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5143500" type="screen16x9"/>
  <p:notesSz cx="6858000" cy="9144000"/>
  <p:embeddedFontLst>
    <p:embeddedFont>
      <p:font typeface="Roboto" panose="020000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1686CA-5ED6-46E9-AB0C-EEEE81473C91}">
  <a:tblStyle styleId="{D61686CA-5ED6-46E9-AB0C-EEEE81473C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346"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90b7f262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90b7f262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90b7f262c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90b7f262c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90b7f262c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90b7f262c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90b7f262c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90b7f262c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4a877c4c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4a877c4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9ec44ef183_0_36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9ec44ef183_0_3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9ec44ef183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9ec44ef183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9ec44ef183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9ec44ef183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fcdbcb0a14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fcdbcb0a1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81b3af1f4c96b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e81b3af1f4c96b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ea9bfb1d74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ea9bfb1d7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ea9bfb1d7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ea9bfb1d7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ea9bfb1d74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ea9bfb1d7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de6d12d0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de6d12d09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fd58b83921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fd58b8392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fd58b83921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fd58b83921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fd58b83921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fd58b83921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fd626e460a_1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fd626e460a_1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de6d12d09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de6d12d09c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fcdbcb0a14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2fcdbcb0a14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fd58b83921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fd58b83921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ea9bfb1d74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ea9bfb1d74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fd626e460a_1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2fd626e460a_1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de6d12d09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de6d12d09c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de6d12d09c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de6d12d09c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fd626e460a_1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2fd626e460a_1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fd626e460a_1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2fd626e460a_1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de6d12d09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de6d12d09c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ea9bfb1d74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ea9bfb1d7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9ec44ef183_0_1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9ec44ef183_0_1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9ec44ef183_0_2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9ec44ef183_0_2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fd626e460a_1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fd626e460a_1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90b7f262ce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90b7f262c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9ec44ef183_0_1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9ec44ef183_0_1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9ec44ef183_0_17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29ec44ef183_0_1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9ec44ef183_0_18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9ec44ef183_0_1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9ec44ef183_0_2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29ec44ef183_0_2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4a877c4c53_5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4a877c4c53_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9ec44ef183_0_28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9ec44ef183_0_2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9ec44ef183_0_28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29ec44ef183_0_2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9ec44ef183_0_28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29ec44ef183_0_2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28395cfb94_0_7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28395cfb94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2ea9bfb1d74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2ea9bfb1d74_0_5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fd6da3620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fd6da3620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ea9bfb1d74_0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ea9bfb1d74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ea9bfb1d74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2ea9bfb1d74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ea9bfb1d74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ea9bfb1d74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ead74da89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g2ead74da89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ead74da89c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2ead74da89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2ead74da89c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2ead74da89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ea9bfb1d74_0_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2ea9bfb1d74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ead74da89c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ead74da89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2fd6da3620a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2fd6da3620a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ead74da89c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2ead74da89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9ec44ef183_0_2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9ec44ef183_0_2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29ec44ef183_0_1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29ec44ef183_0_1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2ea9bfb1d74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2ea9bfb1d74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2ea9bfb1d74_0_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2ea9bfb1d7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2ea9bfb1d74_0_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2ea9bfb1d74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2ea9bfb1d74_0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2ea9bfb1d74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2ea9bfb1d74_0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2ea9bfb1d74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ea9bfb1d74_0_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2ea9bfb1d74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2ea9bfb1d74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2ea9bfb1d74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ea9bfb1d74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ea9bfb1d74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ea9bfb1d74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ea9bfb1d74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ad74da89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ead74da8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2ea9bfb1d74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2ea9bfb1d74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2ea9bfb1d74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2ea9bfb1d7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9ec44ef183_0_1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9ec44ef183_0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9ec44ef183_0_1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29ec44ef183_0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2de6d12d09c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2de6d12d09c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1fa0bc95313_3_9: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latin typeface="Arial"/>
              <a:ea typeface="Arial"/>
              <a:cs typeface="Arial"/>
              <a:sym typeface="Arial"/>
            </a:endParaRPr>
          </a:p>
        </p:txBody>
      </p:sp>
      <p:sp>
        <p:nvSpPr>
          <p:cNvPr id="1246" name="Google Shape;1246;g1fa0bc95313_3_9: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cdbcb0a1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fcdbcb0a1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fcdbcb0a1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fcdbcb0a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172" y="205014"/>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172" y="1203631"/>
            <a:ext cx="8228700" cy="29835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_CENTERED">
  <p:cSld name="TITLE + TEXT_CENTERED">
    <p:spTree>
      <p:nvGrpSpPr>
        <p:cNvPr id="1" name="Shape 53"/>
        <p:cNvGrpSpPr/>
        <p:nvPr/>
      </p:nvGrpSpPr>
      <p:grpSpPr>
        <a:xfrm>
          <a:off x="0" y="0"/>
          <a:ext cx="0" cy="0"/>
          <a:chOff x="0" y="0"/>
          <a:chExt cx="0" cy="0"/>
        </a:xfrm>
      </p:grpSpPr>
      <p:sp>
        <p:nvSpPr>
          <p:cNvPr id="54" name="Google Shape;54;p14"/>
          <p:cNvSpPr txBox="1">
            <a:spLocks noGrp="1"/>
          </p:cNvSpPr>
          <p:nvPr>
            <p:ph type="body" idx="1"/>
          </p:nvPr>
        </p:nvSpPr>
        <p:spPr>
          <a:xfrm>
            <a:off x="571500" y="353136"/>
            <a:ext cx="8001000" cy="269400"/>
          </a:xfrm>
          <a:prstGeom prst="rect">
            <a:avLst/>
          </a:prstGeom>
          <a:noFill/>
          <a:ln>
            <a:noFill/>
          </a:ln>
        </p:spPr>
        <p:txBody>
          <a:bodyPr spcFirstLastPara="1" wrap="square" lIns="0" tIns="0" rIns="0" bIns="0" anchor="b" anchorCtr="0">
            <a:spAutoFit/>
          </a:bodyPr>
          <a:lstStyle>
            <a:lvl1pPr marL="457200" lvl="0" indent="-228600" algn="ctr" rtl="0">
              <a:lnSpc>
                <a:spcPct val="116666"/>
              </a:lnSpc>
              <a:spcBef>
                <a:spcPts val="0"/>
              </a:spcBef>
              <a:spcAft>
                <a:spcPts val="0"/>
              </a:spcAft>
              <a:buClr>
                <a:schemeClr val="dk2"/>
              </a:buClr>
              <a:buSzPts val="1800"/>
              <a:buNone/>
              <a:defRPr sz="1800" b="1" i="0">
                <a:solidFill>
                  <a:schemeClr val="dk2"/>
                </a:solidFill>
                <a:latin typeface="Arial"/>
                <a:ea typeface="Arial"/>
                <a:cs typeface="Arial"/>
                <a:sym typeface="Arial"/>
              </a:defRPr>
            </a:lvl1pPr>
            <a:lvl2pPr marL="914400" lvl="1" indent="-228600" algn="l" rtl="0">
              <a:lnSpc>
                <a:spcPct val="150000"/>
              </a:lnSpc>
              <a:spcBef>
                <a:spcPts val="400"/>
              </a:spcBef>
              <a:spcAft>
                <a:spcPts val="0"/>
              </a:spcAft>
              <a:buClr>
                <a:srgbClr val="5A667F"/>
              </a:buClr>
              <a:buSzPts val="1400"/>
              <a:buNone/>
              <a:defRPr/>
            </a:lvl2pPr>
            <a:lvl3pPr marL="1371600" lvl="2" indent="-228600" algn="l" rtl="0">
              <a:lnSpc>
                <a:spcPct val="150000"/>
              </a:lnSpc>
              <a:spcBef>
                <a:spcPts val="400"/>
              </a:spcBef>
              <a:spcAft>
                <a:spcPts val="0"/>
              </a:spcAft>
              <a:buClr>
                <a:srgbClr val="5A667F"/>
              </a:buClr>
              <a:buSzPts val="1400"/>
              <a:buNone/>
              <a:defRPr/>
            </a:lvl3pPr>
            <a:lvl4pPr marL="1828800" lvl="3" indent="-228600" algn="l" rtl="0">
              <a:lnSpc>
                <a:spcPct val="150000"/>
              </a:lnSpc>
              <a:spcBef>
                <a:spcPts val="400"/>
              </a:spcBef>
              <a:spcAft>
                <a:spcPts val="0"/>
              </a:spcAft>
              <a:buClr>
                <a:srgbClr val="5A667F"/>
              </a:buClr>
              <a:buSzPts val="1400"/>
              <a:buNone/>
              <a:defRPr/>
            </a:lvl4pPr>
            <a:lvl5pPr marL="2286000" lvl="4" indent="-228600" algn="l" rtl="0">
              <a:lnSpc>
                <a:spcPct val="150000"/>
              </a:lnSpc>
              <a:spcBef>
                <a:spcPts val="400"/>
              </a:spcBef>
              <a:spcAft>
                <a:spcPts val="0"/>
              </a:spcAft>
              <a:buClr>
                <a:srgbClr val="5A667F"/>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5" name="Google Shape;55;p14"/>
          <p:cNvSpPr txBox="1">
            <a:spLocks noGrp="1"/>
          </p:cNvSpPr>
          <p:nvPr>
            <p:ph type="sldNum" idx="12"/>
          </p:nvPr>
        </p:nvSpPr>
        <p:spPr>
          <a:xfrm>
            <a:off x="8251520" y="4855526"/>
            <a:ext cx="378000" cy="2124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1pPr>
            <a:lvl2pPr marL="0" marR="0" lvl="1"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2pPr>
            <a:lvl3pPr marL="0" marR="0" lvl="2"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3pPr>
            <a:lvl4pPr marL="0" marR="0" lvl="3"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4pPr>
            <a:lvl5pPr marL="0" marR="0" lvl="4"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5pPr>
            <a:lvl6pPr marL="0" marR="0" lvl="5"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6pPr>
            <a:lvl7pPr marL="0" marR="0" lvl="6"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7pPr>
            <a:lvl8pPr marL="0" marR="0" lvl="7"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8pPr>
            <a:lvl9pPr marL="0" marR="0" lvl="8"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56" name="Google Shape;56;p14"/>
          <p:cNvSpPr/>
          <p:nvPr/>
        </p:nvSpPr>
        <p:spPr>
          <a:xfrm>
            <a:off x="4382692" y="677148"/>
            <a:ext cx="393600" cy="86100"/>
          </a:xfrm>
          <a:prstGeom prst="rect">
            <a:avLst/>
          </a:prstGeom>
          <a:solidFill>
            <a:srgbClr val="FEDD0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24A59"/>
              </a:buClr>
              <a:buSzPts val="1900"/>
              <a:buFont typeface="Times New Roman"/>
              <a:buNone/>
            </a:pPr>
            <a:endParaRPr sz="1900" b="0" i="0" u="none" strike="noStrike" cap="none">
              <a:solidFill>
                <a:schemeClr val="lt1"/>
              </a:solidFill>
              <a:latin typeface="Times New Roman"/>
              <a:ea typeface="Times New Roman"/>
              <a:cs typeface="Times New Roman"/>
              <a:sym typeface="Times New Roman"/>
            </a:endParaRPr>
          </a:p>
        </p:txBody>
      </p:sp>
      <p:sp>
        <p:nvSpPr>
          <p:cNvPr id="57" name="Google Shape;57;p14"/>
          <p:cNvSpPr txBox="1">
            <a:spLocks noGrp="1"/>
          </p:cNvSpPr>
          <p:nvPr>
            <p:ph type="body" idx="2"/>
          </p:nvPr>
        </p:nvSpPr>
        <p:spPr>
          <a:xfrm>
            <a:off x="571500" y="954400"/>
            <a:ext cx="8001000" cy="10458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200"/>
              </a:spcBef>
              <a:spcAft>
                <a:spcPts val="0"/>
              </a:spcAft>
              <a:buClr>
                <a:srgbClr val="5A667F"/>
              </a:buClr>
              <a:buSzPts val="1100"/>
              <a:buNone/>
              <a:defRPr sz="1100"/>
            </a:lvl1pPr>
            <a:lvl2pPr marL="914400" lvl="1" indent="-228600" algn="l" rtl="0">
              <a:lnSpc>
                <a:spcPct val="150000"/>
              </a:lnSpc>
              <a:spcBef>
                <a:spcPts val="400"/>
              </a:spcBef>
              <a:spcAft>
                <a:spcPts val="0"/>
              </a:spcAft>
              <a:buClr>
                <a:srgbClr val="5A667F"/>
              </a:buClr>
              <a:buSzPts val="1400"/>
              <a:buNone/>
              <a:defRPr/>
            </a:lvl2pPr>
            <a:lvl3pPr marL="1371600" lvl="2" indent="-228600" algn="l" rtl="0">
              <a:lnSpc>
                <a:spcPct val="150000"/>
              </a:lnSpc>
              <a:spcBef>
                <a:spcPts val="400"/>
              </a:spcBef>
              <a:spcAft>
                <a:spcPts val="0"/>
              </a:spcAft>
              <a:buClr>
                <a:srgbClr val="5A667F"/>
              </a:buClr>
              <a:buSzPts val="1400"/>
              <a:buNone/>
              <a:defRPr/>
            </a:lvl3pPr>
            <a:lvl4pPr marL="1828800" lvl="3" indent="-228600" algn="l" rtl="0">
              <a:lnSpc>
                <a:spcPct val="150000"/>
              </a:lnSpc>
              <a:spcBef>
                <a:spcPts val="400"/>
              </a:spcBef>
              <a:spcAft>
                <a:spcPts val="0"/>
              </a:spcAft>
              <a:buClr>
                <a:srgbClr val="5A667F"/>
              </a:buClr>
              <a:buSzPts val="1400"/>
              <a:buNone/>
              <a:defRPr/>
            </a:lvl4pPr>
            <a:lvl5pPr marL="2286000" lvl="4" indent="-228600" algn="l" rtl="0">
              <a:lnSpc>
                <a:spcPct val="150000"/>
              </a:lnSpc>
              <a:spcBef>
                <a:spcPts val="400"/>
              </a:spcBef>
              <a:spcAft>
                <a:spcPts val="0"/>
              </a:spcAft>
              <a:buClr>
                <a:srgbClr val="5A667F"/>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Solo titolo">
  <p:cSld name="2_Solo titolo">
    <p:spTree>
      <p:nvGrpSpPr>
        <p:cNvPr id="1" name="Shape 58"/>
        <p:cNvGrpSpPr/>
        <p:nvPr/>
      </p:nvGrpSpPr>
      <p:grpSpPr>
        <a:xfrm>
          <a:off x="0" y="0"/>
          <a:ext cx="0" cy="0"/>
          <a:chOff x="0" y="0"/>
          <a:chExt cx="0" cy="0"/>
        </a:xfrm>
      </p:grpSpPr>
      <p:sp>
        <p:nvSpPr>
          <p:cNvPr id="59" name="Google Shape;59;p15"/>
          <p:cNvSpPr/>
          <p:nvPr/>
        </p:nvSpPr>
        <p:spPr>
          <a:xfrm>
            <a:off x="4382692" y="677148"/>
            <a:ext cx="393600" cy="86100"/>
          </a:xfrm>
          <a:prstGeom prst="rect">
            <a:avLst/>
          </a:prstGeom>
          <a:solidFill>
            <a:srgbClr val="FEDD0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Times New Roman"/>
              <a:ea typeface="Times New Roman"/>
              <a:cs typeface="Times New Roman"/>
              <a:sym typeface="Times New Roman"/>
            </a:endParaRPr>
          </a:p>
        </p:txBody>
      </p:sp>
      <p:sp>
        <p:nvSpPr>
          <p:cNvPr id="60" name="Google Shape;60;p15"/>
          <p:cNvSpPr txBox="1">
            <a:spLocks noGrp="1"/>
          </p:cNvSpPr>
          <p:nvPr>
            <p:ph type="title"/>
          </p:nvPr>
        </p:nvSpPr>
        <p:spPr>
          <a:xfrm>
            <a:off x="628650" y="273844"/>
            <a:ext cx="7886700" cy="403200"/>
          </a:xfrm>
          <a:prstGeom prst="rect">
            <a:avLst/>
          </a:prstGeom>
          <a:noFill/>
          <a:ln>
            <a:noFill/>
          </a:ln>
        </p:spPr>
        <p:txBody>
          <a:bodyPr spcFirstLastPara="1" wrap="square" lIns="51425" tIns="25700" rIns="51425" bIns="25700" anchor="ctr" anchorCtr="0">
            <a:normAutofit/>
          </a:bodyPr>
          <a:lstStyle>
            <a:lvl1pPr marR="0" lvl="0" algn="ctr" rtl="0">
              <a:lnSpc>
                <a:spcPct val="90000"/>
              </a:lnSpc>
              <a:spcBef>
                <a:spcPts val="0"/>
              </a:spcBef>
              <a:spcAft>
                <a:spcPts val="0"/>
              </a:spcAft>
              <a:buClr>
                <a:schemeClr val="dk1"/>
              </a:buClr>
              <a:buSzPts val="1100"/>
              <a:buFont typeface="Arial"/>
              <a:buNone/>
              <a:defRPr sz="18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EXT + IMG">
  <p:cSld name="2_TEXT + IMG">
    <p:spTree>
      <p:nvGrpSpPr>
        <p:cNvPr id="1" name="Shape 61"/>
        <p:cNvGrpSpPr/>
        <p:nvPr/>
      </p:nvGrpSpPr>
      <p:grpSpPr>
        <a:xfrm>
          <a:off x="0" y="0"/>
          <a:ext cx="0" cy="0"/>
          <a:chOff x="0" y="0"/>
          <a:chExt cx="0" cy="0"/>
        </a:xfrm>
      </p:grpSpPr>
      <p:sp>
        <p:nvSpPr>
          <p:cNvPr id="62" name="Google Shape;62;p16"/>
          <p:cNvSpPr txBox="1">
            <a:spLocks noGrp="1"/>
          </p:cNvSpPr>
          <p:nvPr>
            <p:ph type="sldNum" idx="12"/>
          </p:nvPr>
        </p:nvSpPr>
        <p:spPr>
          <a:xfrm>
            <a:off x="8251520" y="4855526"/>
            <a:ext cx="378000" cy="2124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1pPr>
            <a:lvl2pPr marL="0" lvl="1"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2pPr>
            <a:lvl3pPr marL="0" lvl="2"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3pPr>
            <a:lvl4pPr marL="0" lvl="3"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4pPr>
            <a:lvl5pPr marL="0" lvl="4"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5pPr>
            <a:lvl6pPr marL="0" lvl="5"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6pPr>
            <a:lvl7pPr marL="0" lvl="6"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7pPr>
            <a:lvl8pPr marL="0" lvl="7"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8pPr>
            <a:lvl9pPr marL="0" lvl="8" indent="0" algn="r" rtl="0">
              <a:lnSpc>
                <a:spcPct val="100000"/>
              </a:lnSpc>
              <a:spcBef>
                <a:spcPts val="0"/>
              </a:spcBef>
              <a:spcAft>
                <a:spcPts val="0"/>
              </a:spcAft>
              <a:buClr>
                <a:srgbClr val="8590AD"/>
              </a:buClr>
              <a:buSzPts val="600"/>
              <a:buFont typeface="Arial"/>
              <a:buNone/>
              <a:defRPr sz="600" b="0" i="0" u="none" strike="noStrike" cap="none">
                <a:solidFill>
                  <a:srgbClr val="8590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63" name="Google Shape;63;p16"/>
          <p:cNvSpPr/>
          <p:nvPr/>
        </p:nvSpPr>
        <p:spPr>
          <a:xfrm>
            <a:off x="571500" y="1699043"/>
            <a:ext cx="393600" cy="86100"/>
          </a:xfrm>
          <a:prstGeom prst="rect">
            <a:avLst/>
          </a:prstGeom>
          <a:solidFill>
            <a:srgbClr val="FEDD0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24A59"/>
              </a:buClr>
              <a:buSzPts val="1900"/>
              <a:buFont typeface="Times New Roman"/>
              <a:buNone/>
            </a:pPr>
            <a:endParaRPr sz="1900" b="0" i="0" u="none" strike="noStrike" cap="none">
              <a:solidFill>
                <a:schemeClr val="lt1"/>
              </a:solidFill>
              <a:latin typeface="Times New Roman"/>
              <a:ea typeface="Times New Roman"/>
              <a:cs typeface="Times New Roman"/>
              <a:sym typeface="Times New Roman"/>
            </a:endParaRPr>
          </a:p>
        </p:txBody>
      </p:sp>
      <p:sp>
        <p:nvSpPr>
          <p:cNvPr id="64" name="Google Shape;64;p16"/>
          <p:cNvSpPr txBox="1">
            <a:spLocks noGrp="1"/>
          </p:cNvSpPr>
          <p:nvPr>
            <p:ph type="body" idx="1"/>
          </p:nvPr>
        </p:nvSpPr>
        <p:spPr>
          <a:xfrm>
            <a:off x="575606" y="2007365"/>
            <a:ext cx="5830800" cy="2805000"/>
          </a:xfrm>
          <a:prstGeom prst="rect">
            <a:avLst/>
          </a:prstGeom>
          <a:noFill/>
          <a:ln>
            <a:noFill/>
          </a:ln>
        </p:spPr>
        <p:txBody>
          <a:bodyPr spcFirstLastPara="1" wrap="square" lIns="0" tIns="0" rIns="0" bIns="0" anchor="t" anchorCtr="0">
            <a:normAutofit/>
          </a:bodyPr>
          <a:lstStyle>
            <a:lvl1pPr marL="457200" lvl="0" indent="-298450" algn="l" rtl="0">
              <a:lnSpc>
                <a:spcPct val="100000"/>
              </a:lnSpc>
              <a:spcBef>
                <a:spcPts val="200"/>
              </a:spcBef>
              <a:spcAft>
                <a:spcPts val="0"/>
              </a:spcAft>
              <a:buClr>
                <a:srgbClr val="5A667F"/>
              </a:buClr>
              <a:buSzPts val="1100"/>
              <a:buFont typeface="Arial"/>
              <a:buChar char="•"/>
              <a:defRPr sz="1100"/>
            </a:lvl1pPr>
            <a:lvl2pPr marL="914400" lvl="1" indent="-285750" algn="l" rtl="0">
              <a:lnSpc>
                <a:spcPct val="100000"/>
              </a:lnSpc>
              <a:spcBef>
                <a:spcPts val="1200"/>
              </a:spcBef>
              <a:spcAft>
                <a:spcPts val="0"/>
              </a:spcAft>
              <a:buClr>
                <a:srgbClr val="5A667F"/>
              </a:buClr>
              <a:buSzPts val="900"/>
              <a:buFont typeface="Arial"/>
              <a:buChar char="•"/>
              <a:defRPr sz="900"/>
            </a:lvl2pPr>
            <a:lvl3pPr marL="1371600" lvl="2" indent="-285750" algn="l" rtl="0">
              <a:lnSpc>
                <a:spcPct val="100000"/>
              </a:lnSpc>
              <a:spcBef>
                <a:spcPts val="1200"/>
              </a:spcBef>
              <a:spcAft>
                <a:spcPts val="0"/>
              </a:spcAft>
              <a:buClr>
                <a:srgbClr val="5A667F"/>
              </a:buClr>
              <a:buSzPts val="900"/>
              <a:buFont typeface="Arial"/>
              <a:buChar char="•"/>
              <a:defRPr/>
            </a:lvl3pPr>
            <a:lvl4pPr marL="1828800" lvl="3" indent="-317500" algn="l" rtl="0">
              <a:lnSpc>
                <a:spcPct val="150000"/>
              </a:lnSpc>
              <a:spcBef>
                <a:spcPts val="1200"/>
              </a:spcBef>
              <a:spcAft>
                <a:spcPts val="0"/>
              </a:spcAft>
              <a:buClr>
                <a:srgbClr val="5A667F"/>
              </a:buClr>
              <a:buSzPts val="1400"/>
              <a:buChar char="●"/>
              <a:defRPr/>
            </a:lvl4pPr>
            <a:lvl5pPr marL="2286000" lvl="4" indent="-317500" algn="l" rtl="0">
              <a:lnSpc>
                <a:spcPct val="150000"/>
              </a:lnSpc>
              <a:spcBef>
                <a:spcPts val="1200"/>
              </a:spcBef>
              <a:spcAft>
                <a:spcPts val="0"/>
              </a:spcAft>
              <a:buClr>
                <a:srgbClr val="5A667F"/>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5" name="Google Shape;65;p16"/>
          <p:cNvSpPr txBox="1"/>
          <p:nvPr/>
        </p:nvSpPr>
        <p:spPr>
          <a:xfrm>
            <a:off x="469800" y="4855526"/>
            <a:ext cx="1614600" cy="1794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24A59"/>
              </a:buClr>
              <a:buSzPts val="1100"/>
              <a:buFont typeface="Times New Roman"/>
              <a:buNone/>
            </a:pPr>
            <a:endParaRPr sz="1100" b="0" i="0" u="none" strike="noStrike" cap="none">
              <a:solidFill>
                <a:srgbClr val="57648A"/>
              </a:solidFill>
              <a:latin typeface="Arial"/>
              <a:ea typeface="Arial"/>
              <a:cs typeface="Arial"/>
              <a:sym typeface="Arial"/>
            </a:endParaRPr>
          </a:p>
        </p:txBody>
      </p:sp>
      <p:sp>
        <p:nvSpPr>
          <p:cNvPr id="66" name="Google Shape;66;p16"/>
          <p:cNvSpPr txBox="1"/>
          <p:nvPr/>
        </p:nvSpPr>
        <p:spPr>
          <a:xfrm>
            <a:off x="8251520" y="4855526"/>
            <a:ext cx="378000" cy="2124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590AD"/>
              </a:buClr>
              <a:buSzPts val="600"/>
              <a:buFont typeface="Arial"/>
              <a:buNone/>
            </a:pPr>
            <a:fld id="{00000000-1234-1234-1234-123412341234}" type="slidenum">
              <a:rPr lang="en-GB" sz="600" b="0" i="0" u="none" strike="noStrike" cap="none">
                <a:solidFill>
                  <a:srgbClr val="8590AD"/>
                </a:solidFill>
                <a:latin typeface="Arial"/>
                <a:ea typeface="Arial"/>
                <a:cs typeface="Arial"/>
                <a:sym typeface="Arial"/>
              </a:rPr>
              <a:t>‹N›</a:t>
            </a:fld>
            <a:endParaRPr sz="600" b="0" i="0" u="none" strike="noStrike" cap="none">
              <a:solidFill>
                <a:srgbClr val="8590AD"/>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lmari.github.io" TargetMode="External"/><Relationship Id="rId5" Type="http://schemas.openxmlformats.org/officeDocument/2006/relationships/hyperlink" Target="mailto:lmari@liuc.it" TargetMode="External"/><Relationship Id="rId4"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lmari.github.io/chatting/c15-4b.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www.nytimes.com/2023/03/08/opinion/noam-chomsky-chatgpt-ai.html"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dl.acm.org/doi/10.1145/3442188.3445922" TargetMode="External"/><Relationship Id="rId5" Type="http://schemas.openxmlformats.org/officeDocument/2006/relationships/image" Target="../media/image13.png"/><Relationship Id="rId4" Type="http://schemas.openxmlformats.org/officeDocument/2006/relationships/hyperlink" Target="https://link.springer.com/article/10.1007/s13347-023-00621-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www.cs.utexas.edu/users/EWD/ewd08xx/EWD898.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books.google.com/ngrams/graph?content=artificial+intelligence&amp;year_start=1950&amp;year_end=2019&amp;corpus=26&amp;smoothing=3"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docs.google.com/spreadsheets/d/1HZdUhS-XI8qwRhGUSGTYEv_ZDw07GUjB8rsQIYoqKwM/edit?gid=1058410208#gid=105841020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docs.google.com/spreadsheets/d/1HZdUhS-XI8qwRhGUSGTYEv_ZDw07GUjB8rsQIYoqKwM/edit?gid=203572749#gid=20357274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docs.google.com/spreadsheets/d/1HZdUhS-XI8qwRhGUSGTYEv_ZDw07GUjB8rsQIYoqKwM/edit?gid=1797327501#gid=179732750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docs.google.com/spreadsheets/d/1HZdUhS-XI8qwRhGUSGTYEv_ZDw07GUjB8rsQIYoqKwM/edit?gid=0#gid=0"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hyperlink" Target="https://books.google.com/ngrams/graph?content=artificial+intelligence%2Cexpert+system%2Cmachine+learning&amp;year_start=1950&amp;year_end=2019&amp;corpus=en-2019&amp;smoothing=3"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Nature_versus_nurture"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repubblica.it/economia/2023/05/26/news/intelligenza_artificiale_lavoro_italia_impatti-401779809/?ref=RHLF-BG-P1-S1-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news.harvard.edu/gazette/story/2024/09/professor-tailored-ai-tutor-to-physics-course-engagement-doubled"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it.wikipedia.org/wiki/Pensieri_lenti_e_veloci"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s://docs.google.com/document/d/1BIPB2VLb01t5z7Pwp3rJXZ9pGXMiVF6foxOu1CebVWU" TargetMode="External"/><Relationship Id="rId4" Type="http://schemas.openxmlformats.org/officeDocument/2006/relationships/hyperlink" Target="https://www.theatlantic.com/magazine/archive/2008/07/is-google-making-us-stupid/306868"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hyperlink" Target="https://www.nbcnews.com/tech/chatgpt-ban-dropped-new-york-city-public-schools-rcna85089" TargetMode="External"/><Relationship Id="rId5" Type="http://schemas.openxmlformats.org/officeDocument/2006/relationships/image" Target="../media/image28.png"/><Relationship Id="rId4" Type="http://schemas.openxmlformats.org/officeDocument/2006/relationships/hyperlink" Target="https://ny.chalkbeat.org/2023/1/3/23537987/nyc-schools-ban-chatgpt-writing-artificial-intelligence"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hyperlink" Target="https://www.oneusefulthing.org/p/assigning-ai-seven-ways-of-using"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hyperlink" Target="https://24plus.ilsole24ore.com/art/chatbot-e-plugin-pensieri-veloci-e-lenti-AFvOOBL" TargetMode="External"/><Relationship Id="rId13" Type="http://schemas.openxmlformats.org/officeDocument/2006/relationships/hyperlink" Target="https://24plus.ilsole24ore.com/art/sora-l-intelligenza-artificiale-e-nuova-sfida-video-l-informazione-AFEcGFmC" TargetMode="External"/><Relationship Id="rId18" Type="http://schemas.openxmlformats.org/officeDocument/2006/relationships/hyperlink" Target="https://24plus.ilsole24ore.com/art/chatgpt-e-jailbreaking-quando-chatbot-superano-barriere-sicurezza-AFkRUfPC" TargetMode="External"/><Relationship Id="rId3" Type="http://schemas.openxmlformats.org/officeDocument/2006/relationships/hyperlink" Target="https://www.ilsole24ore.com/art/intelligenza-artificiale-perche-fare-previsioni-questa-volta-e-piu-difficile-AEHGHEUD" TargetMode="External"/><Relationship Id="rId21" Type="http://schemas.openxmlformats.org/officeDocument/2006/relationships/hyperlink" Target="https://lmari.github.io/chatting" TargetMode="External"/><Relationship Id="rId7" Type="http://schemas.openxmlformats.org/officeDocument/2006/relationships/hyperlink" Target="https://24plus.ilsole24ore.com/art/chatgpt-e-superamento-distinzione-cultura-umanistica-e-tecnico-scientifica-AE0tHsrD" TargetMode="External"/><Relationship Id="rId12" Type="http://schemas.openxmlformats.org/officeDocument/2006/relationships/hyperlink" Target="https://24plus.ilsole24ore.com/art/l-intelligenza-artificiale-dostoevskij-perche-riconoscibilita-testi-generati-ia-e-problema-non-importante-AF8x1zhC" TargetMode="External"/><Relationship Id="rId17" Type="http://schemas.openxmlformats.org/officeDocument/2006/relationships/hyperlink" Target="https://24plus.ilsole24ore.com/art/sistemi-chiusi-vs-sistemi-aperti-alternativa-genai-e-chatbot-AFYcZBtD" TargetMode="External"/><Relationship Id="rId2" Type="http://schemas.openxmlformats.org/officeDocument/2006/relationships/notesSlide" Target="../notesSlides/notesSlide74.xml"/><Relationship Id="rId16" Type="http://schemas.openxmlformats.org/officeDocument/2006/relationships/hyperlink" Target="https://24plus.ilsole24ore.com/art/intelligenza-artificiale-voce-come-copia-e-l-avvertimento-platone-AFT3y8QD" TargetMode="External"/><Relationship Id="rId20"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hyperlink" Target="https://24plus.ilsole24ore.com/art/che-cos-e-bug-cosi-dostoevskij-ci-aiuta-rispondere-e-capire-chatgpt-AEc6d7kD" TargetMode="External"/><Relationship Id="rId11" Type="http://schemas.openxmlformats.org/officeDocument/2006/relationships/hyperlink" Target="https://24plus.ilsole24ore.com/art/chatgpt-e-copyright-sfida-non-solo-il-giornalismo-AFNseZJC" TargetMode="External"/><Relationship Id="rId5" Type="http://schemas.openxmlformats.org/officeDocument/2006/relationships/hyperlink" Target="https://24plus.ilsole24ore.com/art/chatgpt-strumento-collega-o-consulente-AEaYRZZD" TargetMode="External"/><Relationship Id="rId15" Type="http://schemas.openxmlformats.org/officeDocument/2006/relationships/hyperlink" Target="https://docs.google.com/document/d/1tN_b4VbnS-kGCzw1SVWwKcCI7Xvq5UPwj2vKxC0HWvE" TargetMode="External"/><Relationship Id="rId10" Type="http://schemas.openxmlformats.org/officeDocument/2006/relationships/hyperlink" Target="https://24plus.ilsole24ore.com/art/perche-intelligenze-artificiali-possono-diventare-adulte-ma-non-responsabili-AF20vN0B" TargetMode="External"/><Relationship Id="rId19" Type="http://schemas.openxmlformats.org/officeDocument/2006/relationships/hyperlink" Target="https://24plus.ilsole24ore.com/art/chatbot-errori-e-utilita-un-analisi-loro-natura-AFembDxC" TargetMode="External"/><Relationship Id="rId4" Type="http://schemas.openxmlformats.org/officeDocument/2006/relationships/hyperlink" Target="https://24plus.ilsole24ore.com/art/chatbot-che-ore-sono-conoscere-l-ai-facendogli-domande-e-studiando-3-risposte-AEZCY0VD?s=hpf" TargetMode="External"/><Relationship Id="rId9" Type="http://schemas.openxmlformats.org/officeDocument/2006/relationships/hyperlink" Target="https://24plus.ilsole24ore.com/art/genai-come-sta-cambiando-software-development-AFPdDk9" TargetMode="External"/><Relationship Id="rId14" Type="http://schemas.openxmlformats.org/officeDocument/2006/relationships/hyperlink" Target="https://24plus.ilsole24ore.com/art/intelligenza-artificiale-che-cosa-c-e-dietro-causa-elon-musk-contro-openai-AFdnwp1C"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lmari@liuc.it" TargetMode="External"/><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hyperlink" Target="https://lmari.github.io"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7"/>
          <p:cNvPicPr preferRelativeResize="0"/>
          <p:nvPr/>
        </p:nvPicPr>
        <p:blipFill>
          <a:blip r:embed="rId3">
            <a:alphaModFix/>
          </a:blip>
          <a:stretch>
            <a:fillRect/>
          </a:stretch>
        </p:blipFill>
        <p:spPr>
          <a:xfrm>
            <a:off x="8218075" y="4348775"/>
            <a:ext cx="838200" cy="295275"/>
          </a:xfrm>
          <a:prstGeom prst="rect">
            <a:avLst/>
          </a:prstGeom>
          <a:noFill/>
          <a:ln>
            <a:noFill/>
          </a:ln>
        </p:spPr>
      </p:pic>
      <p:sp>
        <p:nvSpPr>
          <p:cNvPr id="72" name="Google Shape;72;p17"/>
          <p:cNvSpPr txBox="1"/>
          <p:nvPr/>
        </p:nvSpPr>
        <p:spPr>
          <a:xfrm>
            <a:off x="4624050" y="4644050"/>
            <a:ext cx="44769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rgbClr val="464646"/>
                </a:solidFill>
                <a:highlight>
                  <a:srgbClr val="FFFFFF"/>
                </a:highlight>
              </a:rPr>
              <a:t>Quest'opera è distribuita con Licenza </a:t>
            </a:r>
            <a:r>
              <a:rPr lang="en-GB" sz="900">
                <a:solidFill>
                  <a:srgbClr val="049CCF"/>
                </a:solidFill>
                <a:highlight>
                  <a:srgbClr val="FFFFFF"/>
                </a:highlight>
                <a:uFill>
                  <a:noFill/>
                </a:uFill>
                <a:hlinkClick r:id="rId4">
                  <a:extLst>
                    <a:ext uri="{A12FA001-AC4F-418D-AE19-62706E023703}">
                      <ahyp:hlinkClr xmlns:ahyp="http://schemas.microsoft.com/office/drawing/2018/hyperlinkcolor" val="tx"/>
                    </a:ext>
                  </a:extLst>
                </a:hlinkClick>
              </a:rPr>
              <a:t>Creative Commons</a:t>
            </a:r>
            <a:br>
              <a:rPr lang="en-GB" sz="900">
                <a:solidFill>
                  <a:srgbClr val="049CCF"/>
                </a:solidFill>
                <a:highlight>
                  <a:srgbClr val="FFFFFF"/>
                </a:highlight>
                <a:uFill>
                  <a:noFill/>
                </a:uFill>
                <a:hlinkClick r:id="rId4">
                  <a:extLst>
                    <a:ext uri="{A12FA001-AC4F-418D-AE19-62706E023703}">
                      <ahyp:hlinkClr xmlns:ahyp="http://schemas.microsoft.com/office/drawing/2018/hyperlinkcolor" val="tx"/>
                    </a:ext>
                  </a:extLst>
                </a:hlinkClick>
              </a:rPr>
            </a:br>
            <a:r>
              <a:rPr lang="en-GB" sz="900">
                <a:solidFill>
                  <a:srgbClr val="049CCF"/>
                </a:solidFill>
                <a:highlight>
                  <a:srgbClr val="FFFFFF"/>
                </a:highlight>
                <a:uFill>
                  <a:noFill/>
                </a:uFill>
                <a:hlinkClick r:id="rId4">
                  <a:extLst>
                    <a:ext uri="{A12FA001-AC4F-418D-AE19-62706E023703}">
                      <ahyp:hlinkClr xmlns:ahyp="http://schemas.microsoft.com/office/drawing/2018/hyperlinkcolor" val="tx"/>
                    </a:ext>
                  </a:extLst>
                </a:hlinkClick>
              </a:rPr>
              <a:t>Attribuzione - Non commerciale - Condividi allo stesso modo 4.0 Internazionale</a:t>
            </a:r>
            <a:r>
              <a:rPr lang="en-GB" sz="900">
                <a:solidFill>
                  <a:srgbClr val="464646"/>
                </a:solidFill>
                <a:highlight>
                  <a:srgbClr val="FFFFFF"/>
                </a:highlight>
              </a:rPr>
              <a:t>.</a:t>
            </a:r>
            <a:endParaRPr sz="900"/>
          </a:p>
        </p:txBody>
      </p:sp>
      <p:sp>
        <p:nvSpPr>
          <p:cNvPr id="73" name="Google Shape;73;p17"/>
          <p:cNvSpPr txBox="1">
            <a:spLocks noGrp="1"/>
          </p:cNvSpPr>
          <p:nvPr>
            <p:ph type="subTitle" idx="1"/>
          </p:nvPr>
        </p:nvSpPr>
        <p:spPr>
          <a:xfrm>
            <a:off x="2304000" y="3207625"/>
            <a:ext cx="4536000" cy="97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000"/>
              <a:t>Luca Mari</a:t>
            </a:r>
            <a:endParaRPr sz="2000"/>
          </a:p>
          <a:p>
            <a:pPr marL="0" lvl="0" indent="0" algn="ctr" rtl="0">
              <a:spcBef>
                <a:spcPts val="0"/>
              </a:spcBef>
              <a:spcAft>
                <a:spcPts val="0"/>
              </a:spcAft>
              <a:buClr>
                <a:schemeClr val="dk1"/>
              </a:buClr>
              <a:buSzPts val="1100"/>
              <a:buFont typeface="Arial"/>
              <a:buNone/>
            </a:pPr>
            <a:r>
              <a:rPr lang="en-GB" sz="1600" u="sng">
                <a:solidFill>
                  <a:schemeClr val="hlink"/>
                </a:solidFill>
                <a:hlinkClick r:id="rId5"/>
              </a:rPr>
              <a:t>lmari@liuc.it</a:t>
            </a:r>
            <a:endParaRPr sz="1600"/>
          </a:p>
          <a:p>
            <a:pPr marL="0" lvl="0" indent="0" algn="ctr" rtl="0">
              <a:spcBef>
                <a:spcPts val="0"/>
              </a:spcBef>
              <a:spcAft>
                <a:spcPts val="0"/>
              </a:spcAft>
              <a:buNone/>
            </a:pPr>
            <a:r>
              <a:rPr lang="en-GB" sz="1600" u="sng">
                <a:solidFill>
                  <a:schemeClr val="hlink"/>
                </a:solidFill>
                <a:hlinkClick r:id="rId6"/>
              </a:rPr>
              <a:t>https://lmari.github.io</a:t>
            </a:r>
            <a:endParaRPr sz="1600"/>
          </a:p>
        </p:txBody>
      </p:sp>
      <p:sp>
        <p:nvSpPr>
          <p:cNvPr id="74" name="Google Shape;74;p17"/>
          <p:cNvSpPr txBox="1">
            <a:spLocks noGrp="1"/>
          </p:cNvSpPr>
          <p:nvPr>
            <p:ph type="ctrTitle"/>
          </p:nvPr>
        </p:nvSpPr>
        <p:spPr>
          <a:xfrm>
            <a:off x="542250" y="1776000"/>
            <a:ext cx="8059500" cy="795900"/>
          </a:xfrm>
          <a:prstGeom prst="rect">
            <a:avLst/>
          </a:prstGeom>
          <a:solidFill>
            <a:schemeClr val="lt1"/>
          </a:solidFill>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1100"/>
              <a:buFont typeface="Arial"/>
              <a:buNone/>
            </a:pPr>
            <a:r>
              <a:rPr lang="en-GB" sz="3200" b="1">
                <a:solidFill>
                  <a:schemeClr val="dk2"/>
                </a:solidFill>
              </a:rPr>
              <a:t>In dialogo con un’intelligenza artificiale</a:t>
            </a:r>
            <a:endParaRPr sz="3200" b="1">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11700" y="292625"/>
            <a:ext cx="490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storia… quasi vera</a:t>
            </a:r>
            <a:endParaRPr/>
          </a:p>
        </p:txBody>
      </p:sp>
      <p:sp>
        <p:nvSpPr>
          <p:cNvPr id="143" name="Google Shape;143;p26"/>
          <p:cNvSpPr txBox="1">
            <a:spLocks noGrp="1"/>
          </p:cNvSpPr>
          <p:nvPr>
            <p:ph type="body" idx="1"/>
          </p:nvPr>
        </p:nvSpPr>
        <p:spPr>
          <a:xfrm>
            <a:off x="311700" y="1653025"/>
            <a:ext cx="4194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Un omino verde ci stava osservando…</a:t>
            </a:r>
            <a:endParaRPr b="1"/>
          </a:p>
        </p:txBody>
      </p:sp>
      <p:sp>
        <p:nvSpPr>
          <p:cNvPr id="144" name="Google Shape;144;p26"/>
          <p:cNvSpPr txBox="1">
            <a:spLocks noGrp="1"/>
          </p:cNvSpPr>
          <p:nvPr>
            <p:ph type="body" idx="1"/>
          </p:nvPr>
        </p:nvSpPr>
        <p:spPr>
          <a:xfrm>
            <a:off x="5188500" y="4607150"/>
            <a:ext cx="3948600" cy="39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1000"/>
              <a:t>(</a:t>
            </a:r>
            <a:r>
              <a:rPr lang="en-GB" sz="1000" i="1"/>
              <a:t>immagini generate con ChatGPT, basato su GPT-4 e DALL-E 3</a:t>
            </a:r>
            <a:r>
              <a:rPr lang="en-GB" sz="1000"/>
              <a:t>)</a:t>
            </a:r>
            <a:endParaRPr sz="1000"/>
          </a:p>
        </p:txBody>
      </p:sp>
      <p:sp>
        <p:nvSpPr>
          <p:cNvPr id="145" name="Google Shape;145;p26"/>
          <p:cNvSpPr txBox="1">
            <a:spLocks noGrp="1"/>
          </p:cNvSpPr>
          <p:nvPr>
            <p:ph type="body" idx="1"/>
          </p:nvPr>
        </p:nvSpPr>
        <p:spPr>
          <a:xfrm>
            <a:off x="311700" y="3530775"/>
            <a:ext cx="4487400" cy="1522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1200"/>
              </a:spcAft>
              <a:buNone/>
            </a:pPr>
            <a:r>
              <a:rPr lang="en-GB" sz="1200"/>
              <a:t>“I would like you to help me drawing some photorealistic pictures of a story about an alien, a "little green man", who after secretly observing humans and having learned our languages and culture, has decided to come and meet one of us in a friendly manner. Is that okay? The first drawing should be of the little green man who, hidden and in another planet, observes the Earth and its inhabitants.”</a:t>
            </a:r>
            <a:endParaRPr sz="1200"/>
          </a:p>
        </p:txBody>
      </p:sp>
      <p:pic>
        <p:nvPicPr>
          <p:cNvPr id="146" name="Google Shape;146;p26"/>
          <p:cNvPicPr preferRelativeResize="0"/>
          <p:nvPr/>
        </p:nvPicPr>
        <p:blipFill>
          <a:blip r:embed="rId3">
            <a:alphaModFix/>
          </a:blip>
          <a:stretch>
            <a:fillRect/>
          </a:stretch>
        </p:blipFill>
        <p:spPr>
          <a:xfrm>
            <a:off x="4928225" y="131000"/>
            <a:ext cx="4083799" cy="4083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311700" y="292625"/>
            <a:ext cx="490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storia /2</a:t>
            </a:r>
            <a:endParaRPr/>
          </a:p>
        </p:txBody>
      </p:sp>
      <p:sp>
        <p:nvSpPr>
          <p:cNvPr id="152" name="Google Shape;152;p27"/>
          <p:cNvSpPr txBox="1">
            <a:spLocks noGrp="1"/>
          </p:cNvSpPr>
          <p:nvPr>
            <p:ph type="body" idx="1"/>
          </p:nvPr>
        </p:nvSpPr>
        <p:spPr>
          <a:xfrm>
            <a:off x="311700" y="1576825"/>
            <a:ext cx="4194600" cy="7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 e nel frattempo ha imparato</a:t>
            </a:r>
            <a:br>
              <a:rPr lang="en-GB"/>
            </a:br>
            <a:r>
              <a:rPr lang="en-GB"/>
              <a:t>le nostre lingue e la nostra cultura…</a:t>
            </a:r>
            <a:endParaRPr b="1"/>
          </a:p>
        </p:txBody>
      </p:sp>
      <p:sp>
        <p:nvSpPr>
          <p:cNvPr id="153" name="Google Shape;153;p27"/>
          <p:cNvSpPr txBox="1">
            <a:spLocks noGrp="1"/>
          </p:cNvSpPr>
          <p:nvPr>
            <p:ph type="body" idx="1"/>
          </p:nvPr>
        </p:nvSpPr>
        <p:spPr>
          <a:xfrm>
            <a:off x="311700" y="3530775"/>
            <a:ext cx="4487400" cy="1522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1200"/>
              </a:spcAft>
              <a:buNone/>
            </a:pPr>
            <a:r>
              <a:rPr lang="en-GB" sz="1200"/>
              <a:t>“The next picture should be of the same little green man working to learn our languages and culture.”</a:t>
            </a:r>
            <a:endParaRPr sz="1200"/>
          </a:p>
        </p:txBody>
      </p:sp>
      <p:pic>
        <p:nvPicPr>
          <p:cNvPr id="154" name="Google Shape;154;p27"/>
          <p:cNvPicPr preferRelativeResize="0"/>
          <p:nvPr/>
        </p:nvPicPr>
        <p:blipFill>
          <a:blip r:embed="rId3">
            <a:alphaModFix/>
          </a:blip>
          <a:stretch>
            <a:fillRect/>
          </a:stretch>
        </p:blipFill>
        <p:spPr>
          <a:xfrm>
            <a:off x="4928225" y="131000"/>
            <a:ext cx="4083799" cy="4083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292625"/>
            <a:ext cx="490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storia /3</a:t>
            </a:r>
            <a:endParaRPr/>
          </a:p>
        </p:txBody>
      </p:sp>
      <p:sp>
        <p:nvSpPr>
          <p:cNvPr id="160" name="Google Shape;160;p28"/>
          <p:cNvSpPr txBox="1">
            <a:spLocks noGrp="1"/>
          </p:cNvSpPr>
          <p:nvPr>
            <p:ph type="body" idx="1"/>
          </p:nvPr>
        </p:nvSpPr>
        <p:spPr>
          <a:xfrm>
            <a:off x="311700" y="1576825"/>
            <a:ext cx="4194600" cy="7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 e ha deciso infine</a:t>
            </a:r>
            <a:br>
              <a:rPr lang="en-GB"/>
            </a:br>
            <a:r>
              <a:rPr lang="en-GB"/>
              <a:t>di venire a incontrarci.</a:t>
            </a:r>
            <a:endParaRPr b="1"/>
          </a:p>
        </p:txBody>
      </p:sp>
      <p:sp>
        <p:nvSpPr>
          <p:cNvPr id="161" name="Google Shape;161;p28"/>
          <p:cNvSpPr txBox="1">
            <a:spLocks noGrp="1"/>
          </p:cNvSpPr>
          <p:nvPr>
            <p:ph type="body" idx="1"/>
          </p:nvPr>
        </p:nvSpPr>
        <p:spPr>
          <a:xfrm>
            <a:off x="311700" y="3530775"/>
            <a:ext cx="4487400" cy="1522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1200"/>
              </a:spcAft>
              <a:buNone/>
            </a:pPr>
            <a:r>
              <a:rPr lang="en-GB" sz="1200"/>
              <a:t>“The next picture should be of the same little green man who decides to come to Earth and visit us.”</a:t>
            </a:r>
            <a:endParaRPr sz="1200"/>
          </a:p>
        </p:txBody>
      </p:sp>
      <p:pic>
        <p:nvPicPr>
          <p:cNvPr id="162" name="Google Shape;162;p28"/>
          <p:cNvPicPr preferRelativeResize="0"/>
          <p:nvPr/>
        </p:nvPicPr>
        <p:blipFill>
          <a:blip r:embed="rId3">
            <a:alphaModFix/>
          </a:blip>
          <a:stretch>
            <a:fillRect/>
          </a:stretch>
        </p:blipFill>
        <p:spPr>
          <a:xfrm>
            <a:off x="4920550" y="108600"/>
            <a:ext cx="4086126" cy="4086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311700" y="292625"/>
            <a:ext cx="490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storia /4</a:t>
            </a:r>
            <a:endParaRPr/>
          </a:p>
        </p:txBody>
      </p:sp>
      <p:sp>
        <p:nvSpPr>
          <p:cNvPr id="168" name="Google Shape;16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169" name="Google Shape;169;p29"/>
          <p:cNvSpPr txBox="1">
            <a:spLocks noGrp="1"/>
          </p:cNvSpPr>
          <p:nvPr>
            <p:ph type="body" idx="1"/>
          </p:nvPr>
        </p:nvSpPr>
        <p:spPr>
          <a:xfrm>
            <a:off x="1292175" y="2796025"/>
            <a:ext cx="3140700" cy="66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3000" b="1">
                <a:highlight>
                  <a:srgbClr val="FFFF00"/>
                </a:highlight>
              </a:rPr>
              <a:t>… cosa faresti?</a:t>
            </a:r>
            <a:endParaRPr/>
          </a:p>
        </p:txBody>
      </p:sp>
      <p:sp>
        <p:nvSpPr>
          <p:cNvPr id="170" name="Google Shape;170;p29"/>
          <p:cNvSpPr txBox="1">
            <a:spLocks noGrp="1"/>
          </p:cNvSpPr>
          <p:nvPr>
            <p:ph type="body" idx="1"/>
          </p:nvPr>
        </p:nvSpPr>
        <p:spPr>
          <a:xfrm>
            <a:off x="311700" y="1576825"/>
            <a:ext cx="4194600" cy="7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Se domani l’omino verde</a:t>
            </a:r>
            <a:br>
              <a:rPr lang="en-GB"/>
            </a:br>
            <a:r>
              <a:rPr lang="en-GB"/>
              <a:t>bussasse alla tua porta…</a:t>
            </a:r>
            <a:endParaRPr b="1"/>
          </a:p>
        </p:txBody>
      </p:sp>
      <p:sp>
        <p:nvSpPr>
          <p:cNvPr id="171" name="Google Shape;171;p29"/>
          <p:cNvSpPr txBox="1">
            <a:spLocks noGrp="1"/>
          </p:cNvSpPr>
          <p:nvPr>
            <p:ph type="body" idx="1"/>
          </p:nvPr>
        </p:nvSpPr>
        <p:spPr>
          <a:xfrm>
            <a:off x="311700" y="3530775"/>
            <a:ext cx="4487400" cy="1522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1200"/>
              </a:spcAft>
              <a:buNone/>
            </a:pPr>
            <a:r>
              <a:rPr lang="en-GB" sz="1200"/>
              <a:t>“The next picture should of the same little green man, now wearing human clothes, while knocking at the door of a house by bringing something that explicitly shows his friendly attitude.”</a:t>
            </a:r>
            <a:endParaRPr sz="1200"/>
          </a:p>
        </p:txBody>
      </p:sp>
      <p:pic>
        <p:nvPicPr>
          <p:cNvPr id="172" name="Google Shape;172;p29"/>
          <p:cNvPicPr preferRelativeResize="0"/>
          <p:nvPr/>
        </p:nvPicPr>
        <p:blipFill>
          <a:blip r:embed="rId3">
            <a:alphaModFix/>
          </a:blip>
          <a:stretch>
            <a:fillRect/>
          </a:stretch>
        </p:blipFill>
        <p:spPr>
          <a:xfrm>
            <a:off x="4943600" y="100800"/>
            <a:ext cx="4077550" cy="4077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2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 dialogo…</a:t>
            </a:r>
            <a:endParaRPr/>
          </a:p>
        </p:txBody>
      </p:sp>
      <p:sp>
        <p:nvSpPr>
          <p:cNvPr id="178" name="Google Shape;178;p30"/>
          <p:cNvSpPr txBox="1">
            <a:spLocks noGrp="1"/>
          </p:cNvSpPr>
          <p:nvPr>
            <p:ph type="body" idx="1"/>
          </p:nvPr>
        </p:nvSpPr>
        <p:spPr>
          <a:xfrm>
            <a:off x="311700" y="1525975"/>
            <a:ext cx="3692400" cy="10458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sz="1600"/>
              <a:t>Chatting with an AI… (</a:t>
            </a:r>
            <a:r>
              <a:rPr lang="en-GB" sz="1600" i="1"/>
              <a:t>non editato</a:t>
            </a:r>
            <a:r>
              <a:rPr lang="en-GB" sz="1600"/>
              <a:t>)</a:t>
            </a:r>
            <a:br>
              <a:rPr lang="en-GB" sz="1600"/>
            </a:br>
            <a:r>
              <a:rPr lang="en-GB" sz="1600" u="sng">
                <a:solidFill>
                  <a:schemeClr val="hlink"/>
                </a:solidFill>
                <a:hlinkClick r:id="rId3"/>
              </a:rPr>
              <a:t>Un dialogo a proposito</a:t>
            </a:r>
            <a:br>
              <a:rPr lang="en-GB" sz="1600" u="sng">
                <a:solidFill>
                  <a:schemeClr val="hlink"/>
                </a:solidFill>
                <a:hlinkClick r:id="rId3"/>
              </a:rPr>
            </a:br>
            <a:r>
              <a:rPr lang="en-GB" sz="1600" u="sng">
                <a:solidFill>
                  <a:schemeClr val="hlink"/>
                </a:solidFill>
                <a:hlinkClick r:id="rId3"/>
              </a:rPr>
              <a:t>della relazione tra docenti e studenti</a:t>
            </a:r>
            <a:endParaRPr sz="9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82"/>
        <p:cNvGrpSpPr/>
        <p:nvPr/>
      </p:nvGrpSpPr>
      <p:grpSpPr>
        <a:xfrm>
          <a:off x="0" y="0"/>
          <a:ext cx="0" cy="0"/>
          <a:chOff x="0" y="0"/>
          <a:chExt cx="0" cy="0"/>
        </a:xfrm>
      </p:grpSpPr>
      <p:cxnSp>
        <p:nvCxnSpPr>
          <p:cNvPr id="183" name="Google Shape;183;p31"/>
          <p:cNvCxnSpPr/>
          <p:nvPr/>
        </p:nvCxnSpPr>
        <p:spPr>
          <a:xfrm>
            <a:off x="4571950" y="675150"/>
            <a:ext cx="0" cy="3849900"/>
          </a:xfrm>
          <a:prstGeom prst="straightConnector1">
            <a:avLst/>
          </a:prstGeom>
          <a:noFill/>
          <a:ln w="25400" cap="flat" cmpd="sng">
            <a:solidFill>
              <a:srgbClr val="FEDD04"/>
            </a:solidFill>
            <a:prstDash val="solid"/>
            <a:miter lim="800000"/>
            <a:headEnd type="none" w="sm" len="sm"/>
            <a:tailEnd type="none" w="sm" len="sm"/>
          </a:ln>
        </p:spPr>
      </p:cxnSp>
      <p:sp>
        <p:nvSpPr>
          <p:cNvPr id="184" name="Google Shape;184;p31"/>
          <p:cNvSpPr txBox="1"/>
          <p:nvPr/>
        </p:nvSpPr>
        <p:spPr>
          <a:xfrm>
            <a:off x="575600" y="2153600"/>
            <a:ext cx="3911100" cy="117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GB" sz="1800" b="1">
                <a:solidFill>
                  <a:srgbClr val="002060"/>
                </a:solidFill>
              </a:rPr>
              <a:t>In una frase,</a:t>
            </a:r>
            <a:br>
              <a:rPr lang="en-GB" sz="1800" b="1">
                <a:solidFill>
                  <a:srgbClr val="002060"/>
                </a:solidFill>
              </a:rPr>
            </a:br>
            <a:r>
              <a:rPr lang="en-GB" sz="1800" b="1">
                <a:solidFill>
                  <a:srgbClr val="002060"/>
                </a:solidFill>
              </a:rPr>
              <a:t>puoi descrivere</a:t>
            </a:r>
            <a:br>
              <a:rPr lang="en-GB" sz="1800" b="1">
                <a:solidFill>
                  <a:srgbClr val="002060"/>
                </a:solidFill>
              </a:rPr>
            </a:br>
            <a:r>
              <a:rPr lang="en-GB" sz="1800" b="1">
                <a:solidFill>
                  <a:srgbClr val="002060"/>
                </a:solidFill>
              </a:rPr>
              <a:t>la tua prima reazione</a:t>
            </a:r>
            <a:br>
              <a:rPr lang="en-GB" sz="1800" b="1">
                <a:solidFill>
                  <a:srgbClr val="002060"/>
                </a:solidFill>
              </a:rPr>
            </a:br>
            <a:r>
              <a:rPr lang="en-GB" sz="1800" b="1">
                <a:solidFill>
                  <a:srgbClr val="002060"/>
                </a:solidFill>
              </a:rPr>
              <a:t>a questo dialogo?</a:t>
            </a:r>
            <a:endParaRPr sz="1800">
              <a:solidFill>
                <a:srgbClr val="595959"/>
              </a:solidFill>
            </a:endParaRPr>
          </a:p>
        </p:txBody>
      </p:sp>
      <p:sp>
        <p:nvSpPr>
          <p:cNvPr id="185" name="Google Shape;185;p31"/>
          <p:cNvSpPr txBox="1"/>
          <p:nvPr/>
        </p:nvSpPr>
        <p:spPr>
          <a:xfrm>
            <a:off x="5407322" y="687586"/>
            <a:ext cx="2752200" cy="1179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1500"/>
              <a:buFont typeface="Arial"/>
              <a:buNone/>
            </a:pPr>
            <a:r>
              <a:rPr lang="en-GB" sz="1200" b="0" i="0" u="none" strike="noStrike" cap="none">
                <a:solidFill>
                  <a:srgbClr val="002060"/>
                </a:solidFill>
                <a:latin typeface="Arial"/>
                <a:ea typeface="Arial"/>
                <a:cs typeface="Arial"/>
                <a:sym typeface="Arial"/>
              </a:rPr>
              <a:t>Collegati a </a:t>
            </a:r>
            <a:r>
              <a:rPr lang="en-GB" sz="1200" b="1" i="0" u="sng" strike="noStrike" cap="none">
                <a:solidFill>
                  <a:schemeClr val="hlink"/>
                </a:solidFill>
                <a:latin typeface="Arial"/>
                <a:ea typeface="Arial"/>
                <a:cs typeface="Arial"/>
                <a:sym typeface="Arial"/>
                <a:hlinkClick r:id="rId3"/>
              </a:rPr>
              <a:t>www.menti.com</a:t>
            </a:r>
            <a:br>
              <a:rPr lang="en-GB" sz="1200" b="0" i="0" u="none" strike="noStrike" cap="none">
                <a:solidFill>
                  <a:srgbClr val="002060"/>
                </a:solidFill>
                <a:latin typeface="Arial"/>
                <a:ea typeface="Arial"/>
                <a:cs typeface="Arial"/>
                <a:sym typeface="Arial"/>
              </a:rPr>
            </a:br>
            <a:r>
              <a:rPr lang="en-GB" sz="1200" b="0" i="0" u="none" strike="noStrike" cap="none">
                <a:solidFill>
                  <a:srgbClr val="002060"/>
                </a:solidFill>
                <a:latin typeface="Arial"/>
                <a:ea typeface="Arial"/>
                <a:cs typeface="Arial"/>
                <a:sym typeface="Arial"/>
              </a:rPr>
              <a:t>e inserisci il codice</a:t>
            </a:r>
            <a:r>
              <a:rPr lang="en-GB" sz="1200" b="1" i="0" u="none" strike="noStrike" cap="none">
                <a:solidFill>
                  <a:srgbClr val="002060"/>
                </a:solidFill>
                <a:latin typeface="Arial"/>
                <a:ea typeface="Arial"/>
                <a:cs typeface="Arial"/>
                <a:sym typeface="Arial"/>
              </a:rPr>
              <a:t> </a:t>
            </a:r>
            <a:endParaRPr sz="1100"/>
          </a:p>
          <a:p>
            <a:pPr marL="0" marR="0" lvl="0" indent="0" algn="ctr" rtl="0">
              <a:lnSpc>
                <a:spcPct val="100000"/>
              </a:lnSpc>
              <a:spcBef>
                <a:spcPts val="0"/>
              </a:spcBef>
              <a:spcAft>
                <a:spcPts val="0"/>
              </a:spcAft>
              <a:buClr>
                <a:srgbClr val="002060"/>
              </a:buClr>
              <a:buSzPts val="1500"/>
              <a:buFont typeface="Arial"/>
              <a:buNone/>
            </a:pPr>
            <a:r>
              <a:rPr lang="en-GB" b="1">
                <a:solidFill>
                  <a:srgbClr val="002060"/>
                </a:solidFill>
                <a:highlight>
                  <a:srgbClr val="FFFF00"/>
                </a:highlight>
              </a:rPr>
              <a:t>2242 1743</a:t>
            </a:r>
            <a:br>
              <a:rPr lang="en-GB" sz="1400" b="0" i="1" u="none" strike="noStrike" cap="none">
                <a:solidFill>
                  <a:srgbClr val="002060"/>
                </a:solidFill>
                <a:highlight>
                  <a:srgbClr val="FFFF00"/>
                </a:highlight>
                <a:latin typeface="Arial"/>
                <a:ea typeface="Arial"/>
                <a:cs typeface="Arial"/>
                <a:sym typeface="Arial"/>
              </a:rPr>
            </a:br>
            <a:endParaRPr sz="1100" b="0" i="1" u="none" strike="noStrike" cap="none">
              <a:solidFill>
                <a:srgbClr val="002060"/>
              </a:solidFill>
              <a:highlight>
                <a:srgbClr val="FFFF00"/>
              </a:highlight>
              <a:latin typeface="Arial"/>
              <a:ea typeface="Arial"/>
              <a:cs typeface="Arial"/>
              <a:sym typeface="Arial"/>
            </a:endParaRPr>
          </a:p>
          <a:p>
            <a:pPr marL="0" marR="0" lvl="0" indent="0" algn="ctr" rtl="0">
              <a:lnSpc>
                <a:spcPct val="100000"/>
              </a:lnSpc>
              <a:spcBef>
                <a:spcPts val="0"/>
              </a:spcBef>
              <a:spcAft>
                <a:spcPts val="0"/>
              </a:spcAft>
              <a:buClr>
                <a:srgbClr val="002060"/>
              </a:buClr>
              <a:buSzPts val="1500"/>
              <a:buFont typeface="Arial"/>
              <a:buNone/>
            </a:pPr>
            <a:r>
              <a:rPr lang="en-GB" sz="1200" b="0" i="0" u="none" strike="noStrike" cap="none">
                <a:solidFill>
                  <a:srgbClr val="002060"/>
                </a:solidFill>
                <a:latin typeface="Arial"/>
                <a:ea typeface="Arial"/>
                <a:cs typeface="Arial"/>
                <a:sym typeface="Arial"/>
              </a:rPr>
              <a:t> oppure inquadra il QRCode</a:t>
            </a:r>
            <a:endParaRPr sz="1200" b="0" i="0" u="none" strike="noStrike" cap="none">
              <a:solidFill>
                <a:srgbClr val="002060"/>
              </a:solidFill>
              <a:latin typeface="Arial"/>
              <a:ea typeface="Arial"/>
              <a:cs typeface="Arial"/>
              <a:sym typeface="Arial"/>
            </a:endParaRPr>
          </a:p>
        </p:txBody>
      </p:sp>
      <p:sp>
        <p:nvSpPr>
          <p:cNvPr id="186" name="Google Shape;186;p31"/>
          <p:cNvSpPr txBox="1"/>
          <p:nvPr/>
        </p:nvSpPr>
        <p:spPr>
          <a:xfrm>
            <a:off x="4995069" y="4142483"/>
            <a:ext cx="37230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2060"/>
              </a:buClr>
              <a:buSzPts val="1200"/>
              <a:buFont typeface="Arial"/>
              <a:buNone/>
            </a:pPr>
            <a:r>
              <a:rPr lang="en-GB" sz="1200" b="0" i="0" u="none" strike="noStrike" cap="none">
                <a:solidFill>
                  <a:srgbClr val="002060"/>
                </a:solidFill>
                <a:latin typeface="Arial"/>
                <a:ea typeface="Arial"/>
                <a:cs typeface="Arial"/>
                <a:sym typeface="Arial"/>
              </a:rPr>
              <a:t>Non chiudere la pagina:</a:t>
            </a:r>
            <a:br>
              <a:rPr lang="en-GB" sz="1200" b="0" i="0" u="none" strike="noStrike" cap="none">
                <a:solidFill>
                  <a:srgbClr val="002060"/>
                </a:solidFill>
                <a:latin typeface="Arial"/>
                <a:ea typeface="Arial"/>
                <a:cs typeface="Arial"/>
                <a:sym typeface="Arial"/>
              </a:rPr>
            </a:br>
            <a:r>
              <a:rPr lang="en-GB" sz="1200" b="0" i="0" u="none" strike="noStrike" cap="none">
                <a:solidFill>
                  <a:srgbClr val="002060"/>
                </a:solidFill>
                <a:latin typeface="Arial"/>
                <a:ea typeface="Arial"/>
                <a:cs typeface="Arial"/>
                <a:sym typeface="Arial"/>
              </a:rPr>
              <a:t>ci servirà ancora! </a:t>
            </a:r>
            <a:endParaRPr sz="1100"/>
          </a:p>
        </p:txBody>
      </p:sp>
      <p:pic>
        <p:nvPicPr>
          <p:cNvPr id="187" name="Google Shape;187;p31"/>
          <p:cNvPicPr preferRelativeResize="0"/>
          <p:nvPr/>
        </p:nvPicPr>
        <p:blipFill>
          <a:blip r:embed="rId4">
            <a:alphaModFix/>
          </a:blip>
          <a:stretch>
            <a:fillRect/>
          </a:stretch>
        </p:blipFill>
        <p:spPr>
          <a:xfrm>
            <a:off x="5810588" y="1866872"/>
            <a:ext cx="2091970" cy="21094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2"/>
          <p:cNvPicPr preferRelativeResize="0"/>
          <p:nvPr/>
        </p:nvPicPr>
        <p:blipFill>
          <a:blip r:embed="rId3">
            <a:alphaModFix/>
          </a:blip>
          <a:stretch>
            <a:fillRect/>
          </a:stretch>
        </p:blipFill>
        <p:spPr>
          <a:xfrm>
            <a:off x="0" y="0"/>
            <a:ext cx="9143998" cy="5143499"/>
          </a:xfrm>
          <a:prstGeom prst="rect">
            <a:avLst/>
          </a:prstGeom>
          <a:noFill/>
          <a:ln>
            <a:noFill/>
          </a:ln>
        </p:spPr>
      </p:pic>
      <p:sp>
        <p:nvSpPr>
          <p:cNvPr id="193" name="Google Shape;193;p32"/>
          <p:cNvSpPr txBox="1">
            <a:spLocks noGrp="1"/>
          </p:cNvSpPr>
          <p:nvPr>
            <p:ph type="title"/>
          </p:nvPr>
        </p:nvSpPr>
        <p:spPr>
          <a:xfrm>
            <a:off x="427925" y="139675"/>
            <a:ext cx="5055300" cy="572700"/>
          </a:xfrm>
          <a:prstGeom prst="rect">
            <a:avLst/>
          </a:prstGeom>
          <a:solidFill>
            <a:srgbClr val="434343"/>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EDD04"/>
                </a:solidFill>
              </a:rPr>
              <a:t>Abbiamo un nuovo aiutante?</a:t>
            </a:r>
            <a:endParaRPr>
              <a:solidFill>
                <a:srgbClr val="FEDD04"/>
              </a:solidFill>
            </a:endParaRPr>
          </a:p>
        </p:txBody>
      </p:sp>
      <p:sp>
        <p:nvSpPr>
          <p:cNvPr id="194" name="Google Shape;194;p32"/>
          <p:cNvSpPr txBox="1"/>
          <p:nvPr/>
        </p:nvSpPr>
        <p:spPr>
          <a:xfrm>
            <a:off x="845100" y="1043425"/>
            <a:ext cx="7155900" cy="220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600">
                <a:solidFill>
                  <a:schemeClr val="dk2"/>
                </a:solidFill>
                <a:highlight>
                  <a:schemeClr val="lt2"/>
                </a:highlight>
              </a:rPr>
              <a:t>Il nuovo aiutante, generalmente:</a:t>
            </a:r>
            <a:r>
              <a:rPr lang="en-GB" sz="1600">
                <a:solidFill>
                  <a:schemeClr val="lt2"/>
                </a:solidFill>
                <a:highlight>
                  <a:schemeClr val="lt2"/>
                </a:highlight>
              </a:rPr>
              <a:t>...</a:t>
            </a:r>
            <a:endParaRPr sz="1600">
              <a:solidFill>
                <a:schemeClr val="lt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comunica in (un buon) italiano (e in altre lingue: non solo in inglese…)</a:t>
            </a:r>
            <a:r>
              <a:rPr lang="en-GB" sz="1600">
                <a:solidFill>
                  <a:schemeClr val="lt2"/>
                </a:solidFill>
                <a:highlight>
                  <a:schemeClr val="lt2"/>
                </a:highlight>
              </a:rPr>
              <a:t>...</a:t>
            </a:r>
            <a:endParaRPr sz="1600">
              <a:solidFill>
                <a:schemeClr val="dk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produce testi originali</a:t>
            </a:r>
            <a:r>
              <a:rPr lang="en-GB" sz="1600">
                <a:solidFill>
                  <a:schemeClr val="lt2"/>
                </a:solidFill>
                <a:highlight>
                  <a:schemeClr val="lt2"/>
                </a:highlight>
              </a:rPr>
              <a:t>...</a:t>
            </a:r>
            <a:endParaRPr sz="1600">
              <a:solidFill>
                <a:schemeClr val="dk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soddisfa richieste complesse</a:t>
            </a:r>
            <a:r>
              <a:rPr lang="en-GB" sz="1600">
                <a:solidFill>
                  <a:schemeClr val="lt2"/>
                </a:solidFill>
                <a:highlight>
                  <a:schemeClr val="lt2"/>
                </a:highlight>
              </a:rPr>
              <a:t>...</a:t>
            </a:r>
            <a:endParaRPr sz="1600">
              <a:solidFill>
                <a:schemeClr val="dk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adatta gli argomenti che propone al contesto del dialogo</a:t>
            </a:r>
            <a:r>
              <a:rPr lang="en-GB" sz="1600">
                <a:solidFill>
                  <a:schemeClr val="lt2"/>
                </a:solidFill>
                <a:highlight>
                  <a:schemeClr val="lt2"/>
                </a:highlight>
              </a:rPr>
              <a:t>...</a:t>
            </a:r>
            <a:endParaRPr sz="1600">
              <a:solidFill>
                <a:schemeClr val="dk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propone contenuti in modo creativo</a:t>
            </a:r>
            <a:r>
              <a:rPr lang="en-GB" sz="1600">
                <a:solidFill>
                  <a:schemeClr val="lt2"/>
                </a:solidFill>
                <a:highlight>
                  <a:schemeClr val="lt2"/>
                </a:highlight>
              </a:rPr>
              <a:t>...</a:t>
            </a:r>
            <a:endParaRPr sz="1600">
              <a:solidFill>
                <a:schemeClr val="dk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sa entrare nella parte di persone diverse</a:t>
            </a:r>
            <a:r>
              <a:rPr lang="en-GB" sz="1600">
                <a:solidFill>
                  <a:schemeClr val="lt2"/>
                </a:solidFill>
                <a:highlight>
                  <a:schemeClr val="lt2"/>
                </a:highlight>
              </a:rPr>
              <a:t>...</a:t>
            </a:r>
            <a:endParaRPr sz="1600">
              <a:solidFill>
                <a:schemeClr val="dk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sa fare sintesi</a:t>
            </a:r>
            <a:r>
              <a:rPr lang="en-GB" sz="1600">
                <a:solidFill>
                  <a:schemeClr val="lt2"/>
                </a:solidFill>
                <a:highlight>
                  <a:schemeClr val="lt2"/>
                </a:highlight>
              </a:rPr>
              <a:t>...</a:t>
            </a:r>
            <a:endParaRPr sz="1600">
              <a:solidFill>
                <a:schemeClr val="dk2"/>
              </a:solidFill>
              <a:highlight>
                <a:schemeClr val="lt2"/>
              </a:highlight>
            </a:endParaRPr>
          </a:p>
          <a:p>
            <a:pPr marL="457200" lvl="0" indent="-330200" algn="l" rtl="0">
              <a:lnSpc>
                <a:spcPct val="100000"/>
              </a:lnSpc>
              <a:spcBef>
                <a:spcPts val="0"/>
              </a:spcBef>
              <a:spcAft>
                <a:spcPts val="0"/>
              </a:spcAft>
              <a:buClr>
                <a:schemeClr val="dk2"/>
              </a:buClr>
              <a:buSzPts val="1600"/>
              <a:buChar char="●"/>
            </a:pPr>
            <a:r>
              <a:rPr lang="en-GB" sz="1600">
                <a:solidFill>
                  <a:schemeClr val="dk2"/>
                </a:solidFill>
                <a:highlight>
                  <a:schemeClr val="lt2"/>
                </a:highlight>
              </a:rPr>
              <a:t>…</a:t>
            </a:r>
            <a:r>
              <a:rPr lang="en-GB" sz="1600">
                <a:solidFill>
                  <a:schemeClr val="lt2"/>
                </a:solidFill>
                <a:highlight>
                  <a:schemeClr val="lt2"/>
                </a:highlight>
              </a:rPr>
              <a:t>...</a:t>
            </a:r>
            <a:endParaRPr sz="1600">
              <a:solidFill>
                <a:schemeClr val="dk2"/>
              </a:solidFill>
              <a:highlight>
                <a:schemeClr val="lt2"/>
              </a:highlight>
            </a:endParaRPr>
          </a:p>
        </p:txBody>
      </p:sp>
      <p:sp>
        <p:nvSpPr>
          <p:cNvPr id="195" name="Google Shape;195;p32"/>
          <p:cNvSpPr txBox="1"/>
          <p:nvPr/>
        </p:nvSpPr>
        <p:spPr>
          <a:xfrm>
            <a:off x="727650" y="4076700"/>
            <a:ext cx="7688700" cy="7545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800" b="1">
                <a:solidFill>
                  <a:schemeClr val="dk2"/>
                </a:solidFill>
              </a:rPr>
              <a:t>È la prima volta nella storia che possiamo dialogare in questo modo</a:t>
            </a:r>
            <a:endParaRPr sz="1800" b="1">
              <a:solidFill>
                <a:schemeClr val="dk2"/>
              </a:solidFill>
            </a:endParaRPr>
          </a:p>
          <a:p>
            <a:pPr marL="0" lvl="0" indent="0" algn="l" rtl="0">
              <a:lnSpc>
                <a:spcPct val="100000"/>
              </a:lnSpc>
              <a:spcBef>
                <a:spcPts val="0"/>
              </a:spcBef>
              <a:spcAft>
                <a:spcPts val="0"/>
              </a:spcAft>
              <a:buNone/>
            </a:pPr>
            <a:r>
              <a:rPr lang="en-GB" sz="1800" b="1">
                <a:solidFill>
                  <a:schemeClr val="dk2"/>
                </a:solidFill>
              </a:rPr>
              <a:t>con un’entità che non sia un individuo della specie homo sapiens</a:t>
            </a:r>
            <a:endParaRPr sz="1800" b="1">
              <a:solidFill>
                <a:schemeClr val="dk2"/>
              </a:solidFill>
            </a:endParaRPr>
          </a:p>
        </p:txBody>
      </p:sp>
      <p:sp>
        <p:nvSpPr>
          <p:cNvPr id="196" name="Google Shape;196;p32"/>
          <p:cNvSpPr txBox="1"/>
          <p:nvPr/>
        </p:nvSpPr>
        <p:spPr>
          <a:xfrm>
            <a:off x="845100" y="3405625"/>
            <a:ext cx="7155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600">
                <a:solidFill>
                  <a:schemeClr val="dk2"/>
                </a:solidFill>
                <a:highlight>
                  <a:schemeClr val="lt2"/>
                </a:highlight>
              </a:rPr>
              <a:t>La novità non è tanto nel </a:t>
            </a:r>
            <a:r>
              <a:rPr lang="en-GB" sz="1600" b="1">
                <a:solidFill>
                  <a:schemeClr val="dk2"/>
                </a:solidFill>
                <a:highlight>
                  <a:schemeClr val="lt2"/>
                </a:highlight>
              </a:rPr>
              <a:t>cosa</a:t>
            </a:r>
            <a:r>
              <a:rPr lang="en-GB" sz="1600">
                <a:solidFill>
                  <a:schemeClr val="dk2"/>
                </a:solidFill>
                <a:highlight>
                  <a:schemeClr val="lt2"/>
                </a:highlight>
              </a:rPr>
              <a:t> sa, ma nel </a:t>
            </a:r>
            <a:r>
              <a:rPr lang="en-GB" sz="1600" b="1">
                <a:solidFill>
                  <a:schemeClr val="dk2"/>
                </a:solidFill>
                <a:highlight>
                  <a:schemeClr val="lt2"/>
                </a:highlight>
              </a:rPr>
              <a:t>come</a:t>
            </a:r>
            <a:r>
              <a:rPr lang="en-GB" sz="1600">
                <a:solidFill>
                  <a:schemeClr val="dk2"/>
                </a:solidFill>
                <a:highlight>
                  <a:schemeClr val="lt2"/>
                </a:highlight>
              </a:rPr>
              <a:t> interagisce</a:t>
            </a:r>
            <a:r>
              <a:rPr lang="en-GB" sz="1600">
                <a:solidFill>
                  <a:schemeClr val="lt2"/>
                </a:solidFill>
                <a:highlight>
                  <a:schemeClr val="lt2"/>
                </a:highlight>
              </a:rPr>
              <a:t>...</a:t>
            </a:r>
            <a:endParaRPr sz="1600">
              <a:solidFill>
                <a:schemeClr val="dk2"/>
              </a:solidFill>
              <a:highlight>
                <a:schemeClr val="lt2"/>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2000"/>
                                        <p:tgtEl>
                                          <p:spTgt spid="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1" end="1"/>
                                            </p:txEl>
                                          </p:spTgt>
                                        </p:tgtEl>
                                        <p:attrNameLst>
                                          <p:attrName>style.visibility</p:attrName>
                                        </p:attrNameLst>
                                      </p:cBhvr>
                                      <p:to>
                                        <p:strVal val="visible"/>
                                      </p:to>
                                    </p:set>
                                    <p:animEffect transition="in" filter="fade">
                                      <p:cBhvr>
                                        <p:cTn id="12" dur="2000"/>
                                        <p:tgtEl>
                                          <p:spTgt spid="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2" end="2"/>
                                            </p:txEl>
                                          </p:spTgt>
                                        </p:tgtEl>
                                        <p:attrNameLst>
                                          <p:attrName>style.visibility</p:attrName>
                                        </p:attrNameLst>
                                      </p:cBhvr>
                                      <p:to>
                                        <p:strVal val="visible"/>
                                      </p:to>
                                    </p:set>
                                    <p:animEffect transition="in" filter="fade">
                                      <p:cBhvr>
                                        <p:cTn id="17" dur="2000"/>
                                        <p:tgtEl>
                                          <p:spTgt spid="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xEl>
                                              <p:pRg st="3" end="3"/>
                                            </p:txEl>
                                          </p:spTgt>
                                        </p:tgtEl>
                                        <p:attrNameLst>
                                          <p:attrName>style.visibility</p:attrName>
                                        </p:attrNameLst>
                                      </p:cBhvr>
                                      <p:to>
                                        <p:strVal val="visible"/>
                                      </p:to>
                                    </p:set>
                                    <p:animEffect transition="in" filter="fade">
                                      <p:cBhvr>
                                        <p:cTn id="22" dur="2000"/>
                                        <p:tgtEl>
                                          <p:spTgt spid="1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
                                            <p:txEl>
                                              <p:pRg st="4" end="4"/>
                                            </p:txEl>
                                          </p:spTgt>
                                        </p:tgtEl>
                                        <p:attrNameLst>
                                          <p:attrName>style.visibility</p:attrName>
                                        </p:attrNameLst>
                                      </p:cBhvr>
                                      <p:to>
                                        <p:strVal val="visible"/>
                                      </p:to>
                                    </p:set>
                                    <p:animEffect transition="in" filter="fade">
                                      <p:cBhvr>
                                        <p:cTn id="27" dur="2000"/>
                                        <p:tgtEl>
                                          <p:spTgt spid="1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
                                            <p:txEl>
                                              <p:pRg st="5" end="5"/>
                                            </p:txEl>
                                          </p:spTgt>
                                        </p:tgtEl>
                                        <p:attrNameLst>
                                          <p:attrName>style.visibility</p:attrName>
                                        </p:attrNameLst>
                                      </p:cBhvr>
                                      <p:to>
                                        <p:strVal val="visible"/>
                                      </p:to>
                                    </p:set>
                                    <p:animEffect transition="in" filter="fade">
                                      <p:cBhvr>
                                        <p:cTn id="32" dur="2000"/>
                                        <p:tgtEl>
                                          <p:spTgt spid="1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
                                            <p:txEl>
                                              <p:pRg st="6" end="6"/>
                                            </p:txEl>
                                          </p:spTgt>
                                        </p:tgtEl>
                                        <p:attrNameLst>
                                          <p:attrName>style.visibility</p:attrName>
                                        </p:attrNameLst>
                                      </p:cBhvr>
                                      <p:to>
                                        <p:strVal val="visible"/>
                                      </p:to>
                                    </p:set>
                                    <p:animEffect transition="in" filter="fade">
                                      <p:cBhvr>
                                        <p:cTn id="37" dur="2000"/>
                                        <p:tgtEl>
                                          <p:spTgt spid="1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4">
                                            <p:txEl>
                                              <p:pRg st="7" end="7"/>
                                            </p:txEl>
                                          </p:spTgt>
                                        </p:tgtEl>
                                        <p:attrNameLst>
                                          <p:attrName>style.visibility</p:attrName>
                                        </p:attrNameLst>
                                      </p:cBhvr>
                                      <p:to>
                                        <p:strVal val="visible"/>
                                      </p:to>
                                    </p:set>
                                    <p:animEffect transition="in" filter="fade">
                                      <p:cBhvr>
                                        <p:cTn id="42" dur="2000"/>
                                        <p:tgtEl>
                                          <p:spTgt spid="19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4">
                                            <p:txEl>
                                              <p:pRg st="8" end="8"/>
                                            </p:txEl>
                                          </p:spTgt>
                                        </p:tgtEl>
                                        <p:attrNameLst>
                                          <p:attrName>style.visibility</p:attrName>
                                        </p:attrNameLst>
                                      </p:cBhvr>
                                      <p:to>
                                        <p:strVal val="visible"/>
                                      </p:to>
                                    </p:set>
                                    <p:animEffect transition="in" filter="fade">
                                      <p:cBhvr>
                                        <p:cTn id="47" dur="2000"/>
                                        <p:tgtEl>
                                          <p:spTgt spid="19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6"/>
                                        </p:tgtEl>
                                        <p:attrNameLst>
                                          <p:attrName>style.visibility</p:attrName>
                                        </p:attrNameLst>
                                      </p:cBhvr>
                                      <p:to>
                                        <p:strVal val="visible"/>
                                      </p:to>
                                    </p:set>
                                    <p:animEffect transition="in" filter="fade">
                                      <p:cBhvr>
                                        <p:cTn id="52" dur="2000"/>
                                        <p:tgtEl>
                                          <p:spTgt spid="19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5"/>
                                        </p:tgtEl>
                                        <p:attrNameLst>
                                          <p:attrName>style.visibility</p:attrName>
                                        </p:attrNameLst>
                                      </p:cBhvr>
                                      <p:to>
                                        <p:strVal val="visible"/>
                                      </p:to>
                                    </p:set>
                                    <p:animEffect transition="in" filter="fade">
                                      <p:cBhvr>
                                        <p:cTn id="57" dur="2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 forse è solo una moda che passerà?</a:t>
            </a:r>
            <a:endParaRPr/>
          </a:p>
        </p:txBody>
      </p:sp>
      <p:grpSp>
        <p:nvGrpSpPr>
          <p:cNvPr id="202" name="Google Shape;202;p33"/>
          <p:cNvGrpSpPr/>
          <p:nvPr/>
        </p:nvGrpSpPr>
        <p:grpSpPr>
          <a:xfrm>
            <a:off x="671999" y="3596725"/>
            <a:ext cx="5237100" cy="989800"/>
            <a:chOff x="3893099" y="4073550"/>
            <a:chExt cx="5237100" cy="989800"/>
          </a:xfrm>
        </p:grpSpPr>
        <p:pic>
          <p:nvPicPr>
            <p:cNvPr id="203" name="Google Shape;203;p33"/>
            <p:cNvPicPr preferRelativeResize="0"/>
            <p:nvPr/>
          </p:nvPicPr>
          <p:blipFill rotWithShape="1">
            <a:blip r:embed="rId3">
              <a:alphaModFix/>
            </a:blip>
            <a:srcRect b="66929"/>
            <a:stretch/>
          </p:blipFill>
          <p:spPr>
            <a:xfrm>
              <a:off x="3967625" y="4073550"/>
              <a:ext cx="4304676" cy="521025"/>
            </a:xfrm>
            <a:prstGeom prst="rect">
              <a:avLst/>
            </a:prstGeom>
            <a:noFill/>
            <a:ln>
              <a:noFill/>
            </a:ln>
          </p:spPr>
        </p:pic>
        <p:sp>
          <p:nvSpPr>
            <p:cNvPr id="204" name="Google Shape;204;p33"/>
            <p:cNvSpPr txBox="1"/>
            <p:nvPr/>
          </p:nvSpPr>
          <p:spPr>
            <a:xfrm>
              <a:off x="3893099" y="4538350"/>
              <a:ext cx="5237100" cy="52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t>10 Marzo 2023, Philosophy &amp; Technology,  </a:t>
              </a:r>
              <a:r>
                <a:rPr lang="en-GB" sz="600" u="sng">
                  <a:solidFill>
                    <a:schemeClr val="hlink"/>
                  </a:solidFill>
                  <a:hlinkClick r:id="rId4"/>
                </a:rPr>
                <a:t>https://link.springer.com/article/10.1007/s13347-023-00621-y</a:t>
              </a:r>
              <a:r>
                <a:rPr lang="en-GB" sz="600"/>
                <a:t> </a:t>
              </a:r>
              <a:endParaRPr sz="600"/>
            </a:p>
          </p:txBody>
        </p:sp>
      </p:grpSp>
      <p:grpSp>
        <p:nvGrpSpPr>
          <p:cNvPr id="205" name="Google Shape;205;p33"/>
          <p:cNvGrpSpPr/>
          <p:nvPr/>
        </p:nvGrpSpPr>
        <p:grpSpPr>
          <a:xfrm>
            <a:off x="672000" y="1145738"/>
            <a:ext cx="8064027" cy="879845"/>
            <a:chOff x="672000" y="1069538"/>
            <a:chExt cx="8064027" cy="879845"/>
          </a:xfrm>
        </p:grpSpPr>
        <p:pic>
          <p:nvPicPr>
            <p:cNvPr id="206" name="Google Shape;206;p33"/>
            <p:cNvPicPr preferRelativeResize="0"/>
            <p:nvPr/>
          </p:nvPicPr>
          <p:blipFill>
            <a:blip r:embed="rId5">
              <a:alphaModFix/>
            </a:blip>
            <a:stretch>
              <a:fillRect/>
            </a:stretch>
          </p:blipFill>
          <p:spPr>
            <a:xfrm>
              <a:off x="672000" y="1069538"/>
              <a:ext cx="3530065" cy="572625"/>
            </a:xfrm>
            <a:prstGeom prst="rect">
              <a:avLst/>
            </a:prstGeom>
            <a:noFill/>
            <a:ln>
              <a:noFill/>
            </a:ln>
          </p:spPr>
        </p:pic>
        <p:sp>
          <p:nvSpPr>
            <p:cNvPr id="207" name="Google Shape;207;p33"/>
            <p:cNvSpPr txBox="1"/>
            <p:nvPr/>
          </p:nvSpPr>
          <p:spPr>
            <a:xfrm>
              <a:off x="717927" y="1549182"/>
              <a:ext cx="8018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rPr>
                <a:t>Marzo 2021, </a:t>
              </a:r>
              <a:r>
                <a:rPr lang="en-GB"/>
                <a:t>Proc. ACM Conf. on Fairness, Accountability, and Transparency, </a:t>
              </a:r>
              <a:r>
                <a:rPr lang="en-GB" sz="600" u="sng">
                  <a:solidFill>
                    <a:schemeClr val="hlink"/>
                  </a:solidFill>
                  <a:hlinkClick r:id="rId6"/>
                </a:rPr>
                <a:t>https://dl.acm.org/doi/10.1145/3442188.3445922</a:t>
              </a:r>
              <a:r>
                <a:rPr lang="en-GB" sz="600"/>
                <a:t> </a:t>
              </a:r>
              <a:endParaRPr sz="600"/>
            </a:p>
          </p:txBody>
        </p:sp>
      </p:grpSp>
      <p:grpSp>
        <p:nvGrpSpPr>
          <p:cNvPr id="208" name="Google Shape;208;p33"/>
          <p:cNvGrpSpPr/>
          <p:nvPr/>
        </p:nvGrpSpPr>
        <p:grpSpPr>
          <a:xfrm>
            <a:off x="519600" y="2382200"/>
            <a:ext cx="5139788" cy="853838"/>
            <a:chOff x="1295400" y="3233200"/>
            <a:chExt cx="5139788" cy="853838"/>
          </a:xfrm>
        </p:grpSpPr>
        <p:pic>
          <p:nvPicPr>
            <p:cNvPr id="209" name="Google Shape;209;p33"/>
            <p:cNvPicPr preferRelativeResize="0"/>
            <p:nvPr/>
          </p:nvPicPr>
          <p:blipFill rotWithShape="1">
            <a:blip r:embed="rId7">
              <a:alphaModFix/>
            </a:blip>
            <a:srcRect t="51415" b="27128"/>
            <a:stretch/>
          </p:blipFill>
          <p:spPr>
            <a:xfrm>
              <a:off x="1295400" y="3233200"/>
              <a:ext cx="4017901" cy="390750"/>
            </a:xfrm>
            <a:prstGeom prst="rect">
              <a:avLst/>
            </a:prstGeom>
            <a:noFill/>
            <a:ln>
              <a:noFill/>
            </a:ln>
          </p:spPr>
        </p:pic>
        <p:sp>
          <p:nvSpPr>
            <p:cNvPr id="210" name="Google Shape;210;p33"/>
            <p:cNvSpPr txBox="1"/>
            <p:nvPr/>
          </p:nvSpPr>
          <p:spPr>
            <a:xfrm>
              <a:off x="1545188" y="3562038"/>
              <a:ext cx="4890000" cy="52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t>8 Marzo 2023, New York Times, </a:t>
              </a:r>
              <a:r>
                <a:rPr lang="en-GB" sz="600" u="sng">
                  <a:solidFill>
                    <a:schemeClr val="hlink"/>
                  </a:solidFill>
                  <a:hlinkClick r:id="rId8"/>
                </a:rPr>
                <a:t>https://www.nytimes.com/2023/03/08/opinion/noam-chomsky-chatgpt-ai.html</a:t>
              </a:r>
              <a:r>
                <a:rPr lang="en-GB" sz="600"/>
                <a:t> </a:t>
              </a:r>
              <a:endParaRPr sz="600"/>
            </a:p>
          </p:txBody>
        </p:sp>
        <p:pic>
          <p:nvPicPr>
            <p:cNvPr id="211" name="Google Shape;211;p33"/>
            <p:cNvPicPr preferRelativeResize="0"/>
            <p:nvPr/>
          </p:nvPicPr>
          <p:blipFill rotWithShape="1">
            <a:blip r:embed="rId7">
              <a:alphaModFix/>
            </a:blip>
            <a:srcRect l="39352" t="72374" r="37415" b="10391"/>
            <a:stretch/>
          </p:blipFill>
          <p:spPr>
            <a:xfrm>
              <a:off x="5019675" y="3295663"/>
              <a:ext cx="933450" cy="313850"/>
            </a:xfrm>
            <a:prstGeom prst="rect">
              <a:avLst/>
            </a:prstGeom>
            <a:noFill/>
            <a:ln>
              <a:noFill/>
            </a:ln>
          </p:spPr>
        </p:pic>
      </p:grpSp>
      <p:sp>
        <p:nvSpPr>
          <p:cNvPr id="212" name="Google Shape;212;p33"/>
          <p:cNvSpPr/>
          <p:nvPr/>
        </p:nvSpPr>
        <p:spPr>
          <a:xfrm>
            <a:off x="7060050" y="4162975"/>
            <a:ext cx="815100" cy="815100"/>
          </a:xfrm>
          <a:prstGeom prst="smileyFace">
            <a:avLst>
              <a:gd name="adj" fmla="val 34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6013825" y="2151925"/>
            <a:ext cx="2987100" cy="987600"/>
          </a:xfrm>
          <a:prstGeom prst="wedgeRoundRectCallout">
            <a:avLst>
              <a:gd name="adj1" fmla="val -5640"/>
              <a:gd name="adj2" fmla="val 140971"/>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a:t>Certo: ovviamente</a:t>
            </a:r>
            <a:br>
              <a:rPr lang="en-GB" sz="1600"/>
            </a:br>
            <a:r>
              <a:rPr lang="en-GB" sz="1600"/>
              <a:t>non sono </a:t>
            </a:r>
            <a:r>
              <a:rPr lang="en-GB" sz="1600">
                <a:solidFill>
                  <a:schemeClr val="dk1"/>
                </a:solidFill>
              </a:rPr>
              <a:t>intelligenti </a:t>
            </a:r>
            <a:r>
              <a:rPr lang="en-GB" sz="1600" b="1" i="1"/>
              <a:t>davvero</a:t>
            </a:r>
            <a:r>
              <a:rPr lang="en-GB" sz="1600"/>
              <a:t>,</a:t>
            </a:r>
            <a:br>
              <a:rPr lang="en-GB" sz="1600"/>
            </a:br>
            <a:r>
              <a:rPr lang="en-GB" sz="1600"/>
              <a:t>non pensano </a:t>
            </a:r>
            <a:r>
              <a:rPr lang="en-GB" sz="1600" b="1" i="1"/>
              <a:t>davvero</a:t>
            </a:r>
            <a:r>
              <a:rPr lang="en-GB" sz="1600"/>
              <a:t>, …</a:t>
            </a:r>
            <a:endParaRPr sz="1600"/>
          </a:p>
        </p:txBody>
      </p:sp>
      <p:sp>
        <p:nvSpPr>
          <p:cNvPr id="214" name="Google Shape;214;p33"/>
          <p:cNvSpPr/>
          <p:nvPr/>
        </p:nvSpPr>
        <p:spPr>
          <a:xfrm>
            <a:off x="7541525" y="3260250"/>
            <a:ext cx="1247700" cy="489000"/>
          </a:xfrm>
          <a:prstGeom prst="wedgeRoundRectCallout">
            <a:avLst>
              <a:gd name="adj1" fmla="val -37333"/>
              <a:gd name="adj2" fmla="val 121866"/>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i="1"/>
              <a:t>Davvero</a:t>
            </a:r>
            <a:r>
              <a:rPr lang="en-GB" sz="1600"/>
              <a:t>?</a:t>
            </a: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20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2000"/>
                                        <p:tgtEl>
                                          <p:spTgt spid="2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2000"/>
                                        <p:tgtEl>
                                          <p:spTgt spid="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
                                        </p:tgtEl>
                                        <p:attrNameLst>
                                          <p:attrName>style.visibility</p:attrName>
                                        </p:attrNameLst>
                                      </p:cBhvr>
                                      <p:to>
                                        <p:strVal val="visible"/>
                                      </p:to>
                                    </p:set>
                                    <p:animEffect transition="in" filter="fade">
                                      <p:cBhvr>
                                        <p:cTn id="22" dur="2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311700" y="292625"/>
            <a:ext cx="490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storia /5</a:t>
            </a:r>
            <a:endParaRPr/>
          </a:p>
        </p:txBody>
      </p:sp>
      <p:sp>
        <p:nvSpPr>
          <p:cNvPr id="220" name="Google Shape;22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221" name="Google Shape;221;p34"/>
          <p:cNvSpPr txBox="1">
            <a:spLocks noGrp="1"/>
          </p:cNvSpPr>
          <p:nvPr>
            <p:ph type="body" idx="1"/>
          </p:nvPr>
        </p:nvSpPr>
        <p:spPr>
          <a:xfrm>
            <a:off x="311700" y="1576825"/>
            <a:ext cx="4194600" cy="79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Anche l’omino verde</a:t>
            </a:r>
            <a:br>
              <a:rPr lang="en-GB"/>
            </a:br>
            <a:r>
              <a:rPr lang="en-GB"/>
              <a:t>ha qualche dubbio…</a:t>
            </a:r>
            <a:endParaRPr b="1"/>
          </a:p>
        </p:txBody>
      </p:sp>
      <p:sp>
        <p:nvSpPr>
          <p:cNvPr id="222" name="Google Shape;222;p34"/>
          <p:cNvSpPr txBox="1">
            <a:spLocks noGrp="1"/>
          </p:cNvSpPr>
          <p:nvPr>
            <p:ph type="body" idx="1"/>
          </p:nvPr>
        </p:nvSpPr>
        <p:spPr>
          <a:xfrm>
            <a:off x="311700" y="3530775"/>
            <a:ext cx="4487400" cy="1522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1200"/>
              </a:spcAft>
              <a:buNone/>
            </a:pPr>
            <a:r>
              <a:rPr lang="en-GB" sz="1200"/>
              <a:t>“The next picture should of the same little green man, still wearing human clothes, who is observing his sleeping host. The little green man is puzzled because he is wondering how human beings can be intelligent if none of the neurons in their brains is.”</a:t>
            </a:r>
            <a:endParaRPr sz="1200"/>
          </a:p>
        </p:txBody>
      </p:sp>
      <p:pic>
        <p:nvPicPr>
          <p:cNvPr id="223" name="Google Shape;223;p34"/>
          <p:cNvPicPr preferRelativeResize="0"/>
          <p:nvPr/>
        </p:nvPicPr>
        <p:blipFill>
          <a:blip r:embed="rId3">
            <a:alphaModFix/>
          </a:blip>
          <a:stretch>
            <a:fillRect/>
          </a:stretch>
        </p:blipFill>
        <p:spPr>
          <a:xfrm>
            <a:off x="4943600" y="100800"/>
            <a:ext cx="4077550" cy="4077550"/>
          </a:xfrm>
          <a:prstGeom prst="rect">
            <a:avLst/>
          </a:prstGeom>
          <a:noFill/>
          <a:ln>
            <a:noFill/>
          </a:ln>
        </p:spPr>
      </p:pic>
      <p:sp>
        <p:nvSpPr>
          <p:cNvPr id="224" name="Google Shape;224;p34"/>
          <p:cNvSpPr txBox="1">
            <a:spLocks noGrp="1"/>
          </p:cNvSpPr>
          <p:nvPr>
            <p:ph type="body" idx="1"/>
          </p:nvPr>
        </p:nvSpPr>
        <p:spPr>
          <a:xfrm>
            <a:off x="311700" y="2415025"/>
            <a:ext cx="4194600" cy="94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t>(ha osservato il funzionamento dei nostri neuroni</a:t>
            </a:r>
            <a:br>
              <a:rPr lang="en-GB" sz="1400"/>
            </a:br>
            <a:r>
              <a:rPr lang="en-GB" sz="1400"/>
              <a:t> e non ha trovato traccia di “intelligenza”</a:t>
            </a:r>
            <a:endParaRPr sz="1400"/>
          </a:p>
          <a:p>
            <a:pPr marL="0" lvl="0" indent="0" algn="l" rtl="0">
              <a:spcBef>
                <a:spcPts val="0"/>
              </a:spcBef>
              <a:spcAft>
                <a:spcPts val="0"/>
              </a:spcAft>
              <a:buClr>
                <a:schemeClr val="dk1"/>
              </a:buClr>
              <a:buSzPts val="1100"/>
              <a:buFont typeface="Arial"/>
              <a:buNone/>
            </a:pPr>
            <a:r>
              <a:rPr lang="en-GB" sz="1400"/>
              <a:t> in nessuno di essi)</a:t>
            </a:r>
            <a:endParaRPr sz="14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body" idx="1"/>
          </p:nvPr>
        </p:nvSpPr>
        <p:spPr>
          <a:xfrm>
            <a:off x="311700" y="865325"/>
            <a:ext cx="874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a:t>… a evitare quelli che potrebbero rivelarsi pseudo-problemi:</a:t>
            </a:r>
            <a:endParaRPr sz="2000"/>
          </a:p>
        </p:txBody>
      </p:sp>
      <p:sp>
        <p:nvSpPr>
          <p:cNvPr id="230" name="Google Shape;230;p3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 suggerimento…</a:t>
            </a:r>
            <a:endParaRPr/>
          </a:p>
        </p:txBody>
      </p:sp>
      <p:pic>
        <p:nvPicPr>
          <p:cNvPr id="231" name="Google Shape;231;p35"/>
          <p:cNvPicPr preferRelativeResize="0"/>
          <p:nvPr/>
        </p:nvPicPr>
        <p:blipFill>
          <a:blip r:embed="rId3">
            <a:alphaModFix/>
          </a:blip>
          <a:stretch>
            <a:fillRect/>
          </a:stretch>
        </p:blipFill>
        <p:spPr>
          <a:xfrm>
            <a:off x="604390" y="1513387"/>
            <a:ext cx="7935222" cy="2829663"/>
          </a:xfrm>
          <a:prstGeom prst="rect">
            <a:avLst/>
          </a:prstGeom>
          <a:noFill/>
          <a:ln>
            <a:noFill/>
          </a:ln>
        </p:spPr>
      </p:pic>
      <p:sp>
        <p:nvSpPr>
          <p:cNvPr id="232" name="Google Shape;232;p35"/>
          <p:cNvSpPr txBox="1">
            <a:spLocks noGrp="1"/>
          </p:cNvSpPr>
          <p:nvPr>
            <p:ph type="body" idx="1"/>
          </p:nvPr>
        </p:nvSpPr>
        <p:spPr>
          <a:xfrm>
            <a:off x="2600100" y="4570800"/>
            <a:ext cx="6458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a:t>E. Dijkstra, 1984 </a:t>
            </a:r>
            <a:r>
              <a:rPr lang="en-GB" sz="1200" u="sng">
                <a:solidFill>
                  <a:schemeClr val="hlink"/>
                </a:solidFill>
                <a:hlinkClick r:id="rId4"/>
              </a:rPr>
              <a:t>http://www.cs.utexas.edu/users/EWD/ewd08xx/EWD898.PDF</a:t>
            </a:r>
            <a:r>
              <a:rPr lang="en-GB"/>
              <a:t>  </a:t>
            </a:r>
            <a:endParaRPr sz="2000"/>
          </a:p>
        </p:txBody>
      </p:sp>
      <p:cxnSp>
        <p:nvCxnSpPr>
          <p:cNvPr id="233" name="Google Shape;233;p35"/>
          <p:cNvCxnSpPr/>
          <p:nvPr/>
        </p:nvCxnSpPr>
        <p:spPr>
          <a:xfrm>
            <a:off x="683025" y="3598025"/>
            <a:ext cx="7148100" cy="0"/>
          </a:xfrm>
          <a:prstGeom prst="straightConnector1">
            <a:avLst/>
          </a:prstGeom>
          <a:noFill/>
          <a:ln w="19050" cap="flat" cmpd="sng">
            <a:solidFill>
              <a:srgbClr val="FF0000"/>
            </a:solidFill>
            <a:prstDash val="solid"/>
            <a:round/>
            <a:headEnd type="none" w="med" len="med"/>
            <a:tailEnd type="none" w="med" len="med"/>
          </a:ln>
        </p:spPr>
      </p:cxnSp>
      <p:cxnSp>
        <p:nvCxnSpPr>
          <p:cNvPr id="234" name="Google Shape;234;p35"/>
          <p:cNvCxnSpPr/>
          <p:nvPr/>
        </p:nvCxnSpPr>
        <p:spPr>
          <a:xfrm>
            <a:off x="683025" y="3979025"/>
            <a:ext cx="7322700" cy="0"/>
          </a:xfrm>
          <a:prstGeom prst="straightConnector1">
            <a:avLst/>
          </a:prstGeom>
          <a:noFill/>
          <a:ln w="19050" cap="flat" cmpd="sng">
            <a:solidFill>
              <a:srgbClr val="FF0000"/>
            </a:solidFill>
            <a:prstDash val="solid"/>
            <a:round/>
            <a:headEnd type="none" w="med" len="med"/>
            <a:tailEnd type="none" w="med" len="med"/>
          </a:ln>
        </p:spPr>
      </p:cxnSp>
      <p:cxnSp>
        <p:nvCxnSpPr>
          <p:cNvPr id="235" name="Google Shape;235;p35"/>
          <p:cNvCxnSpPr/>
          <p:nvPr/>
        </p:nvCxnSpPr>
        <p:spPr>
          <a:xfrm>
            <a:off x="683025" y="4360025"/>
            <a:ext cx="6301500" cy="0"/>
          </a:xfrm>
          <a:prstGeom prst="straightConnector1">
            <a:avLst/>
          </a:prstGeom>
          <a:noFill/>
          <a:ln w="19050"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fade">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8"/>
          <p:cNvSpPr/>
          <p:nvPr/>
        </p:nvSpPr>
        <p:spPr>
          <a:xfrm>
            <a:off x="82175" y="82175"/>
            <a:ext cx="8972400" cy="49626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18"/>
          <p:cNvSpPr txBox="1">
            <a:spLocks noGrp="1"/>
          </p:cNvSpPr>
          <p:nvPr>
            <p:ph type="body" idx="1"/>
          </p:nvPr>
        </p:nvSpPr>
        <p:spPr>
          <a:xfrm>
            <a:off x="1166725" y="1834050"/>
            <a:ext cx="4757400" cy="15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200" b="1"/>
              <a:t>1. Cosa sta succedendo?</a:t>
            </a:r>
            <a:endParaRPr sz="2200" b="1"/>
          </a:p>
          <a:p>
            <a:pPr marL="0" lvl="0" indent="0" algn="l" rtl="0">
              <a:lnSpc>
                <a:spcPct val="100000"/>
              </a:lnSpc>
              <a:spcBef>
                <a:spcPts val="1000"/>
              </a:spcBef>
              <a:spcAft>
                <a:spcPts val="0"/>
              </a:spcAft>
              <a:buNone/>
            </a:pPr>
            <a:r>
              <a:rPr lang="en-GB" sz="2200" b="1"/>
              <a:t>2. Come funziona?</a:t>
            </a:r>
            <a:endParaRPr sz="2200" b="1"/>
          </a:p>
          <a:p>
            <a:pPr marL="0" lvl="0" indent="0" algn="l" rtl="0">
              <a:lnSpc>
                <a:spcPct val="100000"/>
              </a:lnSpc>
              <a:spcBef>
                <a:spcPts val="1000"/>
              </a:spcBef>
              <a:spcAft>
                <a:spcPts val="1000"/>
              </a:spcAft>
              <a:buNone/>
            </a:pPr>
            <a:r>
              <a:rPr lang="en-GB" sz="2200" b="1"/>
              <a:t>3. Cosa dovremmo fare?</a:t>
            </a:r>
            <a:endParaRPr sz="22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body" idx="4294967295"/>
          </p:nvPr>
        </p:nvSpPr>
        <p:spPr>
          <a:xfrm>
            <a:off x="1301250" y="1953175"/>
            <a:ext cx="6541500" cy="94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None/>
            </a:pPr>
            <a:r>
              <a:rPr lang="en-GB" sz="2200" b="1"/>
              <a:t>Come riescono entità artificiali</a:t>
            </a:r>
            <a:br>
              <a:rPr lang="en-GB" sz="2200" b="1"/>
            </a:br>
            <a:r>
              <a:rPr lang="en-GB" sz="2200" b="1"/>
              <a:t>a comportarsi in un modo così sofisticato?</a:t>
            </a:r>
            <a:endParaRPr sz="2200" b="1"/>
          </a:p>
        </p:txBody>
      </p:sp>
      <p:sp>
        <p:nvSpPr>
          <p:cNvPr id="241" name="Google Shape;241;p36"/>
          <p:cNvSpPr txBox="1">
            <a:spLocks noGrp="1"/>
          </p:cNvSpPr>
          <p:nvPr>
            <p:ph type="title" idx="4294967295"/>
          </p:nvPr>
        </p:nvSpPr>
        <p:spPr>
          <a:xfrm>
            <a:off x="311700" y="292625"/>
            <a:ext cx="581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domanda più interessante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p:nvPr/>
        </p:nvSpPr>
        <p:spPr>
          <a:xfrm>
            <a:off x="82175" y="82175"/>
            <a:ext cx="8972400" cy="49626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p37"/>
          <p:cNvSpPr txBox="1">
            <a:spLocks noGrp="1"/>
          </p:cNvSpPr>
          <p:nvPr>
            <p:ph type="body" idx="1"/>
          </p:nvPr>
        </p:nvSpPr>
        <p:spPr>
          <a:xfrm>
            <a:off x="1166725" y="1834050"/>
            <a:ext cx="4757400" cy="15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200" b="1"/>
              <a:t>1. Cosa sta succedendo?</a:t>
            </a:r>
            <a:endParaRPr sz="2200" b="1"/>
          </a:p>
          <a:p>
            <a:pPr marL="0" lvl="0" indent="0" algn="l" rtl="0">
              <a:lnSpc>
                <a:spcPct val="100000"/>
              </a:lnSpc>
              <a:spcBef>
                <a:spcPts val="1000"/>
              </a:spcBef>
              <a:spcAft>
                <a:spcPts val="0"/>
              </a:spcAft>
              <a:buNone/>
            </a:pPr>
            <a:r>
              <a:rPr lang="en-GB" sz="2200" b="1">
                <a:highlight>
                  <a:srgbClr val="FFFF00"/>
                </a:highlight>
              </a:rPr>
              <a:t>2. Come funziona?</a:t>
            </a:r>
            <a:endParaRPr sz="2200" b="1">
              <a:highlight>
                <a:srgbClr val="FFFF00"/>
              </a:highlight>
            </a:endParaRPr>
          </a:p>
          <a:p>
            <a:pPr marL="0" lvl="0" indent="0" algn="l" rtl="0">
              <a:lnSpc>
                <a:spcPct val="100000"/>
              </a:lnSpc>
              <a:spcBef>
                <a:spcPts val="1000"/>
              </a:spcBef>
              <a:spcAft>
                <a:spcPts val="1000"/>
              </a:spcAft>
              <a:buNone/>
            </a:pPr>
            <a:r>
              <a:rPr lang="en-GB" sz="2200" b="1"/>
              <a:t>3. Cosa dovremmo fare?</a:t>
            </a:r>
            <a:endParaRPr sz="22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idx="4294967295"/>
          </p:nvPr>
        </p:nvSpPr>
        <p:spPr>
          <a:xfrm>
            <a:off x="381964" y="272459"/>
            <a:ext cx="70473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Intelligenza artificiale: uno strano fenomeno</a:t>
            </a:r>
            <a:endParaRPr/>
          </a:p>
        </p:txBody>
      </p:sp>
      <p:sp>
        <p:nvSpPr>
          <p:cNvPr id="253" name="Google Shape;253;p38"/>
          <p:cNvSpPr txBox="1"/>
          <p:nvPr/>
        </p:nvSpPr>
        <p:spPr>
          <a:xfrm>
            <a:off x="387900" y="4737700"/>
            <a:ext cx="5984100" cy="3078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800" u="sng">
                <a:solidFill>
                  <a:srgbClr val="0097A7"/>
                </a:solidFill>
                <a:hlinkClick r:id="rId3">
                  <a:extLst>
                    <a:ext uri="{A12FA001-AC4F-418D-AE19-62706E023703}">
                      <ahyp:hlinkClr xmlns:ahyp="http://schemas.microsoft.com/office/drawing/2018/hyperlinkcolor" val="tx"/>
                    </a:ext>
                  </a:extLst>
                </a:hlinkClick>
              </a:rPr>
              <a:t>books.google.com/ngrams/graph?content=artificial+intelligence&amp;year_start=1950&amp;year_end=2019&amp;corpus=26&amp;smoothing=3#</a:t>
            </a:r>
            <a:r>
              <a:rPr lang="en-GB" sz="800">
                <a:solidFill>
                  <a:srgbClr val="595959"/>
                </a:solidFill>
              </a:rPr>
              <a:t> </a:t>
            </a:r>
            <a:endParaRPr sz="800">
              <a:solidFill>
                <a:srgbClr val="595959"/>
              </a:solidFill>
            </a:endParaRPr>
          </a:p>
        </p:txBody>
      </p:sp>
      <p:pic>
        <p:nvPicPr>
          <p:cNvPr id="254" name="Google Shape;254;p38"/>
          <p:cNvPicPr preferRelativeResize="0"/>
          <p:nvPr/>
        </p:nvPicPr>
        <p:blipFill>
          <a:blip r:embed="rId4">
            <a:alphaModFix/>
          </a:blip>
          <a:stretch>
            <a:fillRect/>
          </a:stretch>
        </p:blipFill>
        <p:spPr>
          <a:xfrm>
            <a:off x="381000" y="1094075"/>
            <a:ext cx="8406448" cy="2905051"/>
          </a:xfrm>
          <a:prstGeom prst="rect">
            <a:avLst/>
          </a:prstGeom>
          <a:noFill/>
          <a:ln>
            <a:noFill/>
          </a:ln>
        </p:spPr>
      </p:pic>
      <p:sp>
        <p:nvSpPr>
          <p:cNvPr id="255" name="Google Shape;255;p38"/>
          <p:cNvSpPr txBox="1">
            <a:spLocks noGrp="1"/>
          </p:cNvSpPr>
          <p:nvPr>
            <p:ph type="body" idx="4294967295"/>
          </p:nvPr>
        </p:nvSpPr>
        <p:spPr>
          <a:xfrm>
            <a:off x="2167050" y="4122300"/>
            <a:ext cx="4809900" cy="4311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2000" b="1">
                <a:solidFill>
                  <a:srgbClr val="002060"/>
                </a:solidFill>
                <a:latin typeface="Calibri"/>
                <a:ea typeface="Calibri"/>
                <a:cs typeface="Calibri"/>
                <a:sym typeface="Calibri"/>
              </a:rPr>
              <a:t>Come possiamo spiegarlo?</a:t>
            </a:r>
            <a:endParaRPr sz="2000" b="1">
              <a:solidFill>
                <a:srgbClr val="002060"/>
              </a:solidFill>
              <a:latin typeface="Calibri"/>
              <a:ea typeface="Calibri"/>
              <a:cs typeface="Calibri"/>
              <a:sym typeface="Calibri"/>
            </a:endParaRPr>
          </a:p>
        </p:txBody>
      </p:sp>
      <p:sp>
        <p:nvSpPr>
          <p:cNvPr id="256" name="Google Shape;256;p38"/>
          <p:cNvSpPr txBox="1">
            <a:spLocks noGrp="1"/>
          </p:cNvSpPr>
          <p:nvPr>
            <p:ph type="body" idx="4294967295"/>
          </p:nvPr>
        </p:nvSpPr>
        <p:spPr>
          <a:xfrm>
            <a:off x="931025" y="3031250"/>
            <a:ext cx="2760300" cy="431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400"/>
              <a:t>da Google Books Ngram Viewer</a:t>
            </a:r>
            <a:endParaRPr sz="1400"/>
          </a:p>
        </p:txBody>
      </p:sp>
      <p:grpSp>
        <p:nvGrpSpPr>
          <p:cNvPr id="257" name="Google Shape;257;p38"/>
          <p:cNvGrpSpPr/>
          <p:nvPr/>
        </p:nvGrpSpPr>
        <p:grpSpPr>
          <a:xfrm>
            <a:off x="2239250" y="1357100"/>
            <a:ext cx="3723375" cy="2317800"/>
            <a:chOff x="2239250" y="1357100"/>
            <a:chExt cx="3723375" cy="2317800"/>
          </a:xfrm>
        </p:grpSpPr>
        <p:sp>
          <p:nvSpPr>
            <p:cNvPr id="258" name="Google Shape;258;p38"/>
            <p:cNvSpPr/>
            <p:nvPr/>
          </p:nvSpPr>
          <p:spPr>
            <a:xfrm>
              <a:off x="3767525" y="1357100"/>
              <a:ext cx="2195100" cy="23178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8"/>
            <p:cNvSpPr txBox="1"/>
            <p:nvPr/>
          </p:nvSpPr>
          <p:spPr>
            <a:xfrm>
              <a:off x="2239250" y="1608850"/>
              <a:ext cx="1756800" cy="406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1600" b="1">
                  <a:solidFill>
                    <a:schemeClr val="dk2"/>
                  </a:solidFill>
                </a:rPr>
                <a:t>la “vecchia” IA?</a:t>
              </a:r>
              <a:endParaRPr sz="1600">
                <a:solidFill>
                  <a:schemeClr val="dk2"/>
                </a:solidFill>
              </a:endParaRPr>
            </a:p>
          </p:txBody>
        </p:sp>
      </p:grpSp>
      <p:grpSp>
        <p:nvGrpSpPr>
          <p:cNvPr id="260" name="Google Shape;260;p38"/>
          <p:cNvGrpSpPr/>
          <p:nvPr/>
        </p:nvGrpSpPr>
        <p:grpSpPr>
          <a:xfrm>
            <a:off x="5744450" y="1151650"/>
            <a:ext cx="3189975" cy="2523250"/>
            <a:chOff x="5744450" y="1151650"/>
            <a:chExt cx="3189975" cy="2523250"/>
          </a:xfrm>
        </p:grpSpPr>
        <p:sp>
          <p:nvSpPr>
            <p:cNvPr id="261" name="Google Shape;261;p38"/>
            <p:cNvSpPr/>
            <p:nvPr/>
          </p:nvSpPr>
          <p:spPr>
            <a:xfrm>
              <a:off x="6739325" y="1357100"/>
              <a:ext cx="2195100" cy="23178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8"/>
            <p:cNvSpPr txBox="1"/>
            <p:nvPr/>
          </p:nvSpPr>
          <p:spPr>
            <a:xfrm>
              <a:off x="5744450" y="1151650"/>
              <a:ext cx="1661700" cy="406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1600" b="1">
                  <a:solidFill>
                    <a:schemeClr val="dk2"/>
                  </a:solidFill>
                </a:rPr>
                <a:t>la “nuova” IA?</a:t>
              </a:r>
              <a:endParaRPr sz="1600">
                <a:solidFill>
                  <a:schemeClr val="dk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20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Effect transition="in" filter="fade">
                                      <p:cBhvr>
                                        <p:cTn id="12" dur="2000"/>
                                        <p:tgtEl>
                                          <p:spTgt spid="2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fade">
                                      <p:cBhvr>
                                        <p:cTn id="17" dur="2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292625"/>
            <a:ext cx="2725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 esempio</a:t>
            </a:r>
            <a:endParaRPr i="1"/>
          </a:p>
        </p:txBody>
      </p:sp>
      <p:sp>
        <p:nvSpPr>
          <p:cNvPr id="268" name="Google Shape;268;p39"/>
          <p:cNvSpPr txBox="1">
            <a:spLocks noGrp="1"/>
          </p:cNvSpPr>
          <p:nvPr>
            <p:ph type="body" idx="1"/>
          </p:nvPr>
        </p:nvSpPr>
        <p:spPr>
          <a:xfrm>
            <a:off x="311700" y="923875"/>
            <a:ext cx="4786500" cy="115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Sappiamo che esiste una certa correlazione</a:t>
            </a:r>
            <a:br>
              <a:rPr lang="en-GB"/>
            </a:br>
            <a:r>
              <a:rPr lang="en-GB"/>
              <a:t>tra l’altezza </a:t>
            </a:r>
            <a:r>
              <a:rPr lang="en-GB" i="1">
                <a:latin typeface="Times New Roman"/>
                <a:ea typeface="Times New Roman"/>
                <a:cs typeface="Times New Roman"/>
                <a:sym typeface="Times New Roman"/>
              </a:rPr>
              <a:t>a</a:t>
            </a:r>
            <a:r>
              <a:rPr lang="en-GB"/>
              <a:t> e il peso </a:t>
            </a:r>
            <a:r>
              <a:rPr lang="en-GB" i="1">
                <a:latin typeface="Times New Roman"/>
                <a:ea typeface="Times New Roman"/>
                <a:cs typeface="Times New Roman"/>
                <a:sym typeface="Times New Roman"/>
              </a:rPr>
              <a:t>p</a:t>
            </a:r>
            <a:r>
              <a:rPr lang="en-GB"/>
              <a:t> delle persone,</a:t>
            </a:r>
            <a:br>
              <a:rPr lang="en-GB"/>
            </a:br>
            <a:r>
              <a:rPr lang="en-GB"/>
              <a:t>come i dati confermano</a:t>
            </a:r>
            <a:endParaRPr/>
          </a:p>
        </p:txBody>
      </p:sp>
      <p:pic>
        <p:nvPicPr>
          <p:cNvPr id="269" name="Google Shape;269;p39"/>
          <p:cNvPicPr preferRelativeResize="0"/>
          <p:nvPr/>
        </p:nvPicPr>
        <p:blipFill>
          <a:blip r:embed="rId3">
            <a:alphaModFix/>
          </a:blip>
          <a:stretch>
            <a:fillRect/>
          </a:stretch>
        </p:blipFill>
        <p:spPr>
          <a:xfrm>
            <a:off x="5468975" y="128599"/>
            <a:ext cx="3541675" cy="3076125"/>
          </a:xfrm>
          <a:prstGeom prst="rect">
            <a:avLst/>
          </a:prstGeom>
          <a:noFill/>
          <a:ln>
            <a:noFill/>
          </a:ln>
        </p:spPr>
      </p:pic>
      <p:sp>
        <p:nvSpPr>
          <p:cNvPr id="270" name="Google Shape;270;p39"/>
          <p:cNvSpPr txBox="1">
            <a:spLocks noGrp="1"/>
          </p:cNvSpPr>
          <p:nvPr>
            <p:ph type="body" idx="1"/>
          </p:nvPr>
        </p:nvSpPr>
        <p:spPr>
          <a:xfrm>
            <a:off x="311700" y="2066875"/>
            <a:ext cx="5477700" cy="847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Data l’altezza </a:t>
            </a:r>
            <a:r>
              <a:rPr lang="en-GB" i="1">
                <a:latin typeface="Times New Roman"/>
                <a:ea typeface="Times New Roman"/>
                <a:cs typeface="Times New Roman"/>
                <a:sym typeface="Times New Roman"/>
              </a:rPr>
              <a:t>a</a:t>
            </a:r>
            <a:r>
              <a:rPr lang="en-GB"/>
              <a:t> di una persona,</a:t>
            </a:r>
            <a:br>
              <a:rPr lang="en-GB"/>
            </a:br>
            <a:r>
              <a:rPr lang="en-GB"/>
              <a:t>vogliamo trovare un modo per prevederne il peso </a:t>
            </a:r>
            <a:r>
              <a:rPr lang="en-GB" i="1">
                <a:latin typeface="Times New Roman"/>
                <a:ea typeface="Times New Roman"/>
                <a:cs typeface="Times New Roman"/>
                <a:sym typeface="Times New Roman"/>
              </a:rPr>
              <a:t>p</a:t>
            </a:r>
            <a:endParaRPr/>
          </a:p>
        </p:txBody>
      </p:sp>
      <p:sp>
        <p:nvSpPr>
          <p:cNvPr id="271" name="Google Shape;271;p39"/>
          <p:cNvSpPr txBox="1">
            <a:spLocks noGrp="1"/>
          </p:cNvSpPr>
          <p:nvPr>
            <p:ph type="body" idx="1"/>
          </p:nvPr>
        </p:nvSpPr>
        <p:spPr>
          <a:xfrm>
            <a:off x="311700" y="3743275"/>
            <a:ext cx="7886100" cy="530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Per semplicità, adottiamo un modello lineare, dunque </a:t>
            </a:r>
            <a:r>
              <a:rPr lang="en-GB" i="1">
                <a:latin typeface="Times New Roman"/>
                <a:ea typeface="Times New Roman"/>
                <a:cs typeface="Times New Roman"/>
                <a:sym typeface="Times New Roman"/>
              </a:rPr>
              <a:t>p</a:t>
            </a:r>
            <a:r>
              <a:rPr lang="en-GB" i="1" baseline="30000">
                <a:latin typeface="Times New Roman"/>
                <a:ea typeface="Times New Roman"/>
                <a:cs typeface="Times New Roman"/>
                <a:sym typeface="Times New Roman"/>
              </a:rPr>
              <a:t>*</a:t>
            </a:r>
            <a:r>
              <a:rPr lang="en-GB">
                <a:latin typeface="Times New Roman"/>
                <a:ea typeface="Times New Roman"/>
                <a:cs typeface="Times New Roman"/>
                <a:sym typeface="Times New Roman"/>
              </a:rPr>
              <a:t> =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1</a:t>
            </a:r>
            <a:r>
              <a:rPr lang="en-GB">
                <a:latin typeface="Times New Roman"/>
                <a:ea typeface="Times New Roman"/>
                <a:cs typeface="Times New Roman"/>
                <a:sym typeface="Times New Roman"/>
              </a:rPr>
              <a:t> </a:t>
            </a:r>
            <a:r>
              <a:rPr lang="en-GB" i="1">
                <a:latin typeface="Times New Roman"/>
                <a:ea typeface="Times New Roman"/>
                <a:cs typeface="Times New Roman"/>
                <a:sym typeface="Times New Roman"/>
              </a:rPr>
              <a:t>a</a:t>
            </a:r>
            <a:r>
              <a:rPr lang="en-GB">
                <a:latin typeface="Times New Roman"/>
                <a:ea typeface="Times New Roman"/>
                <a:cs typeface="Times New Roman"/>
                <a:sym typeface="Times New Roman"/>
              </a:rPr>
              <a:t> +</a:t>
            </a:r>
            <a:r>
              <a:rPr lang="en-GB" i="1">
                <a:latin typeface="Times New Roman"/>
                <a:ea typeface="Times New Roman"/>
                <a:cs typeface="Times New Roman"/>
                <a:sym typeface="Times New Roman"/>
              </a:rPr>
              <a:t> k</a:t>
            </a:r>
            <a:r>
              <a:rPr lang="en-GB" baseline="-25000">
                <a:latin typeface="Times New Roman"/>
                <a:ea typeface="Times New Roman"/>
                <a:cs typeface="Times New Roman"/>
                <a:sym typeface="Times New Roman"/>
              </a:rPr>
              <a:t>0</a:t>
            </a:r>
            <a:endParaRPr/>
          </a:p>
        </p:txBody>
      </p:sp>
      <p:cxnSp>
        <p:nvCxnSpPr>
          <p:cNvPr id="272" name="Google Shape;272;p39"/>
          <p:cNvCxnSpPr/>
          <p:nvPr/>
        </p:nvCxnSpPr>
        <p:spPr>
          <a:xfrm rot="10800000" flipH="1">
            <a:off x="6117300" y="912450"/>
            <a:ext cx="2902800" cy="973200"/>
          </a:xfrm>
          <a:prstGeom prst="straightConnector1">
            <a:avLst/>
          </a:prstGeom>
          <a:noFill/>
          <a:ln w="19050" cap="flat" cmpd="sng">
            <a:solidFill>
              <a:srgbClr val="FF0000"/>
            </a:solidFill>
            <a:prstDash val="solid"/>
            <a:round/>
            <a:headEnd type="none" w="med" len="med"/>
            <a:tailEnd type="none" w="med" len="med"/>
          </a:ln>
        </p:spPr>
      </p:cxnSp>
      <p:sp>
        <p:nvSpPr>
          <p:cNvPr id="273" name="Google Shape;273;p39"/>
          <p:cNvSpPr txBox="1">
            <a:spLocks noGrp="1"/>
          </p:cNvSpPr>
          <p:nvPr>
            <p:ph type="body" idx="1"/>
          </p:nvPr>
        </p:nvSpPr>
        <p:spPr>
          <a:xfrm>
            <a:off x="311700" y="4200475"/>
            <a:ext cx="6900000" cy="760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In questo modo, la soluzione del nostro problema di previsione</a:t>
            </a:r>
            <a:br>
              <a:rPr lang="en-GB"/>
            </a:br>
            <a:r>
              <a:rPr lang="en-GB"/>
              <a:t>corrisponde a </a:t>
            </a:r>
            <a:r>
              <a:rPr lang="en-GB" b="1"/>
              <a:t>trovare i valori dei parametri</a:t>
            </a:r>
            <a:r>
              <a:rPr lang="en-GB"/>
              <a:t>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0</a:t>
            </a:r>
            <a:r>
              <a:rPr lang="en-GB"/>
              <a:t> e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1</a:t>
            </a:r>
            <a:r>
              <a:rPr lang="en-GB"/>
              <a:t> </a:t>
            </a:r>
            <a:r>
              <a:rPr lang="en-GB" b="1"/>
              <a:t>del modello</a:t>
            </a:r>
            <a:endParaRPr b="1"/>
          </a:p>
        </p:txBody>
      </p:sp>
      <p:sp>
        <p:nvSpPr>
          <p:cNvPr id="274" name="Google Shape;274;p39"/>
          <p:cNvSpPr txBox="1">
            <a:spLocks noGrp="1"/>
          </p:cNvSpPr>
          <p:nvPr>
            <p:ph type="body" idx="1"/>
          </p:nvPr>
        </p:nvSpPr>
        <p:spPr>
          <a:xfrm>
            <a:off x="311700" y="2905075"/>
            <a:ext cx="7107000" cy="760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Cerchiamo perciò una funzione </a:t>
            </a:r>
            <a:r>
              <a:rPr lang="en-GB" i="1">
                <a:latin typeface="Times New Roman"/>
                <a:ea typeface="Times New Roman"/>
                <a:cs typeface="Times New Roman"/>
                <a:sym typeface="Times New Roman"/>
              </a:rPr>
              <a:t>f</a:t>
            </a:r>
            <a:r>
              <a:rPr lang="en-GB"/>
              <a:t>  tale che </a:t>
            </a:r>
            <a:r>
              <a:rPr lang="en-GB" i="1">
                <a:latin typeface="Times New Roman"/>
                <a:ea typeface="Times New Roman"/>
                <a:cs typeface="Times New Roman"/>
                <a:sym typeface="Times New Roman"/>
              </a:rPr>
              <a:t>p</a:t>
            </a:r>
            <a:r>
              <a:rPr lang="en-GB" i="1" baseline="30000">
                <a:latin typeface="Times New Roman"/>
                <a:ea typeface="Times New Roman"/>
                <a:cs typeface="Times New Roman"/>
                <a:sym typeface="Times New Roman"/>
              </a:rPr>
              <a:t>*</a:t>
            </a:r>
            <a:r>
              <a:rPr lang="en-GB">
                <a:latin typeface="Times New Roman"/>
                <a:ea typeface="Times New Roman"/>
                <a:cs typeface="Times New Roman"/>
                <a:sym typeface="Times New Roman"/>
              </a:rPr>
              <a:t> = </a:t>
            </a:r>
            <a:r>
              <a:rPr lang="en-GB" i="1">
                <a:latin typeface="Times New Roman"/>
                <a:ea typeface="Times New Roman"/>
                <a:cs typeface="Times New Roman"/>
                <a:sym typeface="Times New Roman"/>
              </a:rPr>
              <a:t>f</a:t>
            </a:r>
            <a:r>
              <a:rPr lang="en-GB">
                <a:latin typeface="Times New Roman"/>
                <a:ea typeface="Times New Roman"/>
                <a:cs typeface="Times New Roman"/>
                <a:sym typeface="Times New Roman"/>
              </a:rPr>
              <a:t>(</a:t>
            </a:r>
            <a:r>
              <a:rPr lang="en-GB" i="1">
                <a:latin typeface="Times New Roman"/>
                <a:ea typeface="Times New Roman"/>
                <a:cs typeface="Times New Roman"/>
                <a:sym typeface="Times New Roman"/>
              </a:rPr>
              <a:t>a</a:t>
            </a:r>
            <a:r>
              <a:rPr lang="en-GB">
                <a:latin typeface="Times New Roman"/>
                <a:ea typeface="Times New Roman"/>
                <a:cs typeface="Times New Roman"/>
                <a:sym typeface="Times New Roman"/>
              </a:rPr>
              <a:t>)</a:t>
            </a:r>
            <a:br>
              <a:rPr lang="en-GB">
                <a:latin typeface="Times New Roman"/>
                <a:ea typeface="Times New Roman"/>
                <a:cs typeface="Times New Roman"/>
                <a:sym typeface="Times New Roman"/>
              </a:rPr>
            </a:br>
            <a:r>
              <a:rPr lang="en-GB"/>
              <a:t>e dunque tale che il peso previsto </a:t>
            </a:r>
            <a:r>
              <a:rPr lang="en-GB" i="1">
                <a:latin typeface="Times New Roman"/>
                <a:ea typeface="Times New Roman"/>
                <a:cs typeface="Times New Roman"/>
                <a:sym typeface="Times New Roman"/>
              </a:rPr>
              <a:t>p</a:t>
            </a:r>
            <a:r>
              <a:rPr lang="en-GB" i="1" baseline="30000">
                <a:latin typeface="Times New Roman"/>
                <a:ea typeface="Times New Roman"/>
                <a:cs typeface="Times New Roman"/>
                <a:sym typeface="Times New Roman"/>
              </a:rPr>
              <a:t>*</a:t>
            </a:r>
            <a:r>
              <a:rPr lang="en-GB"/>
              <a:t> sia simile al vero peso </a:t>
            </a:r>
            <a:r>
              <a:rPr lang="en-GB" i="1">
                <a:latin typeface="Times New Roman"/>
                <a:ea typeface="Times New Roman"/>
                <a:cs typeface="Times New Roman"/>
                <a:sym typeface="Times New Roman"/>
              </a:rPr>
              <a:t>p</a:t>
            </a:r>
            <a:endParaRPr/>
          </a:p>
        </p:txBody>
      </p:sp>
      <p:sp>
        <p:nvSpPr>
          <p:cNvPr id="275" name="Google Shape;275;p39"/>
          <p:cNvSpPr txBox="1">
            <a:spLocks noGrp="1"/>
          </p:cNvSpPr>
          <p:nvPr>
            <p:ph type="body" idx="1"/>
          </p:nvPr>
        </p:nvSpPr>
        <p:spPr>
          <a:xfrm>
            <a:off x="7494125" y="4487275"/>
            <a:ext cx="1300800" cy="473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1200"/>
              </a:spcAft>
              <a:buNone/>
            </a:pPr>
            <a:r>
              <a:rPr lang="en-GB" u="sng">
                <a:solidFill>
                  <a:schemeClr val="hlink"/>
                </a:solidFill>
                <a:hlinkClick r:id="rId4"/>
              </a:rPr>
              <a:t>Proviamo!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20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2000"/>
                                        <p:tgtEl>
                                          <p:spTgt spid="2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fade">
                                      <p:cBhvr>
                                        <p:cTn id="17" dur="2000"/>
                                        <p:tgtEl>
                                          <p:spTgt spid="272"/>
                                        </p:tgtEl>
                                      </p:cBhvr>
                                    </p:animEffect>
                                  </p:childTnLst>
                                </p:cTn>
                              </p:par>
                              <p:par>
                                <p:cTn id="18" presetID="10" presetClass="entr" presetSubtype="0" fill="hold" nodeType="withEffect">
                                  <p:stCondLst>
                                    <p:cond delay="0"/>
                                  </p:stCondLst>
                                  <p:childTnLst>
                                    <p:set>
                                      <p:cBhvr>
                                        <p:cTn id="19" dur="1" fill="hold">
                                          <p:stCondLst>
                                            <p:cond delay="0"/>
                                          </p:stCondLst>
                                        </p:cTn>
                                        <p:tgtEl>
                                          <p:spTgt spid="271"/>
                                        </p:tgtEl>
                                        <p:attrNameLst>
                                          <p:attrName>style.visibility</p:attrName>
                                        </p:attrNameLst>
                                      </p:cBhvr>
                                      <p:to>
                                        <p:strVal val="visible"/>
                                      </p:to>
                                    </p:set>
                                    <p:animEffect transition="in" filter="fade">
                                      <p:cBhvr>
                                        <p:cTn id="20" dur="2000"/>
                                        <p:tgtEl>
                                          <p:spTgt spid="2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3"/>
                                        </p:tgtEl>
                                        <p:attrNameLst>
                                          <p:attrName>style.visibility</p:attrName>
                                        </p:attrNameLst>
                                      </p:cBhvr>
                                      <p:to>
                                        <p:strVal val="visible"/>
                                      </p:to>
                                    </p:set>
                                    <p:animEffect transition="in" filter="fade">
                                      <p:cBhvr>
                                        <p:cTn id="25" dur="2000"/>
                                        <p:tgtEl>
                                          <p:spTgt spid="27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5"/>
                                        </p:tgtEl>
                                        <p:attrNameLst>
                                          <p:attrName>style.visibility</p:attrName>
                                        </p:attrNameLst>
                                      </p:cBhvr>
                                      <p:to>
                                        <p:strVal val="visible"/>
                                      </p:to>
                                    </p:set>
                                    <p:animEffect transition="in" filter="fade">
                                      <p:cBhvr>
                                        <p:cTn id="30" dur="2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311700" y="292625"/>
            <a:ext cx="413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Verso una soluzione</a:t>
            </a:r>
            <a:endParaRPr i="1"/>
          </a:p>
        </p:txBody>
      </p:sp>
      <p:sp>
        <p:nvSpPr>
          <p:cNvPr id="281" name="Google Shape;281;p40"/>
          <p:cNvSpPr txBox="1">
            <a:spLocks noGrp="1"/>
          </p:cNvSpPr>
          <p:nvPr>
            <p:ph type="body" idx="1"/>
          </p:nvPr>
        </p:nvSpPr>
        <p:spPr>
          <a:xfrm>
            <a:off x="311700" y="1228675"/>
            <a:ext cx="4985700" cy="115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Sembra ragionevole che la soluzione migliore</a:t>
            </a:r>
            <a:br>
              <a:rPr lang="en-GB"/>
            </a:br>
            <a:r>
              <a:rPr lang="en-GB"/>
              <a:t>sia quella per cui è minima</a:t>
            </a:r>
            <a:br>
              <a:rPr lang="en-GB"/>
            </a:br>
            <a:r>
              <a:rPr lang="en-GB"/>
              <a:t>la distanza tra i punti </a:t>
            </a:r>
            <a:r>
              <a:rPr lang="en-GB">
                <a:latin typeface="Times New Roman"/>
                <a:ea typeface="Times New Roman"/>
                <a:cs typeface="Times New Roman"/>
                <a:sym typeface="Times New Roman"/>
              </a:rPr>
              <a:t>(</a:t>
            </a:r>
            <a:r>
              <a:rPr lang="en-GB" i="1">
                <a:latin typeface="Times New Roman"/>
                <a:ea typeface="Times New Roman"/>
                <a:cs typeface="Times New Roman"/>
                <a:sym typeface="Times New Roman"/>
              </a:rPr>
              <a:t>a</a:t>
            </a:r>
            <a:r>
              <a:rPr lang="en-GB" i="1" baseline="-25000">
                <a:latin typeface="Times New Roman"/>
                <a:ea typeface="Times New Roman"/>
                <a:cs typeface="Times New Roman"/>
                <a:sym typeface="Times New Roman"/>
              </a:rPr>
              <a:t>i</a:t>
            </a:r>
            <a:r>
              <a:rPr lang="en-GB">
                <a:latin typeface="Times New Roman"/>
                <a:ea typeface="Times New Roman"/>
                <a:cs typeface="Times New Roman"/>
                <a:sym typeface="Times New Roman"/>
              </a:rPr>
              <a:t>, </a:t>
            </a:r>
            <a:r>
              <a:rPr lang="en-GB" i="1">
                <a:latin typeface="Times New Roman"/>
                <a:ea typeface="Times New Roman"/>
                <a:cs typeface="Times New Roman"/>
                <a:sym typeface="Times New Roman"/>
              </a:rPr>
              <a:t>p</a:t>
            </a:r>
            <a:r>
              <a:rPr lang="en-GB" i="1" baseline="-25000">
                <a:latin typeface="Times New Roman"/>
                <a:ea typeface="Times New Roman"/>
                <a:cs typeface="Times New Roman"/>
                <a:sym typeface="Times New Roman"/>
              </a:rPr>
              <a:t>i</a:t>
            </a:r>
            <a:r>
              <a:rPr lang="en-GB">
                <a:latin typeface="Times New Roman"/>
                <a:ea typeface="Times New Roman"/>
                <a:cs typeface="Times New Roman"/>
                <a:sym typeface="Times New Roman"/>
              </a:rPr>
              <a:t>)</a:t>
            </a:r>
            <a:r>
              <a:rPr lang="en-GB"/>
              <a:t> e la retta</a:t>
            </a:r>
            <a:endParaRPr/>
          </a:p>
        </p:txBody>
      </p:sp>
      <p:pic>
        <p:nvPicPr>
          <p:cNvPr id="282" name="Google Shape;282;p40"/>
          <p:cNvPicPr preferRelativeResize="0"/>
          <p:nvPr/>
        </p:nvPicPr>
        <p:blipFill>
          <a:blip r:embed="rId3">
            <a:alphaModFix/>
          </a:blip>
          <a:stretch>
            <a:fillRect/>
          </a:stretch>
        </p:blipFill>
        <p:spPr>
          <a:xfrm>
            <a:off x="5468975" y="128599"/>
            <a:ext cx="3541675" cy="3076125"/>
          </a:xfrm>
          <a:prstGeom prst="rect">
            <a:avLst/>
          </a:prstGeom>
          <a:noFill/>
          <a:ln>
            <a:noFill/>
          </a:ln>
        </p:spPr>
      </p:pic>
      <p:sp>
        <p:nvSpPr>
          <p:cNvPr id="283" name="Google Shape;283;p40"/>
          <p:cNvSpPr txBox="1">
            <a:spLocks noGrp="1"/>
          </p:cNvSpPr>
          <p:nvPr>
            <p:ph type="body" idx="1"/>
          </p:nvPr>
        </p:nvSpPr>
        <p:spPr>
          <a:xfrm>
            <a:off x="311700" y="2905075"/>
            <a:ext cx="7107000" cy="115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Dunque il nostro problema è diventato:</a:t>
            </a:r>
            <a:br>
              <a:rPr lang="en-GB"/>
            </a:br>
            <a:r>
              <a:rPr lang="en-GB"/>
              <a:t>dato il modello </a:t>
            </a:r>
            <a:r>
              <a:rPr lang="en-GB" i="1">
                <a:latin typeface="Times New Roman"/>
                <a:ea typeface="Times New Roman"/>
                <a:cs typeface="Times New Roman"/>
                <a:sym typeface="Times New Roman"/>
              </a:rPr>
              <a:t>p</a:t>
            </a:r>
            <a:r>
              <a:rPr lang="en-GB" i="1" baseline="30000">
                <a:latin typeface="Times New Roman"/>
                <a:ea typeface="Times New Roman"/>
                <a:cs typeface="Times New Roman"/>
                <a:sym typeface="Times New Roman"/>
              </a:rPr>
              <a:t>*</a:t>
            </a:r>
            <a:r>
              <a:rPr lang="en-GB">
                <a:latin typeface="Times New Roman"/>
                <a:ea typeface="Times New Roman"/>
                <a:cs typeface="Times New Roman"/>
                <a:sym typeface="Times New Roman"/>
              </a:rPr>
              <a:t> =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1</a:t>
            </a:r>
            <a:r>
              <a:rPr lang="en-GB">
                <a:latin typeface="Times New Roman"/>
                <a:ea typeface="Times New Roman"/>
                <a:cs typeface="Times New Roman"/>
                <a:sym typeface="Times New Roman"/>
              </a:rPr>
              <a:t> </a:t>
            </a:r>
            <a:r>
              <a:rPr lang="en-GB" i="1">
                <a:latin typeface="Times New Roman"/>
                <a:ea typeface="Times New Roman"/>
                <a:cs typeface="Times New Roman"/>
                <a:sym typeface="Times New Roman"/>
              </a:rPr>
              <a:t>a</a:t>
            </a:r>
            <a:r>
              <a:rPr lang="en-GB">
                <a:latin typeface="Times New Roman"/>
                <a:ea typeface="Times New Roman"/>
                <a:cs typeface="Times New Roman"/>
                <a:sym typeface="Times New Roman"/>
              </a:rPr>
              <a:t> +</a:t>
            </a:r>
            <a:r>
              <a:rPr lang="en-GB" i="1">
                <a:latin typeface="Times New Roman"/>
                <a:ea typeface="Times New Roman"/>
                <a:cs typeface="Times New Roman"/>
                <a:sym typeface="Times New Roman"/>
              </a:rPr>
              <a:t> k</a:t>
            </a:r>
            <a:r>
              <a:rPr lang="en-GB" baseline="-25000">
                <a:latin typeface="Times New Roman"/>
                <a:ea typeface="Times New Roman"/>
                <a:cs typeface="Times New Roman"/>
                <a:sym typeface="Times New Roman"/>
              </a:rPr>
              <a:t>0</a:t>
            </a:r>
            <a:r>
              <a:rPr lang="en-GB"/>
              <a:t>, quali valori dei parametri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0</a:t>
            </a:r>
            <a:r>
              <a:rPr lang="en-GB"/>
              <a:t> e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1</a:t>
            </a:r>
            <a:br>
              <a:rPr lang="en-GB"/>
            </a:br>
            <a:r>
              <a:rPr lang="en-GB"/>
              <a:t>rendono minima la distanza tra gli esempi e il modello?</a:t>
            </a:r>
            <a:endParaRPr/>
          </a:p>
        </p:txBody>
      </p:sp>
      <p:sp>
        <p:nvSpPr>
          <p:cNvPr id="284" name="Google Shape;284;p40"/>
          <p:cNvSpPr txBox="1">
            <a:spLocks noGrp="1"/>
          </p:cNvSpPr>
          <p:nvPr>
            <p:ph type="body" idx="1"/>
          </p:nvPr>
        </p:nvSpPr>
        <p:spPr>
          <a:xfrm>
            <a:off x="7494125" y="4487275"/>
            <a:ext cx="1300800" cy="473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1200"/>
              </a:spcAft>
              <a:buNone/>
            </a:pPr>
            <a:r>
              <a:rPr lang="en-GB" u="sng">
                <a:solidFill>
                  <a:schemeClr val="hlink"/>
                </a:solidFill>
                <a:hlinkClick r:id="rId4"/>
              </a:rPr>
              <a:t>Proviamo!</a:t>
            </a:r>
            <a:endParaRPr/>
          </a:p>
        </p:txBody>
      </p:sp>
      <p:grpSp>
        <p:nvGrpSpPr>
          <p:cNvPr id="285" name="Google Shape;285;p40"/>
          <p:cNvGrpSpPr/>
          <p:nvPr/>
        </p:nvGrpSpPr>
        <p:grpSpPr>
          <a:xfrm>
            <a:off x="6117300" y="795326"/>
            <a:ext cx="2902800" cy="1116174"/>
            <a:chOff x="6117300" y="795326"/>
            <a:chExt cx="2902800" cy="1116174"/>
          </a:xfrm>
        </p:grpSpPr>
        <p:cxnSp>
          <p:nvCxnSpPr>
            <p:cNvPr id="286" name="Google Shape;286;p40"/>
            <p:cNvCxnSpPr/>
            <p:nvPr/>
          </p:nvCxnSpPr>
          <p:spPr>
            <a:xfrm rot="10800000" flipH="1">
              <a:off x="6117300" y="912450"/>
              <a:ext cx="2902800" cy="973200"/>
            </a:xfrm>
            <a:prstGeom prst="straightConnector1">
              <a:avLst/>
            </a:prstGeom>
            <a:noFill/>
            <a:ln w="19050" cap="flat" cmpd="sng">
              <a:solidFill>
                <a:srgbClr val="FF0000"/>
              </a:solidFill>
              <a:prstDash val="solid"/>
              <a:round/>
              <a:headEnd type="none" w="med" len="med"/>
              <a:tailEnd type="none" w="med" len="med"/>
            </a:ln>
          </p:spPr>
        </p:cxnSp>
        <p:cxnSp>
          <p:nvCxnSpPr>
            <p:cNvPr id="287" name="Google Shape;287;p40"/>
            <p:cNvCxnSpPr/>
            <p:nvPr/>
          </p:nvCxnSpPr>
          <p:spPr>
            <a:xfrm>
              <a:off x="6834925" y="1499225"/>
              <a:ext cx="0" cy="138300"/>
            </a:xfrm>
            <a:prstGeom prst="straightConnector1">
              <a:avLst/>
            </a:prstGeom>
            <a:noFill/>
            <a:ln w="19050" cap="flat" cmpd="sng">
              <a:solidFill>
                <a:srgbClr val="0053FF"/>
              </a:solidFill>
              <a:prstDash val="solid"/>
              <a:round/>
              <a:headEnd type="none" w="med" len="med"/>
              <a:tailEnd type="none" w="med" len="med"/>
            </a:ln>
          </p:spPr>
        </p:cxnSp>
        <p:cxnSp>
          <p:nvCxnSpPr>
            <p:cNvPr id="288" name="Google Shape;288;p40"/>
            <p:cNvCxnSpPr/>
            <p:nvPr/>
          </p:nvCxnSpPr>
          <p:spPr>
            <a:xfrm>
              <a:off x="6979638" y="1356175"/>
              <a:ext cx="0" cy="250800"/>
            </a:xfrm>
            <a:prstGeom prst="straightConnector1">
              <a:avLst/>
            </a:prstGeom>
            <a:noFill/>
            <a:ln w="19050" cap="flat" cmpd="sng">
              <a:solidFill>
                <a:srgbClr val="0053FF"/>
              </a:solidFill>
              <a:prstDash val="solid"/>
              <a:round/>
              <a:headEnd type="none" w="med" len="med"/>
              <a:tailEnd type="none" w="med" len="med"/>
            </a:ln>
          </p:spPr>
        </p:cxnSp>
        <p:cxnSp>
          <p:nvCxnSpPr>
            <p:cNvPr id="289" name="Google Shape;289;p40"/>
            <p:cNvCxnSpPr/>
            <p:nvPr/>
          </p:nvCxnSpPr>
          <p:spPr>
            <a:xfrm>
              <a:off x="7124350" y="1356175"/>
              <a:ext cx="0" cy="204600"/>
            </a:xfrm>
            <a:prstGeom prst="straightConnector1">
              <a:avLst/>
            </a:prstGeom>
            <a:noFill/>
            <a:ln w="19050" cap="flat" cmpd="sng">
              <a:solidFill>
                <a:srgbClr val="0053FF"/>
              </a:solidFill>
              <a:prstDash val="solid"/>
              <a:round/>
              <a:headEnd type="none" w="med" len="med"/>
              <a:tailEnd type="none" w="med" len="med"/>
            </a:ln>
          </p:spPr>
        </p:cxnSp>
        <p:cxnSp>
          <p:nvCxnSpPr>
            <p:cNvPr id="290" name="Google Shape;290;p40"/>
            <p:cNvCxnSpPr/>
            <p:nvPr/>
          </p:nvCxnSpPr>
          <p:spPr>
            <a:xfrm>
              <a:off x="7269050" y="1506925"/>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291" name="Google Shape;291;p40"/>
            <p:cNvCxnSpPr/>
            <p:nvPr/>
          </p:nvCxnSpPr>
          <p:spPr>
            <a:xfrm>
              <a:off x="7413750" y="1453100"/>
              <a:ext cx="0" cy="61500"/>
            </a:xfrm>
            <a:prstGeom prst="straightConnector1">
              <a:avLst/>
            </a:prstGeom>
            <a:noFill/>
            <a:ln w="19050" cap="flat" cmpd="sng">
              <a:solidFill>
                <a:srgbClr val="0053FF"/>
              </a:solidFill>
              <a:prstDash val="solid"/>
              <a:round/>
              <a:headEnd type="none" w="med" len="med"/>
              <a:tailEnd type="none" w="med" len="med"/>
            </a:ln>
          </p:spPr>
        </p:cxnSp>
        <p:cxnSp>
          <p:nvCxnSpPr>
            <p:cNvPr id="292" name="Google Shape;292;p40"/>
            <p:cNvCxnSpPr/>
            <p:nvPr/>
          </p:nvCxnSpPr>
          <p:spPr>
            <a:xfrm>
              <a:off x="7550785" y="1232878"/>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293" name="Google Shape;293;p40"/>
            <p:cNvCxnSpPr/>
            <p:nvPr/>
          </p:nvCxnSpPr>
          <p:spPr>
            <a:xfrm>
              <a:off x="7695500" y="1376225"/>
              <a:ext cx="0" cy="214800"/>
            </a:xfrm>
            <a:prstGeom prst="straightConnector1">
              <a:avLst/>
            </a:prstGeom>
            <a:noFill/>
            <a:ln w="19050" cap="flat" cmpd="sng">
              <a:solidFill>
                <a:srgbClr val="0053FF"/>
              </a:solidFill>
              <a:prstDash val="solid"/>
              <a:round/>
              <a:headEnd type="none" w="med" len="med"/>
              <a:tailEnd type="none" w="med" len="med"/>
            </a:ln>
          </p:spPr>
        </p:cxnSp>
        <p:cxnSp>
          <p:nvCxnSpPr>
            <p:cNvPr id="294" name="Google Shape;294;p40"/>
            <p:cNvCxnSpPr/>
            <p:nvPr/>
          </p:nvCxnSpPr>
          <p:spPr>
            <a:xfrm>
              <a:off x="7840200" y="1330075"/>
              <a:ext cx="0" cy="123900"/>
            </a:xfrm>
            <a:prstGeom prst="straightConnector1">
              <a:avLst/>
            </a:prstGeom>
            <a:noFill/>
            <a:ln w="19050" cap="flat" cmpd="sng">
              <a:solidFill>
                <a:srgbClr val="0053FF"/>
              </a:solidFill>
              <a:prstDash val="solid"/>
              <a:round/>
              <a:headEnd type="none" w="med" len="med"/>
              <a:tailEnd type="none" w="med" len="med"/>
            </a:ln>
          </p:spPr>
        </p:cxnSp>
        <p:cxnSp>
          <p:nvCxnSpPr>
            <p:cNvPr id="295" name="Google Shape;295;p40"/>
            <p:cNvCxnSpPr/>
            <p:nvPr/>
          </p:nvCxnSpPr>
          <p:spPr>
            <a:xfrm>
              <a:off x="7984925" y="1268575"/>
              <a:ext cx="0" cy="444600"/>
            </a:xfrm>
            <a:prstGeom prst="straightConnector1">
              <a:avLst/>
            </a:prstGeom>
            <a:noFill/>
            <a:ln w="19050" cap="flat" cmpd="sng">
              <a:solidFill>
                <a:srgbClr val="0053FF"/>
              </a:solidFill>
              <a:prstDash val="solid"/>
              <a:round/>
              <a:headEnd type="none" w="med" len="med"/>
              <a:tailEnd type="none" w="med" len="med"/>
            </a:ln>
          </p:spPr>
        </p:cxnSp>
        <p:cxnSp>
          <p:nvCxnSpPr>
            <p:cNvPr id="296" name="Google Shape;296;p40"/>
            <p:cNvCxnSpPr/>
            <p:nvPr/>
          </p:nvCxnSpPr>
          <p:spPr>
            <a:xfrm>
              <a:off x="8129632" y="1034348"/>
              <a:ext cx="0" cy="180300"/>
            </a:xfrm>
            <a:prstGeom prst="straightConnector1">
              <a:avLst/>
            </a:prstGeom>
            <a:noFill/>
            <a:ln w="19050" cap="flat" cmpd="sng">
              <a:solidFill>
                <a:srgbClr val="0053FF"/>
              </a:solidFill>
              <a:prstDash val="solid"/>
              <a:round/>
              <a:headEnd type="none" w="med" len="med"/>
              <a:tailEnd type="none" w="med" len="med"/>
            </a:ln>
          </p:spPr>
        </p:cxnSp>
        <p:cxnSp>
          <p:nvCxnSpPr>
            <p:cNvPr id="297" name="Google Shape;297;p40"/>
            <p:cNvCxnSpPr/>
            <p:nvPr/>
          </p:nvCxnSpPr>
          <p:spPr>
            <a:xfrm>
              <a:off x="8274350" y="1168625"/>
              <a:ext cx="0" cy="132300"/>
            </a:xfrm>
            <a:prstGeom prst="straightConnector1">
              <a:avLst/>
            </a:prstGeom>
            <a:noFill/>
            <a:ln w="19050" cap="flat" cmpd="sng">
              <a:solidFill>
                <a:srgbClr val="0053FF"/>
              </a:solidFill>
              <a:prstDash val="solid"/>
              <a:round/>
              <a:headEnd type="none" w="med" len="med"/>
              <a:tailEnd type="none" w="med" len="med"/>
            </a:ln>
          </p:spPr>
        </p:cxnSp>
        <p:cxnSp>
          <p:nvCxnSpPr>
            <p:cNvPr id="298" name="Google Shape;298;p40"/>
            <p:cNvCxnSpPr/>
            <p:nvPr/>
          </p:nvCxnSpPr>
          <p:spPr>
            <a:xfrm>
              <a:off x="8411367" y="1056730"/>
              <a:ext cx="0" cy="65700"/>
            </a:xfrm>
            <a:prstGeom prst="straightConnector1">
              <a:avLst/>
            </a:prstGeom>
            <a:noFill/>
            <a:ln w="19050" cap="flat" cmpd="sng">
              <a:solidFill>
                <a:srgbClr val="0053FF"/>
              </a:solidFill>
              <a:prstDash val="solid"/>
              <a:round/>
              <a:headEnd type="none" w="med" len="med"/>
              <a:tailEnd type="none" w="med" len="med"/>
            </a:ln>
          </p:spPr>
        </p:cxnSp>
        <p:cxnSp>
          <p:nvCxnSpPr>
            <p:cNvPr id="299" name="Google Shape;299;p40"/>
            <p:cNvCxnSpPr/>
            <p:nvPr/>
          </p:nvCxnSpPr>
          <p:spPr>
            <a:xfrm>
              <a:off x="8556075" y="1076375"/>
              <a:ext cx="0" cy="85500"/>
            </a:xfrm>
            <a:prstGeom prst="straightConnector1">
              <a:avLst/>
            </a:prstGeom>
            <a:noFill/>
            <a:ln w="19050" cap="flat" cmpd="sng">
              <a:solidFill>
                <a:srgbClr val="0053FF"/>
              </a:solidFill>
              <a:prstDash val="solid"/>
              <a:round/>
              <a:headEnd type="none" w="med" len="med"/>
              <a:tailEnd type="none" w="med" len="med"/>
            </a:ln>
          </p:spPr>
        </p:cxnSp>
        <p:cxnSp>
          <p:nvCxnSpPr>
            <p:cNvPr id="300" name="Google Shape;300;p40"/>
            <p:cNvCxnSpPr/>
            <p:nvPr/>
          </p:nvCxnSpPr>
          <p:spPr>
            <a:xfrm>
              <a:off x="8700790" y="826080"/>
              <a:ext cx="0" cy="188700"/>
            </a:xfrm>
            <a:prstGeom prst="straightConnector1">
              <a:avLst/>
            </a:prstGeom>
            <a:noFill/>
            <a:ln w="19050" cap="flat" cmpd="sng">
              <a:solidFill>
                <a:srgbClr val="0053FF"/>
              </a:solidFill>
              <a:prstDash val="solid"/>
              <a:round/>
              <a:headEnd type="none" w="med" len="med"/>
              <a:tailEnd type="none" w="med" len="med"/>
            </a:ln>
          </p:spPr>
        </p:cxnSp>
        <p:cxnSp>
          <p:nvCxnSpPr>
            <p:cNvPr id="301" name="Google Shape;301;p40"/>
            <p:cNvCxnSpPr/>
            <p:nvPr/>
          </p:nvCxnSpPr>
          <p:spPr>
            <a:xfrm>
              <a:off x="8845502" y="795326"/>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302" name="Google Shape;302;p40"/>
            <p:cNvCxnSpPr/>
            <p:nvPr/>
          </p:nvCxnSpPr>
          <p:spPr>
            <a:xfrm>
              <a:off x="6553190" y="1620872"/>
              <a:ext cx="0" cy="108900"/>
            </a:xfrm>
            <a:prstGeom prst="straightConnector1">
              <a:avLst/>
            </a:prstGeom>
            <a:noFill/>
            <a:ln w="19050" cap="flat" cmpd="sng">
              <a:solidFill>
                <a:srgbClr val="0053FF"/>
              </a:solidFill>
              <a:prstDash val="solid"/>
              <a:round/>
              <a:headEnd type="none" w="med" len="med"/>
              <a:tailEnd type="none" w="med" len="med"/>
            </a:ln>
          </p:spPr>
        </p:cxnSp>
        <p:cxnSp>
          <p:nvCxnSpPr>
            <p:cNvPr id="303" name="Google Shape;303;p40"/>
            <p:cNvCxnSpPr/>
            <p:nvPr/>
          </p:nvCxnSpPr>
          <p:spPr>
            <a:xfrm>
              <a:off x="6263775" y="1845200"/>
              <a:ext cx="0" cy="66300"/>
            </a:xfrm>
            <a:prstGeom prst="straightConnector1">
              <a:avLst/>
            </a:prstGeom>
            <a:noFill/>
            <a:ln w="19050" cap="flat" cmpd="sng">
              <a:solidFill>
                <a:srgbClr val="0053FF"/>
              </a:solidFill>
              <a:prstDash val="solid"/>
              <a:round/>
              <a:headEnd type="none" w="med" len="med"/>
              <a:tailEnd type="none" w="med" len="med"/>
            </a:ln>
          </p:spPr>
        </p:cxnSp>
        <p:cxnSp>
          <p:nvCxnSpPr>
            <p:cNvPr id="304" name="Google Shape;304;p40"/>
            <p:cNvCxnSpPr/>
            <p:nvPr/>
          </p:nvCxnSpPr>
          <p:spPr>
            <a:xfrm>
              <a:off x="6408478" y="1720137"/>
              <a:ext cx="16500" cy="62100"/>
            </a:xfrm>
            <a:prstGeom prst="straightConnector1">
              <a:avLst/>
            </a:prstGeom>
            <a:noFill/>
            <a:ln w="19050" cap="flat" cmpd="sng">
              <a:solidFill>
                <a:srgbClr val="0053FF"/>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2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fade">
                                      <p:cBhvr>
                                        <p:cTn id="12" dur="2000"/>
                                        <p:tgtEl>
                                          <p:spTgt spid="2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4"/>
                                        </p:tgtEl>
                                        <p:attrNameLst>
                                          <p:attrName>style.visibility</p:attrName>
                                        </p:attrNameLst>
                                      </p:cBhvr>
                                      <p:to>
                                        <p:strVal val="visible"/>
                                      </p:to>
                                    </p:set>
                                    <p:animEffect transition="in" filter="fade">
                                      <p:cBhvr>
                                        <p:cTn id="17" dur="2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title"/>
          </p:nvPr>
        </p:nvSpPr>
        <p:spPr>
          <a:xfrm>
            <a:off x="311700" y="292625"/>
            <a:ext cx="4624200" cy="63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Strategie di soluzione</a:t>
            </a:r>
            <a:endParaRPr i="1"/>
          </a:p>
        </p:txBody>
      </p:sp>
      <p:sp>
        <p:nvSpPr>
          <p:cNvPr id="310" name="Google Shape;310;p41"/>
          <p:cNvSpPr txBox="1">
            <a:spLocks noGrp="1"/>
          </p:cNvSpPr>
          <p:nvPr>
            <p:ph type="body" idx="1"/>
          </p:nvPr>
        </p:nvSpPr>
        <p:spPr>
          <a:xfrm>
            <a:off x="311700" y="1000075"/>
            <a:ext cx="5223900" cy="1343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1. Qualcuno ha già risolto il problema,</a:t>
            </a:r>
            <a:br>
              <a:rPr lang="en-GB"/>
            </a:br>
            <a:r>
              <a:rPr lang="en-GB"/>
              <a:t>trovando la formula per calcolare i valori di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0</a:t>
            </a:r>
            <a:r>
              <a:rPr lang="en-GB"/>
              <a:t> e </a:t>
            </a:r>
            <a:r>
              <a:rPr lang="en-GB" i="1">
                <a:latin typeface="Times New Roman"/>
                <a:ea typeface="Times New Roman"/>
                <a:cs typeface="Times New Roman"/>
                <a:sym typeface="Times New Roman"/>
              </a:rPr>
              <a:t>k</a:t>
            </a:r>
            <a:r>
              <a:rPr lang="en-GB" baseline="-25000">
                <a:latin typeface="Times New Roman"/>
                <a:ea typeface="Times New Roman"/>
                <a:cs typeface="Times New Roman"/>
                <a:sym typeface="Times New Roman"/>
              </a:rPr>
              <a:t>1</a:t>
            </a:r>
            <a:r>
              <a:rPr lang="en-GB">
                <a:latin typeface="Times New Roman"/>
                <a:ea typeface="Times New Roman"/>
                <a:cs typeface="Times New Roman"/>
                <a:sym typeface="Times New Roman"/>
              </a:rPr>
              <a:t>: </a:t>
            </a:r>
            <a:r>
              <a:rPr lang="en-GB"/>
              <a:t>→ scriviamo ed eseguiamo un programma</a:t>
            </a:r>
            <a:br>
              <a:rPr lang="en-GB"/>
            </a:br>
            <a:r>
              <a:rPr lang="en-GB"/>
              <a:t>	che calcola questa formula</a:t>
            </a:r>
            <a:endParaRPr/>
          </a:p>
        </p:txBody>
      </p:sp>
      <p:pic>
        <p:nvPicPr>
          <p:cNvPr id="311" name="Google Shape;311;p41"/>
          <p:cNvPicPr preferRelativeResize="0"/>
          <p:nvPr/>
        </p:nvPicPr>
        <p:blipFill>
          <a:blip r:embed="rId3">
            <a:alphaModFix/>
          </a:blip>
          <a:stretch>
            <a:fillRect/>
          </a:stretch>
        </p:blipFill>
        <p:spPr>
          <a:xfrm>
            <a:off x="5468975" y="128599"/>
            <a:ext cx="3541675" cy="3076125"/>
          </a:xfrm>
          <a:prstGeom prst="rect">
            <a:avLst/>
          </a:prstGeom>
          <a:noFill/>
          <a:ln>
            <a:noFill/>
          </a:ln>
        </p:spPr>
      </p:pic>
      <p:sp>
        <p:nvSpPr>
          <p:cNvPr id="312" name="Google Shape;312;p41"/>
          <p:cNvSpPr txBox="1">
            <a:spLocks noGrp="1"/>
          </p:cNvSpPr>
          <p:nvPr>
            <p:ph type="body" idx="1"/>
          </p:nvPr>
        </p:nvSpPr>
        <p:spPr>
          <a:xfrm>
            <a:off x="4156700" y="2052100"/>
            <a:ext cx="1216800" cy="473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1200"/>
              </a:spcAft>
              <a:buNone/>
            </a:pPr>
            <a:r>
              <a:rPr lang="en-GB" u="sng">
                <a:solidFill>
                  <a:schemeClr val="hlink"/>
                </a:solidFill>
                <a:hlinkClick r:id="rId4"/>
              </a:rPr>
              <a:t>Vediamo!</a:t>
            </a:r>
            <a:endParaRPr/>
          </a:p>
        </p:txBody>
      </p:sp>
      <p:grpSp>
        <p:nvGrpSpPr>
          <p:cNvPr id="313" name="Google Shape;313;p41"/>
          <p:cNvGrpSpPr/>
          <p:nvPr/>
        </p:nvGrpSpPr>
        <p:grpSpPr>
          <a:xfrm>
            <a:off x="6117300" y="795326"/>
            <a:ext cx="2902800" cy="1116174"/>
            <a:chOff x="6117300" y="795326"/>
            <a:chExt cx="2902800" cy="1116174"/>
          </a:xfrm>
        </p:grpSpPr>
        <p:cxnSp>
          <p:nvCxnSpPr>
            <p:cNvPr id="314" name="Google Shape;314;p41"/>
            <p:cNvCxnSpPr/>
            <p:nvPr/>
          </p:nvCxnSpPr>
          <p:spPr>
            <a:xfrm rot="10800000" flipH="1">
              <a:off x="6117300" y="912450"/>
              <a:ext cx="2902800" cy="973200"/>
            </a:xfrm>
            <a:prstGeom prst="straightConnector1">
              <a:avLst/>
            </a:prstGeom>
            <a:noFill/>
            <a:ln w="19050" cap="flat" cmpd="sng">
              <a:solidFill>
                <a:srgbClr val="FF0000"/>
              </a:solidFill>
              <a:prstDash val="solid"/>
              <a:round/>
              <a:headEnd type="none" w="med" len="med"/>
              <a:tailEnd type="none" w="med" len="med"/>
            </a:ln>
          </p:spPr>
        </p:cxnSp>
        <p:cxnSp>
          <p:nvCxnSpPr>
            <p:cNvPr id="315" name="Google Shape;315;p41"/>
            <p:cNvCxnSpPr/>
            <p:nvPr/>
          </p:nvCxnSpPr>
          <p:spPr>
            <a:xfrm>
              <a:off x="6834925" y="1499225"/>
              <a:ext cx="0" cy="138300"/>
            </a:xfrm>
            <a:prstGeom prst="straightConnector1">
              <a:avLst/>
            </a:prstGeom>
            <a:noFill/>
            <a:ln w="19050" cap="flat" cmpd="sng">
              <a:solidFill>
                <a:srgbClr val="0053FF"/>
              </a:solidFill>
              <a:prstDash val="solid"/>
              <a:round/>
              <a:headEnd type="none" w="med" len="med"/>
              <a:tailEnd type="none" w="med" len="med"/>
            </a:ln>
          </p:spPr>
        </p:cxnSp>
        <p:cxnSp>
          <p:nvCxnSpPr>
            <p:cNvPr id="316" name="Google Shape;316;p41"/>
            <p:cNvCxnSpPr/>
            <p:nvPr/>
          </p:nvCxnSpPr>
          <p:spPr>
            <a:xfrm>
              <a:off x="6979638" y="1356175"/>
              <a:ext cx="0" cy="250800"/>
            </a:xfrm>
            <a:prstGeom prst="straightConnector1">
              <a:avLst/>
            </a:prstGeom>
            <a:noFill/>
            <a:ln w="19050" cap="flat" cmpd="sng">
              <a:solidFill>
                <a:srgbClr val="0053FF"/>
              </a:solidFill>
              <a:prstDash val="solid"/>
              <a:round/>
              <a:headEnd type="none" w="med" len="med"/>
              <a:tailEnd type="none" w="med" len="med"/>
            </a:ln>
          </p:spPr>
        </p:cxnSp>
        <p:cxnSp>
          <p:nvCxnSpPr>
            <p:cNvPr id="317" name="Google Shape;317;p41"/>
            <p:cNvCxnSpPr/>
            <p:nvPr/>
          </p:nvCxnSpPr>
          <p:spPr>
            <a:xfrm>
              <a:off x="7124350" y="1356175"/>
              <a:ext cx="0" cy="204600"/>
            </a:xfrm>
            <a:prstGeom prst="straightConnector1">
              <a:avLst/>
            </a:prstGeom>
            <a:noFill/>
            <a:ln w="19050" cap="flat" cmpd="sng">
              <a:solidFill>
                <a:srgbClr val="0053FF"/>
              </a:solidFill>
              <a:prstDash val="solid"/>
              <a:round/>
              <a:headEnd type="none" w="med" len="med"/>
              <a:tailEnd type="none" w="med" len="med"/>
            </a:ln>
          </p:spPr>
        </p:cxnSp>
        <p:cxnSp>
          <p:nvCxnSpPr>
            <p:cNvPr id="318" name="Google Shape;318;p41"/>
            <p:cNvCxnSpPr/>
            <p:nvPr/>
          </p:nvCxnSpPr>
          <p:spPr>
            <a:xfrm>
              <a:off x="7269050" y="1506925"/>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319" name="Google Shape;319;p41"/>
            <p:cNvCxnSpPr/>
            <p:nvPr/>
          </p:nvCxnSpPr>
          <p:spPr>
            <a:xfrm>
              <a:off x="7413750" y="1453100"/>
              <a:ext cx="0" cy="61500"/>
            </a:xfrm>
            <a:prstGeom prst="straightConnector1">
              <a:avLst/>
            </a:prstGeom>
            <a:noFill/>
            <a:ln w="19050" cap="flat" cmpd="sng">
              <a:solidFill>
                <a:srgbClr val="0053FF"/>
              </a:solidFill>
              <a:prstDash val="solid"/>
              <a:round/>
              <a:headEnd type="none" w="med" len="med"/>
              <a:tailEnd type="none" w="med" len="med"/>
            </a:ln>
          </p:spPr>
        </p:cxnSp>
        <p:cxnSp>
          <p:nvCxnSpPr>
            <p:cNvPr id="320" name="Google Shape;320;p41"/>
            <p:cNvCxnSpPr/>
            <p:nvPr/>
          </p:nvCxnSpPr>
          <p:spPr>
            <a:xfrm>
              <a:off x="7550785" y="1232878"/>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321" name="Google Shape;321;p41"/>
            <p:cNvCxnSpPr/>
            <p:nvPr/>
          </p:nvCxnSpPr>
          <p:spPr>
            <a:xfrm>
              <a:off x="7695500" y="1376225"/>
              <a:ext cx="0" cy="214800"/>
            </a:xfrm>
            <a:prstGeom prst="straightConnector1">
              <a:avLst/>
            </a:prstGeom>
            <a:noFill/>
            <a:ln w="19050" cap="flat" cmpd="sng">
              <a:solidFill>
                <a:srgbClr val="0053FF"/>
              </a:solidFill>
              <a:prstDash val="solid"/>
              <a:round/>
              <a:headEnd type="none" w="med" len="med"/>
              <a:tailEnd type="none" w="med" len="med"/>
            </a:ln>
          </p:spPr>
        </p:cxnSp>
        <p:cxnSp>
          <p:nvCxnSpPr>
            <p:cNvPr id="322" name="Google Shape;322;p41"/>
            <p:cNvCxnSpPr/>
            <p:nvPr/>
          </p:nvCxnSpPr>
          <p:spPr>
            <a:xfrm>
              <a:off x="7840200" y="1330075"/>
              <a:ext cx="0" cy="123900"/>
            </a:xfrm>
            <a:prstGeom prst="straightConnector1">
              <a:avLst/>
            </a:prstGeom>
            <a:noFill/>
            <a:ln w="19050" cap="flat" cmpd="sng">
              <a:solidFill>
                <a:srgbClr val="0053FF"/>
              </a:solidFill>
              <a:prstDash val="solid"/>
              <a:round/>
              <a:headEnd type="none" w="med" len="med"/>
              <a:tailEnd type="none" w="med" len="med"/>
            </a:ln>
          </p:spPr>
        </p:cxnSp>
        <p:cxnSp>
          <p:nvCxnSpPr>
            <p:cNvPr id="323" name="Google Shape;323;p41"/>
            <p:cNvCxnSpPr/>
            <p:nvPr/>
          </p:nvCxnSpPr>
          <p:spPr>
            <a:xfrm>
              <a:off x="7984925" y="1268575"/>
              <a:ext cx="0" cy="444600"/>
            </a:xfrm>
            <a:prstGeom prst="straightConnector1">
              <a:avLst/>
            </a:prstGeom>
            <a:noFill/>
            <a:ln w="19050" cap="flat" cmpd="sng">
              <a:solidFill>
                <a:srgbClr val="0053FF"/>
              </a:solidFill>
              <a:prstDash val="solid"/>
              <a:round/>
              <a:headEnd type="none" w="med" len="med"/>
              <a:tailEnd type="none" w="med" len="med"/>
            </a:ln>
          </p:spPr>
        </p:cxnSp>
        <p:cxnSp>
          <p:nvCxnSpPr>
            <p:cNvPr id="324" name="Google Shape;324;p41"/>
            <p:cNvCxnSpPr/>
            <p:nvPr/>
          </p:nvCxnSpPr>
          <p:spPr>
            <a:xfrm>
              <a:off x="8129632" y="1034348"/>
              <a:ext cx="0" cy="180300"/>
            </a:xfrm>
            <a:prstGeom prst="straightConnector1">
              <a:avLst/>
            </a:prstGeom>
            <a:noFill/>
            <a:ln w="19050" cap="flat" cmpd="sng">
              <a:solidFill>
                <a:srgbClr val="0053FF"/>
              </a:solidFill>
              <a:prstDash val="solid"/>
              <a:round/>
              <a:headEnd type="none" w="med" len="med"/>
              <a:tailEnd type="none" w="med" len="med"/>
            </a:ln>
          </p:spPr>
        </p:cxnSp>
        <p:cxnSp>
          <p:nvCxnSpPr>
            <p:cNvPr id="325" name="Google Shape;325;p41"/>
            <p:cNvCxnSpPr/>
            <p:nvPr/>
          </p:nvCxnSpPr>
          <p:spPr>
            <a:xfrm>
              <a:off x="8274350" y="1168625"/>
              <a:ext cx="0" cy="132300"/>
            </a:xfrm>
            <a:prstGeom prst="straightConnector1">
              <a:avLst/>
            </a:prstGeom>
            <a:noFill/>
            <a:ln w="19050" cap="flat" cmpd="sng">
              <a:solidFill>
                <a:srgbClr val="0053FF"/>
              </a:solidFill>
              <a:prstDash val="solid"/>
              <a:round/>
              <a:headEnd type="none" w="med" len="med"/>
              <a:tailEnd type="none" w="med" len="med"/>
            </a:ln>
          </p:spPr>
        </p:cxnSp>
        <p:cxnSp>
          <p:nvCxnSpPr>
            <p:cNvPr id="326" name="Google Shape;326;p41"/>
            <p:cNvCxnSpPr/>
            <p:nvPr/>
          </p:nvCxnSpPr>
          <p:spPr>
            <a:xfrm>
              <a:off x="8411367" y="1056730"/>
              <a:ext cx="0" cy="65700"/>
            </a:xfrm>
            <a:prstGeom prst="straightConnector1">
              <a:avLst/>
            </a:prstGeom>
            <a:noFill/>
            <a:ln w="19050" cap="flat" cmpd="sng">
              <a:solidFill>
                <a:srgbClr val="0053FF"/>
              </a:solidFill>
              <a:prstDash val="solid"/>
              <a:round/>
              <a:headEnd type="none" w="med" len="med"/>
              <a:tailEnd type="none" w="med" len="med"/>
            </a:ln>
          </p:spPr>
        </p:cxnSp>
        <p:cxnSp>
          <p:nvCxnSpPr>
            <p:cNvPr id="327" name="Google Shape;327;p41"/>
            <p:cNvCxnSpPr/>
            <p:nvPr/>
          </p:nvCxnSpPr>
          <p:spPr>
            <a:xfrm>
              <a:off x="8556075" y="1076375"/>
              <a:ext cx="0" cy="85500"/>
            </a:xfrm>
            <a:prstGeom prst="straightConnector1">
              <a:avLst/>
            </a:prstGeom>
            <a:noFill/>
            <a:ln w="19050" cap="flat" cmpd="sng">
              <a:solidFill>
                <a:srgbClr val="0053FF"/>
              </a:solidFill>
              <a:prstDash val="solid"/>
              <a:round/>
              <a:headEnd type="none" w="med" len="med"/>
              <a:tailEnd type="none" w="med" len="med"/>
            </a:ln>
          </p:spPr>
        </p:cxnSp>
        <p:cxnSp>
          <p:nvCxnSpPr>
            <p:cNvPr id="328" name="Google Shape;328;p41"/>
            <p:cNvCxnSpPr/>
            <p:nvPr/>
          </p:nvCxnSpPr>
          <p:spPr>
            <a:xfrm>
              <a:off x="8700790" y="826080"/>
              <a:ext cx="0" cy="188700"/>
            </a:xfrm>
            <a:prstGeom prst="straightConnector1">
              <a:avLst/>
            </a:prstGeom>
            <a:noFill/>
            <a:ln w="19050" cap="flat" cmpd="sng">
              <a:solidFill>
                <a:srgbClr val="0053FF"/>
              </a:solidFill>
              <a:prstDash val="solid"/>
              <a:round/>
              <a:headEnd type="none" w="med" len="med"/>
              <a:tailEnd type="none" w="med" len="med"/>
            </a:ln>
          </p:spPr>
        </p:cxnSp>
        <p:cxnSp>
          <p:nvCxnSpPr>
            <p:cNvPr id="329" name="Google Shape;329;p41"/>
            <p:cNvCxnSpPr/>
            <p:nvPr/>
          </p:nvCxnSpPr>
          <p:spPr>
            <a:xfrm>
              <a:off x="8845502" y="795326"/>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330" name="Google Shape;330;p41"/>
            <p:cNvCxnSpPr/>
            <p:nvPr/>
          </p:nvCxnSpPr>
          <p:spPr>
            <a:xfrm>
              <a:off x="6553190" y="1620872"/>
              <a:ext cx="0" cy="108900"/>
            </a:xfrm>
            <a:prstGeom prst="straightConnector1">
              <a:avLst/>
            </a:prstGeom>
            <a:noFill/>
            <a:ln w="19050" cap="flat" cmpd="sng">
              <a:solidFill>
                <a:srgbClr val="0053FF"/>
              </a:solidFill>
              <a:prstDash val="solid"/>
              <a:round/>
              <a:headEnd type="none" w="med" len="med"/>
              <a:tailEnd type="none" w="med" len="med"/>
            </a:ln>
          </p:spPr>
        </p:cxnSp>
        <p:cxnSp>
          <p:nvCxnSpPr>
            <p:cNvPr id="331" name="Google Shape;331;p41"/>
            <p:cNvCxnSpPr/>
            <p:nvPr/>
          </p:nvCxnSpPr>
          <p:spPr>
            <a:xfrm>
              <a:off x="6263775" y="1845200"/>
              <a:ext cx="0" cy="66300"/>
            </a:xfrm>
            <a:prstGeom prst="straightConnector1">
              <a:avLst/>
            </a:prstGeom>
            <a:noFill/>
            <a:ln w="19050" cap="flat" cmpd="sng">
              <a:solidFill>
                <a:srgbClr val="0053FF"/>
              </a:solidFill>
              <a:prstDash val="solid"/>
              <a:round/>
              <a:headEnd type="none" w="med" len="med"/>
              <a:tailEnd type="none" w="med" len="med"/>
            </a:ln>
          </p:spPr>
        </p:cxnSp>
        <p:cxnSp>
          <p:nvCxnSpPr>
            <p:cNvPr id="332" name="Google Shape;332;p41"/>
            <p:cNvCxnSpPr/>
            <p:nvPr/>
          </p:nvCxnSpPr>
          <p:spPr>
            <a:xfrm>
              <a:off x="6408478" y="1720137"/>
              <a:ext cx="16500" cy="62100"/>
            </a:xfrm>
            <a:prstGeom prst="straightConnector1">
              <a:avLst/>
            </a:prstGeom>
            <a:noFill/>
            <a:ln w="19050" cap="flat" cmpd="sng">
              <a:solidFill>
                <a:srgbClr val="0053FF"/>
              </a:solidFill>
              <a:prstDash val="solid"/>
              <a:round/>
              <a:headEnd type="none" w="med" len="med"/>
              <a:tailEnd type="none" w="med" len="med"/>
            </a:ln>
          </p:spPr>
        </p:cxnSp>
      </p:grpSp>
      <p:sp>
        <p:nvSpPr>
          <p:cNvPr id="333" name="Google Shape;333;p41"/>
          <p:cNvSpPr txBox="1">
            <a:spLocks noGrp="1"/>
          </p:cNvSpPr>
          <p:nvPr>
            <p:ph type="body" idx="1"/>
          </p:nvPr>
        </p:nvSpPr>
        <p:spPr>
          <a:xfrm>
            <a:off x="311700" y="2295475"/>
            <a:ext cx="3855300" cy="473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t>“Comportamento programmato”</a:t>
            </a:r>
            <a:endParaRPr b="1"/>
          </a:p>
        </p:txBody>
      </p:sp>
      <p:sp>
        <p:nvSpPr>
          <p:cNvPr id="334" name="Google Shape;334;p41"/>
          <p:cNvSpPr txBox="1">
            <a:spLocks noGrp="1"/>
          </p:cNvSpPr>
          <p:nvPr>
            <p:ph type="body" idx="1"/>
          </p:nvPr>
        </p:nvSpPr>
        <p:spPr>
          <a:xfrm>
            <a:off x="311700" y="2981275"/>
            <a:ext cx="6654000" cy="864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2. Per ogni altezza, possiamo memorizzare un peso previsto </a:t>
            </a:r>
            <a:br>
              <a:rPr lang="en-GB">
                <a:latin typeface="Times New Roman"/>
                <a:ea typeface="Times New Roman"/>
                <a:cs typeface="Times New Roman"/>
                <a:sym typeface="Times New Roman"/>
              </a:rPr>
            </a:br>
            <a:r>
              <a:rPr lang="en-GB"/>
              <a:t>→ costruiamo una tabella (altezze, pesi) e cerchiamo in essa</a:t>
            </a:r>
            <a:endParaRPr/>
          </a:p>
        </p:txBody>
      </p:sp>
      <p:sp>
        <p:nvSpPr>
          <p:cNvPr id="335" name="Google Shape;335;p41"/>
          <p:cNvSpPr txBox="1">
            <a:spLocks noGrp="1"/>
          </p:cNvSpPr>
          <p:nvPr>
            <p:ph type="body" idx="1"/>
          </p:nvPr>
        </p:nvSpPr>
        <p:spPr>
          <a:xfrm>
            <a:off x="311700" y="3667075"/>
            <a:ext cx="3855300" cy="473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t>“Comportamento memorizzato”</a:t>
            </a:r>
            <a:endParaRPr b="1"/>
          </a:p>
        </p:txBody>
      </p:sp>
      <p:sp>
        <p:nvSpPr>
          <p:cNvPr id="336" name="Google Shape;336;p41"/>
          <p:cNvSpPr txBox="1">
            <a:spLocks noGrp="1"/>
          </p:cNvSpPr>
          <p:nvPr>
            <p:ph type="body" idx="1"/>
          </p:nvPr>
        </p:nvSpPr>
        <p:spPr>
          <a:xfrm>
            <a:off x="871500" y="4301650"/>
            <a:ext cx="7401000" cy="7572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a:t>Di fronte a un problema nuovo queste strategie non funzionano:</a:t>
            </a:r>
            <a:br>
              <a:rPr lang="en-GB" b="1"/>
            </a:br>
            <a:r>
              <a:rPr lang="en-GB" b="1"/>
              <a:t>come si può fare altrimenti?</a:t>
            </a:r>
            <a:endParaRPr b="1"/>
          </a:p>
        </p:txBody>
      </p:sp>
      <p:sp>
        <p:nvSpPr>
          <p:cNvPr id="337" name="Google Shape;337;p41"/>
          <p:cNvSpPr txBox="1"/>
          <p:nvPr/>
        </p:nvSpPr>
        <p:spPr>
          <a:xfrm>
            <a:off x="6965700" y="292625"/>
            <a:ext cx="699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800" b="1">
                <a:solidFill>
                  <a:srgbClr val="0053FF"/>
                </a:solidFill>
              </a:rPr>
              <a:t>?</a:t>
            </a:r>
            <a:endParaRPr sz="4800" b="1">
              <a:solidFill>
                <a:srgbClr val="005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20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2"/>
                                        </p:tgtEl>
                                        <p:attrNameLst>
                                          <p:attrName>style.visibility</p:attrName>
                                        </p:attrNameLst>
                                      </p:cBhvr>
                                      <p:to>
                                        <p:strVal val="visible"/>
                                      </p:to>
                                    </p:set>
                                    <p:animEffect transition="in" filter="fade">
                                      <p:cBhvr>
                                        <p:cTn id="12" dur="2000"/>
                                        <p:tgtEl>
                                          <p:spTgt spid="3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gtEl>
                                        <p:attrNameLst>
                                          <p:attrName>style.visibility</p:attrName>
                                        </p:attrNameLst>
                                      </p:cBhvr>
                                      <p:to>
                                        <p:strVal val="visible"/>
                                      </p:to>
                                    </p:set>
                                    <p:animEffect transition="in" filter="fade">
                                      <p:cBhvr>
                                        <p:cTn id="17" dur="2000"/>
                                        <p:tgtEl>
                                          <p:spTgt spid="3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4"/>
                                        </p:tgtEl>
                                        <p:attrNameLst>
                                          <p:attrName>style.visibility</p:attrName>
                                        </p:attrNameLst>
                                      </p:cBhvr>
                                      <p:to>
                                        <p:strVal val="visible"/>
                                      </p:to>
                                    </p:set>
                                    <p:animEffect transition="in" filter="fade">
                                      <p:cBhvr>
                                        <p:cTn id="22" dur="2000"/>
                                        <p:tgtEl>
                                          <p:spTgt spid="3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animEffect transition="in" filter="fade">
                                      <p:cBhvr>
                                        <p:cTn id="27" dur="2000"/>
                                        <p:tgtEl>
                                          <p:spTgt spid="3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6"/>
                                        </p:tgtEl>
                                        <p:attrNameLst>
                                          <p:attrName>style.visibility</p:attrName>
                                        </p:attrNameLst>
                                      </p:cBhvr>
                                      <p:to>
                                        <p:strVal val="visible"/>
                                      </p:to>
                                    </p:set>
                                    <p:animEffect transition="in" filter="fade">
                                      <p:cBhvr>
                                        <p:cTn id="32" dur="2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2"/>
          <p:cNvSpPr txBox="1">
            <a:spLocks noGrp="1"/>
          </p:cNvSpPr>
          <p:nvPr>
            <p:ph type="title"/>
          </p:nvPr>
        </p:nvSpPr>
        <p:spPr>
          <a:xfrm>
            <a:off x="311700" y="292625"/>
            <a:ext cx="4624200" cy="63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Un’altra strategia</a:t>
            </a:r>
            <a:endParaRPr i="1"/>
          </a:p>
        </p:txBody>
      </p:sp>
      <p:sp>
        <p:nvSpPr>
          <p:cNvPr id="343" name="Google Shape;343;p42"/>
          <p:cNvSpPr txBox="1">
            <a:spLocks noGrp="1"/>
          </p:cNvSpPr>
          <p:nvPr>
            <p:ph type="body" idx="1"/>
          </p:nvPr>
        </p:nvSpPr>
        <p:spPr>
          <a:xfrm>
            <a:off x="311700" y="1000075"/>
            <a:ext cx="5223900" cy="822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3. Operiamo per tentativi, in modo ragionato</a:t>
            </a:r>
            <a:br>
              <a:rPr lang="en-GB"/>
            </a:br>
            <a:r>
              <a:rPr lang="en-GB"/>
              <a:t>(come fanno gli scienziati: “</a:t>
            </a:r>
            <a:r>
              <a:rPr lang="en-GB" i="1"/>
              <a:t>trial and error</a:t>
            </a:r>
            <a:r>
              <a:rPr lang="en-GB"/>
              <a:t>”):</a:t>
            </a:r>
            <a:endParaRPr/>
          </a:p>
        </p:txBody>
      </p:sp>
      <p:pic>
        <p:nvPicPr>
          <p:cNvPr id="344" name="Google Shape;344;p42"/>
          <p:cNvPicPr preferRelativeResize="0"/>
          <p:nvPr/>
        </p:nvPicPr>
        <p:blipFill>
          <a:blip r:embed="rId3">
            <a:alphaModFix/>
          </a:blip>
          <a:stretch>
            <a:fillRect/>
          </a:stretch>
        </p:blipFill>
        <p:spPr>
          <a:xfrm>
            <a:off x="5468975" y="128599"/>
            <a:ext cx="3541675" cy="3076125"/>
          </a:xfrm>
          <a:prstGeom prst="rect">
            <a:avLst/>
          </a:prstGeom>
          <a:noFill/>
          <a:ln>
            <a:noFill/>
          </a:ln>
        </p:spPr>
      </p:pic>
      <p:sp>
        <p:nvSpPr>
          <p:cNvPr id="345" name="Google Shape;345;p42"/>
          <p:cNvSpPr txBox="1">
            <a:spLocks noGrp="1"/>
          </p:cNvSpPr>
          <p:nvPr>
            <p:ph type="body" idx="1"/>
          </p:nvPr>
        </p:nvSpPr>
        <p:spPr>
          <a:xfrm>
            <a:off x="5948925" y="3881925"/>
            <a:ext cx="1216800" cy="473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1200"/>
              </a:spcAft>
              <a:buNone/>
            </a:pPr>
            <a:r>
              <a:rPr lang="en-GB" u="sng">
                <a:solidFill>
                  <a:schemeClr val="hlink"/>
                </a:solidFill>
                <a:hlinkClick r:id="rId4"/>
              </a:rPr>
              <a:t>Proviamo!</a:t>
            </a:r>
            <a:endParaRPr/>
          </a:p>
        </p:txBody>
      </p:sp>
      <p:grpSp>
        <p:nvGrpSpPr>
          <p:cNvPr id="346" name="Google Shape;346;p42"/>
          <p:cNvGrpSpPr/>
          <p:nvPr/>
        </p:nvGrpSpPr>
        <p:grpSpPr>
          <a:xfrm>
            <a:off x="6117300" y="795326"/>
            <a:ext cx="2902800" cy="1116174"/>
            <a:chOff x="6117300" y="795326"/>
            <a:chExt cx="2902800" cy="1116174"/>
          </a:xfrm>
        </p:grpSpPr>
        <p:cxnSp>
          <p:nvCxnSpPr>
            <p:cNvPr id="347" name="Google Shape;347;p42"/>
            <p:cNvCxnSpPr/>
            <p:nvPr/>
          </p:nvCxnSpPr>
          <p:spPr>
            <a:xfrm rot="10800000" flipH="1">
              <a:off x="6117300" y="912450"/>
              <a:ext cx="2902800" cy="973200"/>
            </a:xfrm>
            <a:prstGeom prst="straightConnector1">
              <a:avLst/>
            </a:prstGeom>
            <a:noFill/>
            <a:ln w="19050" cap="flat" cmpd="sng">
              <a:solidFill>
                <a:srgbClr val="FF0000"/>
              </a:solidFill>
              <a:prstDash val="solid"/>
              <a:round/>
              <a:headEnd type="none" w="med" len="med"/>
              <a:tailEnd type="none" w="med" len="med"/>
            </a:ln>
          </p:spPr>
        </p:cxnSp>
        <p:cxnSp>
          <p:nvCxnSpPr>
            <p:cNvPr id="348" name="Google Shape;348;p42"/>
            <p:cNvCxnSpPr/>
            <p:nvPr/>
          </p:nvCxnSpPr>
          <p:spPr>
            <a:xfrm>
              <a:off x="6834925" y="1499225"/>
              <a:ext cx="0" cy="138300"/>
            </a:xfrm>
            <a:prstGeom prst="straightConnector1">
              <a:avLst/>
            </a:prstGeom>
            <a:noFill/>
            <a:ln w="19050" cap="flat" cmpd="sng">
              <a:solidFill>
                <a:srgbClr val="0053FF"/>
              </a:solidFill>
              <a:prstDash val="solid"/>
              <a:round/>
              <a:headEnd type="none" w="med" len="med"/>
              <a:tailEnd type="none" w="med" len="med"/>
            </a:ln>
          </p:spPr>
        </p:cxnSp>
        <p:cxnSp>
          <p:nvCxnSpPr>
            <p:cNvPr id="349" name="Google Shape;349;p42"/>
            <p:cNvCxnSpPr/>
            <p:nvPr/>
          </p:nvCxnSpPr>
          <p:spPr>
            <a:xfrm>
              <a:off x="6979638" y="1356175"/>
              <a:ext cx="0" cy="250800"/>
            </a:xfrm>
            <a:prstGeom prst="straightConnector1">
              <a:avLst/>
            </a:prstGeom>
            <a:noFill/>
            <a:ln w="19050" cap="flat" cmpd="sng">
              <a:solidFill>
                <a:srgbClr val="0053FF"/>
              </a:solidFill>
              <a:prstDash val="solid"/>
              <a:round/>
              <a:headEnd type="none" w="med" len="med"/>
              <a:tailEnd type="none" w="med" len="med"/>
            </a:ln>
          </p:spPr>
        </p:cxnSp>
        <p:cxnSp>
          <p:nvCxnSpPr>
            <p:cNvPr id="350" name="Google Shape;350;p42"/>
            <p:cNvCxnSpPr/>
            <p:nvPr/>
          </p:nvCxnSpPr>
          <p:spPr>
            <a:xfrm>
              <a:off x="7124350" y="1356175"/>
              <a:ext cx="0" cy="204600"/>
            </a:xfrm>
            <a:prstGeom prst="straightConnector1">
              <a:avLst/>
            </a:prstGeom>
            <a:noFill/>
            <a:ln w="19050" cap="flat" cmpd="sng">
              <a:solidFill>
                <a:srgbClr val="0053FF"/>
              </a:solidFill>
              <a:prstDash val="solid"/>
              <a:round/>
              <a:headEnd type="none" w="med" len="med"/>
              <a:tailEnd type="none" w="med" len="med"/>
            </a:ln>
          </p:spPr>
        </p:cxnSp>
        <p:cxnSp>
          <p:nvCxnSpPr>
            <p:cNvPr id="351" name="Google Shape;351;p42"/>
            <p:cNvCxnSpPr/>
            <p:nvPr/>
          </p:nvCxnSpPr>
          <p:spPr>
            <a:xfrm>
              <a:off x="7269050" y="1506925"/>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352" name="Google Shape;352;p42"/>
            <p:cNvCxnSpPr/>
            <p:nvPr/>
          </p:nvCxnSpPr>
          <p:spPr>
            <a:xfrm>
              <a:off x="7413750" y="1453100"/>
              <a:ext cx="0" cy="61500"/>
            </a:xfrm>
            <a:prstGeom prst="straightConnector1">
              <a:avLst/>
            </a:prstGeom>
            <a:noFill/>
            <a:ln w="19050" cap="flat" cmpd="sng">
              <a:solidFill>
                <a:srgbClr val="0053FF"/>
              </a:solidFill>
              <a:prstDash val="solid"/>
              <a:round/>
              <a:headEnd type="none" w="med" len="med"/>
              <a:tailEnd type="none" w="med" len="med"/>
            </a:ln>
          </p:spPr>
        </p:cxnSp>
        <p:cxnSp>
          <p:nvCxnSpPr>
            <p:cNvPr id="353" name="Google Shape;353;p42"/>
            <p:cNvCxnSpPr/>
            <p:nvPr/>
          </p:nvCxnSpPr>
          <p:spPr>
            <a:xfrm>
              <a:off x="7550785" y="1232878"/>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354" name="Google Shape;354;p42"/>
            <p:cNvCxnSpPr/>
            <p:nvPr/>
          </p:nvCxnSpPr>
          <p:spPr>
            <a:xfrm>
              <a:off x="7695500" y="1376225"/>
              <a:ext cx="0" cy="214800"/>
            </a:xfrm>
            <a:prstGeom prst="straightConnector1">
              <a:avLst/>
            </a:prstGeom>
            <a:noFill/>
            <a:ln w="19050" cap="flat" cmpd="sng">
              <a:solidFill>
                <a:srgbClr val="0053FF"/>
              </a:solidFill>
              <a:prstDash val="solid"/>
              <a:round/>
              <a:headEnd type="none" w="med" len="med"/>
              <a:tailEnd type="none" w="med" len="med"/>
            </a:ln>
          </p:spPr>
        </p:cxnSp>
        <p:cxnSp>
          <p:nvCxnSpPr>
            <p:cNvPr id="355" name="Google Shape;355;p42"/>
            <p:cNvCxnSpPr/>
            <p:nvPr/>
          </p:nvCxnSpPr>
          <p:spPr>
            <a:xfrm>
              <a:off x="7840200" y="1330075"/>
              <a:ext cx="0" cy="123900"/>
            </a:xfrm>
            <a:prstGeom prst="straightConnector1">
              <a:avLst/>
            </a:prstGeom>
            <a:noFill/>
            <a:ln w="19050" cap="flat" cmpd="sng">
              <a:solidFill>
                <a:srgbClr val="0053FF"/>
              </a:solidFill>
              <a:prstDash val="solid"/>
              <a:round/>
              <a:headEnd type="none" w="med" len="med"/>
              <a:tailEnd type="none" w="med" len="med"/>
            </a:ln>
          </p:spPr>
        </p:cxnSp>
        <p:cxnSp>
          <p:nvCxnSpPr>
            <p:cNvPr id="356" name="Google Shape;356;p42"/>
            <p:cNvCxnSpPr/>
            <p:nvPr/>
          </p:nvCxnSpPr>
          <p:spPr>
            <a:xfrm>
              <a:off x="7984925" y="1268575"/>
              <a:ext cx="0" cy="444600"/>
            </a:xfrm>
            <a:prstGeom prst="straightConnector1">
              <a:avLst/>
            </a:prstGeom>
            <a:noFill/>
            <a:ln w="19050" cap="flat" cmpd="sng">
              <a:solidFill>
                <a:srgbClr val="0053FF"/>
              </a:solidFill>
              <a:prstDash val="solid"/>
              <a:round/>
              <a:headEnd type="none" w="med" len="med"/>
              <a:tailEnd type="none" w="med" len="med"/>
            </a:ln>
          </p:spPr>
        </p:cxnSp>
        <p:cxnSp>
          <p:nvCxnSpPr>
            <p:cNvPr id="357" name="Google Shape;357;p42"/>
            <p:cNvCxnSpPr/>
            <p:nvPr/>
          </p:nvCxnSpPr>
          <p:spPr>
            <a:xfrm>
              <a:off x="8129632" y="1034348"/>
              <a:ext cx="0" cy="180300"/>
            </a:xfrm>
            <a:prstGeom prst="straightConnector1">
              <a:avLst/>
            </a:prstGeom>
            <a:noFill/>
            <a:ln w="19050" cap="flat" cmpd="sng">
              <a:solidFill>
                <a:srgbClr val="0053FF"/>
              </a:solidFill>
              <a:prstDash val="solid"/>
              <a:round/>
              <a:headEnd type="none" w="med" len="med"/>
              <a:tailEnd type="none" w="med" len="med"/>
            </a:ln>
          </p:spPr>
        </p:cxnSp>
        <p:cxnSp>
          <p:nvCxnSpPr>
            <p:cNvPr id="358" name="Google Shape;358;p42"/>
            <p:cNvCxnSpPr/>
            <p:nvPr/>
          </p:nvCxnSpPr>
          <p:spPr>
            <a:xfrm>
              <a:off x="8274350" y="1168625"/>
              <a:ext cx="0" cy="132300"/>
            </a:xfrm>
            <a:prstGeom prst="straightConnector1">
              <a:avLst/>
            </a:prstGeom>
            <a:noFill/>
            <a:ln w="19050" cap="flat" cmpd="sng">
              <a:solidFill>
                <a:srgbClr val="0053FF"/>
              </a:solidFill>
              <a:prstDash val="solid"/>
              <a:round/>
              <a:headEnd type="none" w="med" len="med"/>
              <a:tailEnd type="none" w="med" len="med"/>
            </a:ln>
          </p:spPr>
        </p:cxnSp>
        <p:cxnSp>
          <p:nvCxnSpPr>
            <p:cNvPr id="359" name="Google Shape;359;p42"/>
            <p:cNvCxnSpPr/>
            <p:nvPr/>
          </p:nvCxnSpPr>
          <p:spPr>
            <a:xfrm>
              <a:off x="8411367" y="1056730"/>
              <a:ext cx="0" cy="65700"/>
            </a:xfrm>
            <a:prstGeom prst="straightConnector1">
              <a:avLst/>
            </a:prstGeom>
            <a:noFill/>
            <a:ln w="19050" cap="flat" cmpd="sng">
              <a:solidFill>
                <a:srgbClr val="0053FF"/>
              </a:solidFill>
              <a:prstDash val="solid"/>
              <a:round/>
              <a:headEnd type="none" w="med" len="med"/>
              <a:tailEnd type="none" w="med" len="med"/>
            </a:ln>
          </p:spPr>
        </p:cxnSp>
        <p:cxnSp>
          <p:nvCxnSpPr>
            <p:cNvPr id="360" name="Google Shape;360;p42"/>
            <p:cNvCxnSpPr/>
            <p:nvPr/>
          </p:nvCxnSpPr>
          <p:spPr>
            <a:xfrm>
              <a:off x="8556075" y="1076375"/>
              <a:ext cx="0" cy="85500"/>
            </a:xfrm>
            <a:prstGeom prst="straightConnector1">
              <a:avLst/>
            </a:prstGeom>
            <a:noFill/>
            <a:ln w="19050" cap="flat" cmpd="sng">
              <a:solidFill>
                <a:srgbClr val="0053FF"/>
              </a:solidFill>
              <a:prstDash val="solid"/>
              <a:round/>
              <a:headEnd type="none" w="med" len="med"/>
              <a:tailEnd type="none" w="med" len="med"/>
            </a:ln>
          </p:spPr>
        </p:cxnSp>
        <p:cxnSp>
          <p:nvCxnSpPr>
            <p:cNvPr id="361" name="Google Shape;361;p42"/>
            <p:cNvCxnSpPr/>
            <p:nvPr/>
          </p:nvCxnSpPr>
          <p:spPr>
            <a:xfrm>
              <a:off x="8700790" y="826080"/>
              <a:ext cx="0" cy="188700"/>
            </a:xfrm>
            <a:prstGeom prst="straightConnector1">
              <a:avLst/>
            </a:prstGeom>
            <a:noFill/>
            <a:ln w="19050" cap="flat" cmpd="sng">
              <a:solidFill>
                <a:srgbClr val="0053FF"/>
              </a:solidFill>
              <a:prstDash val="solid"/>
              <a:round/>
              <a:headEnd type="none" w="med" len="med"/>
              <a:tailEnd type="none" w="med" len="med"/>
            </a:ln>
          </p:spPr>
        </p:cxnSp>
        <p:cxnSp>
          <p:nvCxnSpPr>
            <p:cNvPr id="362" name="Google Shape;362;p42"/>
            <p:cNvCxnSpPr/>
            <p:nvPr/>
          </p:nvCxnSpPr>
          <p:spPr>
            <a:xfrm>
              <a:off x="8845502" y="795326"/>
              <a:ext cx="0" cy="160200"/>
            </a:xfrm>
            <a:prstGeom prst="straightConnector1">
              <a:avLst/>
            </a:prstGeom>
            <a:noFill/>
            <a:ln w="19050" cap="flat" cmpd="sng">
              <a:solidFill>
                <a:srgbClr val="0053FF"/>
              </a:solidFill>
              <a:prstDash val="solid"/>
              <a:round/>
              <a:headEnd type="none" w="med" len="med"/>
              <a:tailEnd type="none" w="med" len="med"/>
            </a:ln>
          </p:spPr>
        </p:cxnSp>
        <p:cxnSp>
          <p:nvCxnSpPr>
            <p:cNvPr id="363" name="Google Shape;363;p42"/>
            <p:cNvCxnSpPr/>
            <p:nvPr/>
          </p:nvCxnSpPr>
          <p:spPr>
            <a:xfrm>
              <a:off x="6553190" y="1620872"/>
              <a:ext cx="0" cy="108900"/>
            </a:xfrm>
            <a:prstGeom prst="straightConnector1">
              <a:avLst/>
            </a:prstGeom>
            <a:noFill/>
            <a:ln w="19050" cap="flat" cmpd="sng">
              <a:solidFill>
                <a:srgbClr val="0053FF"/>
              </a:solidFill>
              <a:prstDash val="solid"/>
              <a:round/>
              <a:headEnd type="none" w="med" len="med"/>
              <a:tailEnd type="none" w="med" len="med"/>
            </a:ln>
          </p:spPr>
        </p:cxnSp>
        <p:cxnSp>
          <p:nvCxnSpPr>
            <p:cNvPr id="364" name="Google Shape;364;p42"/>
            <p:cNvCxnSpPr/>
            <p:nvPr/>
          </p:nvCxnSpPr>
          <p:spPr>
            <a:xfrm>
              <a:off x="6263775" y="1845200"/>
              <a:ext cx="0" cy="66300"/>
            </a:xfrm>
            <a:prstGeom prst="straightConnector1">
              <a:avLst/>
            </a:prstGeom>
            <a:noFill/>
            <a:ln w="19050" cap="flat" cmpd="sng">
              <a:solidFill>
                <a:srgbClr val="0053FF"/>
              </a:solidFill>
              <a:prstDash val="solid"/>
              <a:round/>
              <a:headEnd type="none" w="med" len="med"/>
              <a:tailEnd type="none" w="med" len="med"/>
            </a:ln>
          </p:spPr>
        </p:cxnSp>
        <p:cxnSp>
          <p:nvCxnSpPr>
            <p:cNvPr id="365" name="Google Shape;365;p42"/>
            <p:cNvCxnSpPr/>
            <p:nvPr/>
          </p:nvCxnSpPr>
          <p:spPr>
            <a:xfrm>
              <a:off x="6408478" y="1720137"/>
              <a:ext cx="16500" cy="62100"/>
            </a:xfrm>
            <a:prstGeom prst="straightConnector1">
              <a:avLst/>
            </a:prstGeom>
            <a:noFill/>
            <a:ln w="19050" cap="flat" cmpd="sng">
              <a:solidFill>
                <a:srgbClr val="0053FF"/>
              </a:solidFill>
              <a:prstDash val="solid"/>
              <a:round/>
              <a:headEnd type="none" w="med" len="med"/>
              <a:tailEnd type="none" w="med" len="med"/>
            </a:ln>
          </p:spPr>
        </p:cxnSp>
      </p:grpSp>
      <p:sp>
        <p:nvSpPr>
          <p:cNvPr id="366" name="Google Shape;366;p42"/>
          <p:cNvSpPr txBox="1">
            <a:spLocks noGrp="1"/>
          </p:cNvSpPr>
          <p:nvPr>
            <p:ph type="body" idx="1"/>
          </p:nvPr>
        </p:nvSpPr>
        <p:spPr>
          <a:xfrm>
            <a:off x="311700" y="1990675"/>
            <a:ext cx="5514600" cy="211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a:t>0. assegniamo inizialmente valori casuali a </a:t>
            </a:r>
            <a:r>
              <a:rPr lang="en-GB" sz="1600" i="1">
                <a:latin typeface="Times New Roman"/>
                <a:ea typeface="Times New Roman"/>
                <a:cs typeface="Times New Roman"/>
                <a:sym typeface="Times New Roman"/>
              </a:rPr>
              <a:t>k</a:t>
            </a:r>
            <a:r>
              <a:rPr lang="en-GB" sz="1600" baseline="-25000">
                <a:latin typeface="Times New Roman"/>
                <a:ea typeface="Times New Roman"/>
                <a:cs typeface="Times New Roman"/>
                <a:sym typeface="Times New Roman"/>
              </a:rPr>
              <a:t>0</a:t>
            </a:r>
            <a:r>
              <a:rPr lang="en-GB" sz="1600"/>
              <a:t> e </a:t>
            </a:r>
            <a:r>
              <a:rPr lang="en-GB" sz="1600" i="1">
                <a:latin typeface="Times New Roman"/>
                <a:ea typeface="Times New Roman"/>
                <a:cs typeface="Times New Roman"/>
                <a:sym typeface="Times New Roman"/>
              </a:rPr>
              <a:t>k</a:t>
            </a:r>
            <a:r>
              <a:rPr lang="en-GB" sz="1600" baseline="-25000">
                <a:latin typeface="Times New Roman"/>
                <a:ea typeface="Times New Roman"/>
                <a:cs typeface="Times New Roman"/>
                <a:sym typeface="Times New Roman"/>
              </a:rPr>
              <a:t>1</a:t>
            </a:r>
            <a:endParaRPr sz="1600"/>
          </a:p>
          <a:p>
            <a:pPr marL="0" lvl="0" indent="0" algn="l" rtl="0">
              <a:spcBef>
                <a:spcPts val="0"/>
              </a:spcBef>
              <a:spcAft>
                <a:spcPts val="0"/>
              </a:spcAft>
              <a:buClr>
                <a:schemeClr val="dk1"/>
              </a:buClr>
              <a:buSzPts val="1100"/>
              <a:buFont typeface="Arial"/>
              <a:buNone/>
            </a:pPr>
            <a:r>
              <a:rPr lang="en-GB" sz="1600"/>
              <a:t>1. calcoliamo </a:t>
            </a:r>
            <a:r>
              <a:rPr lang="en-GB" sz="1600" i="1">
                <a:latin typeface="Times New Roman"/>
                <a:ea typeface="Times New Roman"/>
                <a:cs typeface="Times New Roman"/>
                <a:sym typeface="Times New Roman"/>
              </a:rPr>
              <a:t>p</a:t>
            </a:r>
            <a:r>
              <a:rPr lang="en-GB" sz="1600" i="1" baseline="-25000">
                <a:latin typeface="Times New Roman"/>
                <a:ea typeface="Times New Roman"/>
                <a:cs typeface="Times New Roman"/>
                <a:sym typeface="Times New Roman"/>
              </a:rPr>
              <a:t>i</a:t>
            </a:r>
            <a:r>
              <a:rPr lang="en-GB" sz="1600" i="1" baseline="30000">
                <a:latin typeface="Times New Roman"/>
                <a:ea typeface="Times New Roman"/>
                <a:cs typeface="Times New Roman"/>
                <a:sym typeface="Times New Roman"/>
              </a:rPr>
              <a:t>*</a:t>
            </a:r>
            <a:r>
              <a:rPr lang="en-GB" sz="1600">
                <a:latin typeface="Times New Roman"/>
                <a:ea typeface="Times New Roman"/>
                <a:cs typeface="Times New Roman"/>
                <a:sym typeface="Times New Roman"/>
              </a:rPr>
              <a:t> = </a:t>
            </a:r>
            <a:r>
              <a:rPr lang="en-GB" sz="1600" i="1">
                <a:latin typeface="Times New Roman"/>
                <a:ea typeface="Times New Roman"/>
                <a:cs typeface="Times New Roman"/>
                <a:sym typeface="Times New Roman"/>
              </a:rPr>
              <a:t>k</a:t>
            </a:r>
            <a:r>
              <a:rPr lang="en-GB" sz="1600" baseline="-25000">
                <a:latin typeface="Times New Roman"/>
                <a:ea typeface="Times New Roman"/>
                <a:cs typeface="Times New Roman"/>
                <a:sym typeface="Times New Roman"/>
              </a:rPr>
              <a:t>1</a:t>
            </a:r>
            <a:r>
              <a:rPr lang="en-GB" sz="1600">
                <a:latin typeface="Times New Roman"/>
                <a:ea typeface="Times New Roman"/>
                <a:cs typeface="Times New Roman"/>
                <a:sym typeface="Times New Roman"/>
              </a:rPr>
              <a:t> </a:t>
            </a:r>
            <a:r>
              <a:rPr lang="en-GB" sz="1600" i="1">
                <a:latin typeface="Times New Roman"/>
                <a:ea typeface="Times New Roman"/>
                <a:cs typeface="Times New Roman"/>
                <a:sym typeface="Times New Roman"/>
              </a:rPr>
              <a:t>a</a:t>
            </a:r>
            <a:r>
              <a:rPr lang="en-GB" sz="1600" i="1" baseline="-25000">
                <a:latin typeface="Times New Roman"/>
                <a:ea typeface="Times New Roman"/>
                <a:cs typeface="Times New Roman"/>
                <a:sym typeface="Times New Roman"/>
              </a:rPr>
              <a:t>i</a:t>
            </a:r>
            <a:r>
              <a:rPr lang="en-GB" sz="1600">
                <a:latin typeface="Times New Roman"/>
                <a:ea typeface="Times New Roman"/>
                <a:cs typeface="Times New Roman"/>
                <a:sym typeface="Times New Roman"/>
              </a:rPr>
              <a:t> +</a:t>
            </a:r>
            <a:r>
              <a:rPr lang="en-GB" sz="1600" i="1">
                <a:latin typeface="Times New Roman"/>
                <a:ea typeface="Times New Roman"/>
                <a:cs typeface="Times New Roman"/>
                <a:sym typeface="Times New Roman"/>
              </a:rPr>
              <a:t> k</a:t>
            </a:r>
            <a:r>
              <a:rPr lang="en-GB" sz="1600" baseline="-25000">
                <a:latin typeface="Times New Roman"/>
                <a:ea typeface="Times New Roman"/>
                <a:cs typeface="Times New Roman"/>
                <a:sym typeface="Times New Roman"/>
              </a:rPr>
              <a:t>0</a:t>
            </a:r>
            <a:r>
              <a:rPr lang="en-GB" sz="1600"/>
              <a:t> per ogni </a:t>
            </a:r>
            <a:r>
              <a:rPr lang="en-GB" sz="1600" i="1">
                <a:latin typeface="Times New Roman"/>
                <a:ea typeface="Times New Roman"/>
                <a:cs typeface="Times New Roman"/>
                <a:sym typeface="Times New Roman"/>
              </a:rPr>
              <a:t>a</a:t>
            </a:r>
            <a:r>
              <a:rPr lang="en-GB" sz="1600" i="1" baseline="-25000">
                <a:latin typeface="Times New Roman"/>
                <a:ea typeface="Times New Roman"/>
                <a:cs typeface="Times New Roman"/>
                <a:sym typeface="Times New Roman"/>
              </a:rPr>
              <a:t>i</a:t>
            </a:r>
            <a:endParaRPr sz="1600"/>
          </a:p>
          <a:p>
            <a:pPr marL="0" lvl="0" indent="0" algn="l" rtl="0">
              <a:spcBef>
                <a:spcPts val="0"/>
              </a:spcBef>
              <a:spcAft>
                <a:spcPts val="0"/>
              </a:spcAft>
              <a:buClr>
                <a:schemeClr val="dk1"/>
              </a:buClr>
              <a:buSzPts val="1100"/>
              <a:buFont typeface="Arial"/>
              <a:buNone/>
            </a:pPr>
            <a:r>
              <a:rPr lang="en-GB" sz="1600"/>
              <a:t>2. calcoliamo la distanza media tra i </a:t>
            </a:r>
            <a:r>
              <a:rPr lang="en-GB" sz="1600" i="1">
                <a:latin typeface="Times New Roman"/>
                <a:ea typeface="Times New Roman"/>
                <a:cs typeface="Times New Roman"/>
                <a:sym typeface="Times New Roman"/>
              </a:rPr>
              <a:t>p</a:t>
            </a:r>
            <a:r>
              <a:rPr lang="en-GB" sz="1600" i="1" baseline="-25000">
                <a:latin typeface="Times New Roman"/>
                <a:ea typeface="Times New Roman"/>
                <a:cs typeface="Times New Roman"/>
                <a:sym typeface="Times New Roman"/>
              </a:rPr>
              <a:t>i</a:t>
            </a:r>
            <a:r>
              <a:rPr lang="en-GB" sz="1600" i="1" baseline="30000">
                <a:latin typeface="Times New Roman"/>
                <a:ea typeface="Times New Roman"/>
                <a:cs typeface="Times New Roman"/>
                <a:sym typeface="Times New Roman"/>
              </a:rPr>
              <a:t>*</a:t>
            </a:r>
            <a:r>
              <a:rPr lang="en-GB" sz="1600"/>
              <a:t> e i </a:t>
            </a:r>
            <a:r>
              <a:rPr lang="en-GB" sz="1600" i="1">
                <a:latin typeface="Times New Roman"/>
                <a:ea typeface="Times New Roman"/>
                <a:cs typeface="Times New Roman"/>
                <a:sym typeface="Times New Roman"/>
              </a:rPr>
              <a:t>p</a:t>
            </a:r>
            <a:r>
              <a:rPr lang="en-GB" sz="1600" i="1" baseline="-25000">
                <a:latin typeface="Times New Roman"/>
                <a:ea typeface="Times New Roman"/>
                <a:cs typeface="Times New Roman"/>
                <a:sym typeface="Times New Roman"/>
              </a:rPr>
              <a:t>i</a:t>
            </a:r>
            <a:endParaRPr sz="1600"/>
          </a:p>
          <a:p>
            <a:pPr marL="0" lvl="0" indent="0" algn="l" rtl="0">
              <a:spcBef>
                <a:spcPts val="0"/>
              </a:spcBef>
              <a:spcAft>
                <a:spcPts val="0"/>
              </a:spcAft>
              <a:buClr>
                <a:schemeClr val="dk1"/>
              </a:buClr>
              <a:buSzPts val="1100"/>
              <a:buFont typeface="Arial"/>
              <a:buNone/>
            </a:pPr>
            <a:r>
              <a:rPr lang="en-GB" sz="1600"/>
              <a:t>3. modifichiamo i valori di </a:t>
            </a:r>
            <a:r>
              <a:rPr lang="en-GB" sz="1600" i="1">
                <a:latin typeface="Times New Roman"/>
                <a:ea typeface="Times New Roman"/>
                <a:cs typeface="Times New Roman"/>
                <a:sym typeface="Times New Roman"/>
              </a:rPr>
              <a:t>k</a:t>
            </a:r>
            <a:r>
              <a:rPr lang="en-GB" sz="1600" baseline="-25000">
                <a:latin typeface="Times New Roman"/>
                <a:ea typeface="Times New Roman"/>
                <a:cs typeface="Times New Roman"/>
                <a:sym typeface="Times New Roman"/>
              </a:rPr>
              <a:t>0</a:t>
            </a:r>
            <a:r>
              <a:rPr lang="en-GB" sz="1600"/>
              <a:t> e </a:t>
            </a:r>
            <a:r>
              <a:rPr lang="en-GB" sz="1600" i="1">
                <a:latin typeface="Times New Roman"/>
                <a:ea typeface="Times New Roman"/>
                <a:cs typeface="Times New Roman"/>
                <a:sym typeface="Times New Roman"/>
              </a:rPr>
              <a:t>k</a:t>
            </a:r>
            <a:r>
              <a:rPr lang="en-GB" sz="1600" baseline="-25000">
                <a:latin typeface="Times New Roman"/>
                <a:ea typeface="Times New Roman"/>
                <a:cs typeface="Times New Roman"/>
                <a:sym typeface="Times New Roman"/>
              </a:rPr>
              <a:t>1</a:t>
            </a:r>
            <a:r>
              <a:rPr lang="en-GB" sz="1600"/>
              <a:t> per cercare di ridurre</a:t>
            </a:r>
            <a:br>
              <a:rPr lang="en-GB" sz="1600"/>
            </a:br>
            <a:r>
              <a:rPr lang="en-GB" sz="1600"/>
              <a:t>     il valore di questa distanza media;</a:t>
            </a:r>
            <a:endParaRPr sz="1600"/>
          </a:p>
          <a:p>
            <a:pPr marL="0" lvl="0" indent="0" algn="l" rtl="0">
              <a:spcBef>
                <a:spcPts val="0"/>
              </a:spcBef>
              <a:spcAft>
                <a:spcPts val="0"/>
              </a:spcAft>
              <a:buClr>
                <a:schemeClr val="dk1"/>
              </a:buClr>
              <a:buSzPts val="1100"/>
              <a:buFont typeface="Arial"/>
              <a:buNone/>
            </a:pPr>
            <a:r>
              <a:rPr lang="en-GB" sz="1600"/>
              <a:t>4. fintanto che non siamo soddisfatti, torniamo al passo 1 </a:t>
            </a:r>
            <a:endParaRPr sz="1600"/>
          </a:p>
          <a:p>
            <a:pPr marL="0" lvl="0" indent="0" algn="l" rtl="0">
              <a:spcBef>
                <a:spcPts val="0"/>
              </a:spcBef>
              <a:spcAft>
                <a:spcPts val="0"/>
              </a:spcAft>
              <a:buNone/>
            </a:pPr>
            <a:r>
              <a:rPr lang="en-GB" sz="1600"/>
              <a:t>5. infine, usiamo i valori di </a:t>
            </a:r>
            <a:r>
              <a:rPr lang="en-GB" sz="1600" i="1">
                <a:latin typeface="Times New Roman"/>
                <a:ea typeface="Times New Roman"/>
                <a:cs typeface="Times New Roman"/>
                <a:sym typeface="Times New Roman"/>
              </a:rPr>
              <a:t>k</a:t>
            </a:r>
            <a:r>
              <a:rPr lang="en-GB" sz="1600" baseline="-25000">
                <a:latin typeface="Times New Roman"/>
                <a:ea typeface="Times New Roman"/>
                <a:cs typeface="Times New Roman"/>
                <a:sym typeface="Times New Roman"/>
              </a:rPr>
              <a:t>0</a:t>
            </a:r>
            <a:r>
              <a:rPr lang="en-GB" sz="1600"/>
              <a:t> e </a:t>
            </a:r>
            <a:r>
              <a:rPr lang="en-GB" sz="1600" i="1">
                <a:latin typeface="Times New Roman"/>
                <a:ea typeface="Times New Roman"/>
                <a:cs typeface="Times New Roman"/>
                <a:sym typeface="Times New Roman"/>
              </a:rPr>
              <a:t>k</a:t>
            </a:r>
            <a:r>
              <a:rPr lang="en-GB" sz="1600" baseline="-25000">
                <a:latin typeface="Times New Roman"/>
                <a:ea typeface="Times New Roman"/>
                <a:cs typeface="Times New Roman"/>
                <a:sym typeface="Times New Roman"/>
              </a:rPr>
              <a:t>1</a:t>
            </a:r>
            <a:r>
              <a:rPr lang="en-GB" sz="1600"/>
              <a:t> così ottenuti</a:t>
            </a:r>
            <a:endParaRPr sz="1600"/>
          </a:p>
        </p:txBody>
      </p:sp>
      <p:sp>
        <p:nvSpPr>
          <p:cNvPr id="367" name="Google Shape;367;p42"/>
          <p:cNvSpPr txBox="1">
            <a:spLocks noGrp="1"/>
          </p:cNvSpPr>
          <p:nvPr>
            <p:ph type="body" idx="1"/>
          </p:nvPr>
        </p:nvSpPr>
        <p:spPr>
          <a:xfrm>
            <a:off x="311700" y="4276675"/>
            <a:ext cx="3240300" cy="473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t>“Comportamento appreso”</a:t>
            </a:r>
            <a:endParaRPr b="1"/>
          </a:p>
        </p:txBody>
      </p:sp>
      <p:sp>
        <p:nvSpPr>
          <p:cNvPr id="368" name="Google Shape;368;p42"/>
          <p:cNvSpPr txBox="1"/>
          <p:nvPr/>
        </p:nvSpPr>
        <p:spPr>
          <a:xfrm>
            <a:off x="6965700" y="292625"/>
            <a:ext cx="699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800" b="1">
                <a:solidFill>
                  <a:srgbClr val="0053FF"/>
                </a:solidFill>
              </a:rPr>
              <a:t>?</a:t>
            </a:r>
            <a:endParaRPr sz="4800" b="1">
              <a:solidFill>
                <a:srgbClr val="005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20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6">
                                            <p:txEl>
                                              <p:pRg st="0" end="0"/>
                                            </p:txEl>
                                          </p:spTgt>
                                        </p:tgtEl>
                                        <p:attrNameLst>
                                          <p:attrName>style.visibility</p:attrName>
                                        </p:attrNameLst>
                                      </p:cBhvr>
                                      <p:to>
                                        <p:strVal val="visible"/>
                                      </p:to>
                                    </p:set>
                                    <p:animEffect transition="in" filter="fade">
                                      <p:cBhvr>
                                        <p:cTn id="12" dur="2000"/>
                                        <p:tgtEl>
                                          <p:spTgt spid="3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xEl>
                                              <p:pRg st="1" end="1"/>
                                            </p:txEl>
                                          </p:spTgt>
                                        </p:tgtEl>
                                        <p:attrNameLst>
                                          <p:attrName>style.visibility</p:attrName>
                                        </p:attrNameLst>
                                      </p:cBhvr>
                                      <p:to>
                                        <p:strVal val="visible"/>
                                      </p:to>
                                    </p:set>
                                    <p:animEffect transition="in" filter="fade">
                                      <p:cBhvr>
                                        <p:cTn id="17" dur="2000"/>
                                        <p:tgtEl>
                                          <p:spTgt spid="36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6">
                                            <p:txEl>
                                              <p:pRg st="2" end="2"/>
                                            </p:txEl>
                                          </p:spTgt>
                                        </p:tgtEl>
                                        <p:attrNameLst>
                                          <p:attrName>style.visibility</p:attrName>
                                        </p:attrNameLst>
                                      </p:cBhvr>
                                      <p:to>
                                        <p:strVal val="visible"/>
                                      </p:to>
                                    </p:set>
                                    <p:animEffect transition="in" filter="fade">
                                      <p:cBhvr>
                                        <p:cTn id="22" dur="2000"/>
                                        <p:tgtEl>
                                          <p:spTgt spid="36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6">
                                            <p:txEl>
                                              <p:pRg st="3" end="3"/>
                                            </p:txEl>
                                          </p:spTgt>
                                        </p:tgtEl>
                                        <p:attrNameLst>
                                          <p:attrName>style.visibility</p:attrName>
                                        </p:attrNameLst>
                                      </p:cBhvr>
                                      <p:to>
                                        <p:strVal val="visible"/>
                                      </p:to>
                                    </p:set>
                                    <p:animEffect transition="in" filter="fade">
                                      <p:cBhvr>
                                        <p:cTn id="27" dur="2000"/>
                                        <p:tgtEl>
                                          <p:spTgt spid="36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6">
                                            <p:txEl>
                                              <p:pRg st="4" end="4"/>
                                            </p:txEl>
                                          </p:spTgt>
                                        </p:tgtEl>
                                        <p:attrNameLst>
                                          <p:attrName>style.visibility</p:attrName>
                                        </p:attrNameLst>
                                      </p:cBhvr>
                                      <p:to>
                                        <p:strVal val="visible"/>
                                      </p:to>
                                    </p:set>
                                    <p:animEffect transition="in" filter="fade">
                                      <p:cBhvr>
                                        <p:cTn id="32" dur="2000"/>
                                        <p:tgtEl>
                                          <p:spTgt spid="36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6">
                                            <p:txEl>
                                              <p:pRg st="5" end="5"/>
                                            </p:txEl>
                                          </p:spTgt>
                                        </p:tgtEl>
                                        <p:attrNameLst>
                                          <p:attrName>style.visibility</p:attrName>
                                        </p:attrNameLst>
                                      </p:cBhvr>
                                      <p:to>
                                        <p:strVal val="visible"/>
                                      </p:to>
                                    </p:set>
                                    <p:animEffect transition="in" filter="fade">
                                      <p:cBhvr>
                                        <p:cTn id="37" dur="2000"/>
                                        <p:tgtEl>
                                          <p:spTgt spid="36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5"/>
                                        </p:tgtEl>
                                        <p:attrNameLst>
                                          <p:attrName>style.visibility</p:attrName>
                                        </p:attrNameLst>
                                      </p:cBhvr>
                                      <p:to>
                                        <p:strVal val="visible"/>
                                      </p:to>
                                    </p:set>
                                    <p:animEffect transition="in" filter="fade">
                                      <p:cBhvr>
                                        <p:cTn id="42" dur="2000"/>
                                        <p:tgtEl>
                                          <p:spTgt spid="3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7"/>
                                        </p:tgtEl>
                                        <p:attrNameLst>
                                          <p:attrName>style.visibility</p:attrName>
                                        </p:attrNameLst>
                                      </p:cBhvr>
                                      <p:to>
                                        <p:strVal val="visible"/>
                                      </p:to>
                                    </p:set>
                                    <p:animEffect transition="in" filter="fade">
                                      <p:cBhvr>
                                        <p:cTn id="47" dur="2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3" name="Google Shape;373;p43"/>
          <p:cNvGrpSpPr/>
          <p:nvPr/>
        </p:nvGrpSpPr>
        <p:grpSpPr>
          <a:xfrm>
            <a:off x="1265650" y="4018675"/>
            <a:ext cx="7731970" cy="877625"/>
            <a:chOff x="1265650" y="4018675"/>
            <a:chExt cx="7731970" cy="877625"/>
          </a:xfrm>
        </p:grpSpPr>
        <p:sp>
          <p:nvSpPr>
            <p:cNvPr id="374" name="Google Shape;374;p43"/>
            <p:cNvSpPr/>
            <p:nvPr/>
          </p:nvSpPr>
          <p:spPr>
            <a:xfrm>
              <a:off x="1394625" y="4018675"/>
              <a:ext cx="7602995" cy="845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5" name="Google Shape;375;p43"/>
            <p:cNvSpPr/>
            <p:nvPr/>
          </p:nvSpPr>
          <p:spPr>
            <a:xfrm>
              <a:off x="1265650" y="4519200"/>
              <a:ext cx="377100" cy="37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3</a:t>
              </a:r>
              <a:endParaRPr/>
            </a:p>
          </p:txBody>
        </p:sp>
      </p:grpSp>
      <p:grpSp>
        <p:nvGrpSpPr>
          <p:cNvPr id="376" name="Google Shape;376;p43"/>
          <p:cNvGrpSpPr/>
          <p:nvPr/>
        </p:nvGrpSpPr>
        <p:grpSpPr>
          <a:xfrm>
            <a:off x="1265650" y="3028075"/>
            <a:ext cx="7731970" cy="877625"/>
            <a:chOff x="1265650" y="3028075"/>
            <a:chExt cx="7731970" cy="877625"/>
          </a:xfrm>
        </p:grpSpPr>
        <p:sp>
          <p:nvSpPr>
            <p:cNvPr id="377" name="Google Shape;377;p43"/>
            <p:cNvSpPr/>
            <p:nvPr/>
          </p:nvSpPr>
          <p:spPr>
            <a:xfrm>
              <a:off x="1394625" y="3028075"/>
              <a:ext cx="7602995" cy="845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 name="Google Shape;378;p43"/>
            <p:cNvSpPr/>
            <p:nvPr/>
          </p:nvSpPr>
          <p:spPr>
            <a:xfrm>
              <a:off x="1265650" y="3528600"/>
              <a:ext cx="377100" cy="37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2</a:t>
              </a:r>
              <a:endParaRPr/>
            </a:p>
          </p:txBody>
        </p:sp>
      </p:grpSp>
      <p:grpSp>
        <p:nvGrpSpPr>
          <p:cNvPr id="379" name="Google Shape;379;p43"/>
          <p:cNvGrpSpPr/>
          <p:nvPr/>
        </p:nvGrpSpPr>
        <p:grpSpPr>
          <a:xfrm>
            <a:off x="1265650" y="2037475"/>
            <a:ext cx="7727879" cy="877625"/>
            <a:chOff x="1265650" y="2037475"/>
            <a:chExt cx="7727879" cy="877625"/>
          </a:xfrm>
        </p:grpSpPr>
        <p:sp>
          <p:nvSpPr>
            <p:cNvPr id="380" name="Google Shape;380;p43"/>
            <p:cNvSpPr/>
            <p:nvPr/>
          </p:nvSpPr>
          <p:spPr>
            <a:xfrm>
              <a:off x="1365177" y="2037475"/>
              <a:ext cx="7628353" cy="845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1" name="Google Shape;381;p43"/>
            <p:cNvSpPr/>
            <p:nvPr/>
          </p:nvSpPr>
          <p:spPr>
            <a:xfrm>
              <a:off x="1265650" y="2538000"/>
              <a:ext cx="377100" cy="37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1</a:t>
              </a:r>
              <a:endParaRPr/>
            </a:p>
          </p:txBody>
        </p:sp>
      </p:grpSp>
      <p:sp>
        <p:nvSpPr>
          <p:cNvPr id="382" name="Google Shape;382;p43"/>
          <p:cNvSpPr txBox="1">
            <a:spLocks noGrp="1"/>
          </p:cNvSpPr>
          <p:nvPr>
            <p:ph type="title" idx="4294967295"/>
          </p:nvPr>
        </p:nvSpPr>
        <p:spPr>
          <a:xfrm>
            <a:off x="381964" y="272459"/>
            <a:ext cx="70473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Tre strategie per la soluzione di problemi</a:t>
            </a:r>
            <a:endParaRPr/>
          </a:p>
        </p:txBody>
      </p:sp>
      <p:sp>
        <p:nvSpPr>
          <p:cNvPr id="383" name="Google Shape;383;p43"/>
          <p:cNvSpPr/>
          <p:nvPr/>
        </p:nvSpPr>
        <p:spPr>
          <a:xfrm>
            <a:off x="125114" y="1971530"/>
            <a:ext cx="1108500" cy="377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r>
              <a:rPr lang="en-GB">
                <a:solidFill>
                  <a:srgbClr val="002060"/>
                </a:solidFill>
              </a:rPr>
              <a:t>problema</a:t>
            </a:r>
            <a:endParaRPr>
              <a:solidFill>
                <a:srgbClr val="002060"/>
              </a:solidFill>
            </a:endParaRPr>
          </a:p>
        </p:txBody>
      </p:sp>
      <p:sp>
        <p:nvSpPr>
          <p:cNvPr id="384" name="Google Shape;384;p43"/>
          <p:cNvSpPr/>
          <p:nvPr/>
        </p:nvSpPr>
        <p:spPr>
          <a:xfrm>
            <a:off x="432950" y="10498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 name="Google Shape;385;p43"/>
          <p:cNvSpPr txBox="1">
            <a:spLocks noGrp="1"/>
          </p:cNvSpPr>
          <p:nvPr>
            <p:ph type="body" idx="4294967295"/>
          </p:nvPr>
        </p:nvSpPr>
        <p:spPr>
          <a:xfrm>
            <a:off x="4329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A</a:t>
            </a:r>
            <a:endParaRPr sz="1500" b="1">
              <a:solidFill>
                <a:srgbClr val="002060"/>
              </a:solidFill>
              <a:latin typeface="Calibri"/>
              <a:ea typeface="Calibri"/>
              <a:cs typeface="Calibri"/>
              <a:sym typeface="Calibri"/>
            </a:endParaRPr>
          </a:p>
        </p:txBody>
      </p:sp>
      <p:sp>
        <p:nvSpPr>
          <p:cNvPr id="386" name="Google Shape;386;p43"/>
          <p:cNvSpPr/>
          <p:nvPr/>
        </p:nvSpPr>
        <p:spPr>
          <a:xfrm>
            <a:off x="8129150" y="10498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 name="Google Shape;387;p43"/>
          <p:cNvSpPr txBox="1">
            <a:spLocks noGrp="1"/>
          </p:cNvSpPr>
          <p:nvPr>
            <p:ph type="body" idx="4294967295"/>
          </p:nvPr>
        </p:nvSpPr>
        <p:spPr>
          <a:xfrm>
            <a:off x="81291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B</a:t>
            </a:r>
            <a:endParaRPr sz="1500" b="1">
              <a:solidFill>
                <a:srgbClr val="002060"/>
              </a:solidFill>
              <a:latin typeface="Calibri"/>
              <a:ea typeface="Calibri"/>
              <a:cs typeface="Calibri"/>
              <a:sym typeface="Calibri"/>
            </a:endParaRPr>
          </a:p>
        </p:txBody>
      </p:sp>
      <p:sp>
        <p:nvSpPr>
          <p:cNvPr id="388" name="Google Shape;388;p43"/>
          <p:cNvSpPr txBox="1">
            <a:spLocks noGrp="1"/>
          </p:cNvSpPr>
          <p:nvPr>
            <p:ph type="body" idx="4294967295"/>
          </p:nvPr>
        </p:nvSpPr>
        <p:spPr>
          <a:xfrm>
            <a:off x="1137500" y="973850"/>
            <a:ext cx="68250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400"/>
              <a:t>… sa come risolvere un certo problema, ma vuole far eseguire la soluzione a…</a:t>
            </a:r>
            <a:endParaRPr sz="1400"/>
          </a:p>
        </p:txBody>
      </p:sp>
      <p:cxnSp>
        <p:nvCxnSpPr>
          <p:cNvPr id="389" name="Google Shape;389;p43"/>
          <p:cNvCxnSpPr/>
          <p:nvPr/>
        </p:nvCxnSpPr>
        <p:spPr>
          <a:xfrm>
            <a:off x="1161175" y="1398450"/>
            <a:ext cx="6795600" cy="0"/>
          </a:xfrm>
          <a:prstGeom prst="straightConnector1">
            <a:avLst/>
          </a:prstGeom>
          <a:noFill/>
          <a:ln w="19050" cap="flat" cmpd="sng">
            <a:solidFill>
              <a:srgbClr val="002060"/>
            </a:solidFill>
            <a:prstDash val="solid"/>
            <a:round/>
            <a:headEnd type="none" w="med" len="med"/>
            <a:tailEnd type="triangle" w="med" len="med"/>
          </a:ln>
        </p:spPr>
      </p:cxnSp>
      <p:grpSp>
        <p:nvGrpSpPr>
          <p:cNvPr id="390" name="Google Shape;390;p43"/>
          <p:cNvGrpSpPr/>
          <p:nvPr/>
        </p:nvGrpSpPr>
        <p:grpSpPr>
          <a:xfrm>
            <a:off x="3286600" y="2163300"/>
            <a:ext cx="1850650" cy="620100"/>
            <a:chOff x="3667600" y="2315700"/>
            <a:chExt cx="1850650" cy="620100"/>
          </a:xfrm>
        </p:grpSpPr>
        <p:sp>
          <p:nvSpPr>
            <p:cNvPr id="391" name="Google Shape;391;p43"/>
            <p:cNvSpPr/>
            <p:nvPr/>
          </p:nvSpPr>
          <p:spPr>
            <a:xfrm>
              <a:off x="3910850" y="23157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comunicazione</a:t>
              </a:r>
              <a:br>
                <a:rPr lang="en-GB">
                  <a:solidFill>
                    <a:srgbClr val="002060"/>
                  </a:solidFill>
                </a:rPr>
              </a:br>
              <a:r>
                <a:rPr lang="en-GB">
                  <a:solidFill>
                    <a:srgbClr val="002060"/>
                  </a:solidFill>
                </a:rPr>
                <a:t>della soluzione</a:t>
              </a:r>
              <a:endParaRPr>
                <a:solidFill>
                  <a:srgbClr val="002060"/>
                </a:solidFill>
              </a:endParaRPr>
            </a:p>
          </p:txBody>
        </p:sp>
        <p:cxnSp>
          <p:nvCxnSpPr>
            <p:cNvPr id="392" name="Google Shape;392;p43"/>
            <p:cNvCxnSpPr>
              <a:stCxn id="393" idx="3"/>
              <a:endCxn id="391" idx="1"/>
            </p:cNvCxnSpPr>
            <p:nvPr/>
          </p:nvCxnSpPr>
          <p:spPr>
            <a:xfrm>
              <a:off x="3667600" y="2625750"/>
              <a:ext cx="243300" cy="0"/>
            </a:xfrm>
            <a:prstGeom prst="straightConnector1">
              <a:avLst/>
            </a:prstGeom>
            <a:noFill/>
            <a:ln w="28575" cap="flat" cmpd="sng">
              <a:solidFill>
                <a:srgbClr val="595959"/>
              </a:solidFill>
              <a:prstDash val="solid"/>
              <a:round/>
              <a:headEnd type="none" w="med" len="med"/>
              <a:tailEnd type="stealth" w="med" len="med"/>
            </a:ln>
          </p:spPr>
        </p:cxnSp>
      </p:grpSp>
      <p:grpSp>
        <p:nvGrpSpPr>
          <p:cNvPr id="394" name="Google Shape;394;p43"/>
          <p:cNvGrpSpPr/>
          <p:nvPr/>
        </p:nvGrpSpPr>
        <p:grpSpPr>
          <a:xfrm>
            <a:off x="5137250" y="2163300"/>
            <a:ext cx="1852180" cy="620100"/>
            <a:chOff x="5594450" y="2315700"/>
            <a:chExt cx="1852180" cy="620100"/>
          </a:xfrm>
        </p:grpSpPr>
        <p:sp>
          <p:nvSpPr>
            <p:cNvPr id="395" name="Google Shape;395;p43"/>
            <p:cNvSpPr/>
            <p:nvPr/>
          </p:nvSpPr>
          <p:spPr>
            <a:xfrm>
              <a:off x="5839230" y="23157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interpretazione</a:t>
              </a:r>
              <a:br>
                <a:rPr lang="en-GB">
                  <a:solidFill>
                    <a:srgbClr val="002060"/>
                  </a:solidFill>
                </a:rPr>
              </a:br>
              <a:r>
                <a:rPr lang="en-GB">
                  <a:solidFill>
                    <a:srgbClr val="002060"/>
                  </a:solidFill>
                </a:rPr>
                <a:t>della soluzione</a:t>
              </a:r>
              <a:endParaRPr>
                <a:solidFill>
                  <a:srgbClr val="002060"/>
                </a:solidFill>
              </a:endParaRPr>
            </a:p>
          </p:txBody>
        </p:sp>
        <p:cxnSp>
          <p:nvCxnSpPr>
            <p:cNvPr id="396" name="Google Shape;396;p43"/>
            <p:cNvCxnSpPr>
              <a:stCxn id="391" idx="3"/>
              <a:endCxn id="395" idx="1"/>
            </p:cNvCxnSpPr>
            <p:nvPr/>
          </p:nvCxnSpPr>
          <p:spPr>
            <a:xfrm>
              <a:off x="5594450" y="26257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397" name="Google Shape;397;p43"/>
          <p:cNvGrpSpPr/>
          <p:nvPr/>
        </p:nvGrpSpPr>
        <p:grpSpPr>
          <a:xfrm>
            <a:off x="3286600" y="3153900"/>
            <a:ext cx="1850650" cy="620100"/>
            <a:chOff x="3667600" y="3763500"/>
            <a:chExt cx="1850650" cy="620100"/>
          </a:xfrm>
        </p:grpSpPr>
        <p:sp>
          <p:nvSpPr>
            <p:cNvPr id="398" name="Google Shape;398;p43"/>
            <p:cNvSpPr/>
            <p:nvPr/>
          </p:nvSpPr>
          <p:spPr>
            <a:xfrm>
              <a:off x="391085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memorizzazione</a:t>
              </a:r>
              <a:br>
                <a:rPr lang="en-GB">
                  <a:solidFill>
                    <a:srgbClr val="002060"/>
                  </a:solidFill>
                </a:rPr>
              </a:br>
              <a:r>
                <a:rPr lang="en-GB">
                  <a:solidFill>
                    <a:srgbClr val="002060"/>
                  </a:solidFill>
                </a:rPr>
                <a:t>di esempi</a:t>
              </a:r>
              <a:endParaRPr>
                <a:solidFill>
                  <a:srgbClr val="002060"/>
                </a:solidFill>
              </a:endParaRPr>
            </a:p>
          </p:txBody>
        </p:sp>
        <p:cxnSp>
          <p:nvCxnSpPr>
            <p:cNvPr id="399" name="Google Shape;399;p43"/>
            <p:cNvCxnSpPr>
              <a:stCxn id="400" idx="3"/>
              <a:endCxn id="398" idx="1"/>
            </p:cNvCxnSpPr>
            <p:nvPr/>
          </p:nvCxnSpPr>
          <p:spPr>
            <a:xfrm>
              <a:off x="3667600" y="4073550"/>
              <a:ext cx="2433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01" name="Google Shape;401;p43"/>
          <p:cNvGrpSpPr/>
          <p:nvPr/>
        </p:nvGrpSpPr>
        <p:grpSpPr>
          <a:xfrm>
            <a:off x="5137250" y="3153900"/>
            <a:ext cx="1852180" cy="620100"/>
            <a:chOff x="5594450" y="3763500"/>
            <a:chExt cx="1852180" cy="620100"/>
          </a:xfrm>
        </p:grpSpPr>
        <p:sp>
          <p:nvSpPr>
            <p:cNvPr id="402" name="Google Shape;402;p43"/>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ricerca</a:t>
              </a:r>
              <a:br>
                <a:rPr lang="en-GB">
                  <a:solidFill>
                    <a:srgbClr val="002060"/>
                  </a:solidFill>
                </a:rPr>
              </a:br>
              <a:r>
                <a:rPr lang="en-GB">
                  <a:solidFill>
                    <a:srgbClr val="002060"/>
                  </a:solidFill>
                </a:rPr>
                <a:t>di una soluzione</a:t>
              </a:r>
              <a:endParaRPr>
                <a:solidFill>
                  <a:srgbClr val="002060"/>
                </a:solidFill>
              </a:endParaRPr>
            </a:p>
          </p:txBody>
        </p:sp>
        <p:cxnSp>
          <p:nvCxnSpPr>
            <p:cNvPr id="403" name="Google Shape;403;p43"/>
            <p:cNvCxnSpPr>
              <a:stCxn id="398" idx="3"/>
              <a:endCxn id="402" idx="1"/>
            </p:cNvCxnSpPr>
            <p:nvPr/>
          </p:nvCxnSpPr>
          <p:spPr>
            <a:xfrm>
              <a:off x="5594450" y="40735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04" name="Google Shape;404;p43"/>
          <p:cNvGrpSpPr/>
          <p:nvPr/>
        </p:nvGrpSpPr>
        <p:grpSpPr>
          <a:xfrm>
            <a:off x="3286600" y="4144500"/>
            <a:ext cx="1850650" cy="620100"/>
            <a:chOff x="3667600" y="3763500"/>
            <a:chExt cx="1850650" cy="620100"/>
          </a:xfrm>
        </p:grpSpPr>
        <p:sp>
          <p:nvSpPr>
            <p:cNvPr id="405" name="Google Shape;405;p43"/>
            <p:cNvSpPr/>
            <p:nvPr/>
          </p:nvSpPr>
          <p:spPr>
            <a:xfrm>
              <a:off x="391085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comprensione</a:t>
              </a:r>
              <a:br>
                <a:rPr lang="en-GB">
                  <a:solidFill>
                    <a:srgbClr val="002060"/>
                  </a:solidFill>
                </a:rPr>
              </a:br>
              <a:r>
                <a:rPr lang="en-GB">
                  <a:solidFill>
                    <a:srgbClr val="002060"/>
                  </a:solidFill>
                </a:rPr>
                <a:t>del problema</a:t>
              </a:r>
              <a:endParaRPr>
                <a:solidFill>
                  <a:srgbClr val="002060"/>
                </a:solidFill>
              </a:endParaRPr>
            </a:p>
          </p:txBody>
        </p:sp>
        <p:cxnSp>
          <p:nvCxnSpPr>
            <p:cNvPr id="406" name="Google Shape;406;p43"/>
            <p:cNvCxnSpPr>
              <a:stCxn id="407" idx="3"/>
              <a:endCxn id="405" idx="1"/>
            </p:cNvCxnSpPr>
            <p:nvPr/>
          </p:nvCxnSpPr>
          <p:spPr>
            <a:xfrm>
              <a:off x="3667600" y="4073550"/>
              <a:ext cx="2433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08" name="Google Shape;408;p43"/>
          <p:cNvGrpSpPr/>
          <p:nvPr/>
        </p:nvGrpSpPr>
        <p:grpSpPr>
          <a:xfrm>
            <a:off x="5137250" y="4144500"/>
            <a:ext cx="1852180" cy="620100"/>
            <a:chOff x="5594450" y="3763500"/>
            <a:chExt cx="1852180" cy="620100"/>
          </a:xfrm>
        </p:grpSpPr>
        <p:sp>
          <p:nvSpPr>
            <p:cNvPr id="409" name="Google Shape;409;p43"/>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formulazione</a:t>
              </a:r>
              <a:br>
                <a:rPr lang="en-GB">
                  <a:solidFill>
                    <a:srgbClr val="002060"/>
                  </a:solidFill>
                </a:rPr>
              </a:br>
              <a:r>
                <a:rPr lang="en-GB">
                  <a:solidFill>
                    <a:srgbClr val="002060"/>
                  </a:solidFill>
                </a:rPr>
                <a:t>di una soluzione</a:t>
              </a:r>
              <a:endParaRPr>
                <a:solidFill>
                  <a:srgbClr val="002060"/>
                </a:solidFill>
              </a:endParaRPr>
            </a:p>
          </p:txBody>
        </p:sp>
        <p:cxnSp>
          <p:nvCxnSpPr>
            <p:cNvPr id="410" name="Google Shape;410;p43"/>
            <p:cNvCxnSpPr>
              <a:stCxn id="405" idx="3"/>
              <a:endCxn id="409" idx="1"/>
            </p:cNvCxnSpPr>
            <p:nvPr/>
          </p:nvCxnSpPr>
          <p:spPr>
            <a:xfrm>
              <a:off x="5594450" y="40735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11" name="Google Shape;411;p43"/>
          <p:cNvGrpSpPr/>
          <p:nvPr/>
        </p:nvGrpSpPr>
        <p:grpSpPr>
          <a:xfrm>
            <a:off x="688150" y="2163300"/>
            <a:ext cx="2598450" cy="620100"/>
            <a:chOff x="1450150" y="2163300"/>
            <a:chExt cx="2598450" cy="620100"/>
          </a:xfrm>
        </p:grpSpPr>
        <p:sp>
          <p:nvSpPr>
            <p:cNvPr id="393" name="Google Shape;393;p43"/>
            <p:cNvSpPr/>
            <p:nvPr/>
          </p:nvSpPr>
          <p:spPr>
            <a:xfrm>
              <a:off x="2441200" y="21633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descrizione</a:t>
              </a:r>
              <a:br>
                <a:rPr lang="en-GB">
                  <a:solidFill>
                    <a:srgbClr val="002060"/>
                  </a:solidFill>
                </a:rPr>
              </a:br>
              <a:r>
                <a:rPr lang="en-GB">
                  <a:solidFill>
                    <a:srgbClr val="002060"/>
                  </a:solidFill>
                </a:rPr>
                <a:t>della soluzione</a:t>
              </a:r>
              <a:endParaRPr>
                <a:solidFill>
                  <a:srgbClr val="002060"/>
                </a:solidFill>
              </a:endParaRPr>
            </a:p>
          </p:txBody>
        </p:sp>
        <p:sp>
          <p:nvSpPr>
            <p:cNvPr id="412" name="Google Shape;412;p43"/>
            <p:cNvSpPr/>
            <p:nvPr/>
          </p:nvSpPr>
          <p:spPr>
            <a:xfrm>
              <a:off x="1450150" y="2347775"/>
              <a:ext cx="988282" cy="123900"/>
            </a:xfrm>
            <a:custGeom>
              <a:avLst/>
              <a:gdLst/>
              <a:ahLst/>
              <a:cxnLst/>
              <a:rect l="l" t="t" r="r" b="b"/>
              <a:pathLst>
                <a:path w="70516" h="4956" extrusionOk="0">
                  <a:moveTo>
                    <a:pt x="0" y="0"/>
                  </a:moveTo>
                  <a:cubicBezTo>
                    <a:pt x="2362" y="769"/>
                    <a:pt x="2416" y="3845"/>
                    <a:pt x="14169" y="4614"/>
                  </a:cubicBezTo>
                  <a:cubicBezTo>
                    <a:pt x="25922" y="5383"/>
                    <a:pt x="61125" y="4614"/>
                    <a:pt x="70516" y="4614"/>
                  </a:cubicBezTo>
                </a:path>
              </a:pathLst>
            </a:custGeom>
            <a:noFill/>
            <a:ln w="28575" cap="flat" cmpd="sng">
              <a:solidFill>
                <a:schemeClr val="dk2"/>
              </a:solidFill>
              <a:prstDash val="solid"/>
              <a:round/>
              <a:headEnd type="none" w="med" len="med"/>
              <a:tailEnd type="stealth" w="med" len="med"/>
            </a:ln>
          </p:spPr>
          <p:txBody>
            <a:bodyPr/>
            <a:lstStyle/>
            <a:p>
              <a:endParaRPr lang="it-IT"/>
            </a:p>
          </p:txBody>
        </p:sp>
      </p:grpSp>
      <p:grpSp>
        <p:nvGrpSpPr>
          <p:cNvPr id="413" name="Google Shape;413;p43"/>
          <p:cNvGrpSpPr/>
          <p:nvPr/>
        </p:nvGrpSpPr>
        <p:grpSpPr>
          <a:xfrm>
            <a:off x="688150" y="2347775"/>
            <a:ext cx="2598450" cy="1426225"/>
            <a:chOff x="1450150" y="2347775"/>
            <a:chExt cx="2598450" cy="1426225"/>
          </a:xfrm>
        </p:grpSpPr>
        <p:sp>
          <p:nvSpPr>
            <p:cNvPr id="400" name="Google Shape;400;p43"/>
            <p:cNvSpPr/>
            <p:nvPr/>
          </p:nvSpPr>
          <p:spPr>
            <a:xfrm>
              <a:off x="2441200" y="31539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350">
                  <a:solidFill>
                    <a:srgbClr val="002060"/>
                  </a:solidFill>
                </a:rPr>
                <a:t>raccolta di esempi di soluzioni</a:t>
              </a:r>
              <a:endParaRPr sz="1350">
                <a:solidFill>
                  <a:srgbClr val="002060"/>
                </a:solidFill>
              </a:endParaRPr>
            </a:p>
          </p:txBody>
        </p:sp>
        <p:sp>
          <p:nvSpPr>
            <p:cNvPr id="414" name="Google Shape;414;p43"/>
            <p:cNvSpPr/>
            <p:nvPr/>
          </p:nvSpPr>
          <p:spPr>
            <a:xfrm>
              <a:off x="1450150" y="2347775"/>
              <a:ext cx="988219" cy="1113200"/>
            </a:xfrm>
            <a:custGeom>
              <a:avLst/>
              <a:gdLst/>
              <a:ahLst/>
              <a:cxnLst/>
              <a:rect l="l" t="t" r="r" b="b"/>
              <a:pathLst>
                <a:path w="70186" h="44528" extrusionOk="0">
                  <a:moveTo>
                    <a:pt x="0" y="0"/>
                  </a:moveTo>
                  <a:cubicBezTo>
                    <a:pt x="1812" y="6590"/>
                    <a:pt x="-824" y="32128"/>
                    <a:pt x="10874" y="39542"/>
                  </a:cubicBezTo>
                  <a:cubicBezTo>
                    <a:pt x="22572" y="46956"/>
                    <a:pt x="60301" y="43661"/>
                    <a:pt x="70186" y="44485"/>
                  </a:cubicBezTo>
                </a:path>
              </a:pathLst>
            </a:custGeom>
            <a:noFill/>
            <a:ln w="28575" cap="flat" cmpd="sng">
              <a:solidFill>
                <a:schemeClr val="dk2"/>
              </a:solidFill>
              <a:prstDash val="solid"/>
              <a:round/>
              <a:headEnd type="none" w="med" len="med"/>
              <a:tailEnd type="stealth" w="med" len="med"/>
            </a:ln>
          </p:spPr>
          <p:txBody>
            <a:bodyPr/>
            <a:lstStyle/>
            <a:p>
              <a:endParaRPr lang="it-IT"/>
            </a:p>
          </p:txBody>
        </p:sp>
      </p:grpSp>
      <p:grpSp>
        <p:nvGrpSpPr>
          <p:cNvPr id="415" name="Google Shape;415;p43"/>
          <p:cNvGrpSpPr/>
          <p:nvPr/>
        </p:nvGrpSpPr>
        <p:grpSpPr>
          <a:xfrm>
            <a:off x="688146" y="2347775"/>
            <a:ext cx="2598454" cy="2416825"/>
            <a:chOff x="1450146" y="2347775"/>
            <a:chExt cx="2598454" cy="2416825"/>
          </a:xfrm>
        </p:grpSpPr>
        <p:sp>
          <p:nvSpPr>
            <p:cNvPr id="407" name="Google Shape;407;p43"/>
            <p:cNvSpPr/>
            <p:nvPr/>
          </p:nvSpPr>
          <p:spPr>
            <a:xfrm>
              <a:off x="2441200" y="4144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350">
                  <a:solidFill>
                    <a:srgbClr val="002060"/>
                  </a:solidFill>
                </a:rPr>
                <a:t>raccolta di esempi di soluzioni</a:t>
              </a:r>
              <a:endParaRPr sz="1350">
                <a:solidFill>
                  <a:srgbClr val="002060"/>
                </a:solidFill>
              </a:endParaRPr>
            </a:p>
          </p:txBody>
        </p:sp>
        <p:sp>
          <p:nvSpPr>
            <p:cNvPr id="416" name="Google Shape;416;p43"/>
            <p:cNvSpPr/>
            <p:nvPr/>
          </p:nvSpPr>
          <p:spPr>
            <a:xfrm>
              <a:off x="1450146" y="2347775"/>
              <a:ext cx="988191" cy="2095300"/>
            </a:xfrm>
            <a:custGeom>
              <a:avLst/>
              <a:gdLst/>
              <a:ahLst/>
              <a:cxnLst/>
              <a:rect l="l" t="t" r="r" b="b"/>
              <a:pathLst>
                <a:path w="70010" h="83812" extrusionOk="0">
                  <a:moveTo>
                    <a:pt x="153" y="0"/>
                  </a:moveTo>
                  <a:cubicBezTo>
                    <a:pt x="1416" y="12412"/>
                    <a:pt x="-3911" y="60521"/>
                    <a:pt x="7732" y="74470"/>
                  </a:cubicBezTo>
                  <a:cubicBezTo>
                    <a:pt x="19375" y="88420"/>
                    <a:pt x="59630" y="82159"/>
                    <a:pt x="70010" y="83697"/>
                  </a:cubicBezTo>
                </a:path>
              </a:pathLst>
            </a:custGeom>
            <a:noFill/>
            <a:ln w="28575" cap="flat" cmpd="sng">
              <a:solidFill>
                <a:schemeClr val="dk2"/>
              </a:solidFill>
              <a:prstDash val="solid"/>
              <a:round/>
              <a:headEnd type="none" w="med" len="med"/>
              <a:tailEnd type="stealth" w="med" len="med"/>
            </a:ln>
          </p:spPr>
          <p:txBody>
            <a:bodyPr/>
            <a:lstStyle/>
            <a:p>
              <a:endParaRPr lang="it-IT"/>
            </a:p>
          </p:txBody>
        </p:sp>
      </p:grpSp>
      <p:grpSp>
        <p:nvGrpSpPr>
          <p:cNvPr id="417" name="Google Shape;417;p43"/>
          <p:cNvGrpSpPr/>
          <p:nvPr/>
        </p:nvGrpSpPr>
        <p:grpSpPr>
          <a:xfrm>
            <a:off x="6989095" y="2163300"/>
            <a:ext cx="1852200" cy="620100"/>
            <a:chOff x="5594430" y="2315700"/>
            <a:chExt cx="1852200" cy="620100"/>
          </a:xfrm>
        </p:grpSpPr>
        <p:sp>
          <p:nvSpPr>
            <p:cNvPr id="418" name="Google Shape;418;p43"/>
            <p:cNvSpPr/>
            <p:nvPr/>
          </p:nvSpPr>
          <p:spPr>
            <a:xfrm>
              <a:off x="5839230" y="23157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esecuzione</a:t>
              </a:r>
              <a:br>
                <a:rPr lang="en-GB">
                  <a:solidFill>
                    <a:srgbClr val="002060"/>
                  </a:solidFill>
                </a:rPr>
              </a:br>
              <a:r>
                <a:rPr lang="en-GB">
                  <a:solidFill>
                    <a:srgbClr val="002060"/>
                  </a:solidFill>
                </a:rPr>
                <a:t>della soluzione</a:t>
              </a:r>
              <a:endParaRPr>
                <a:solidFill>
                  <a:srgbClr val="002060"/>
                </a:solidFill>
              </a:endParaRPr>
            </a:p>
          </p:txBody>
        </p:sp>
        <p:cxnSp>
          <p:nvCxnSpPr>
            <p:cNvPr id="419" name="Google Shape;419;p43"/>
            <p:cNvCxnSpPr>
              <a:endCxn id="418" idx="1"/>
            </p:cNvCxnSpPr>
            <p:nvPr/>
          </p:nvCxnSpPr>
          <p:spPr>
            <a:xfrm>
              <a:off x="5594430" y="26257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20" name="Google Shape;420;p43"/>
          <p:cNvGrpSpPr/>
          <p:nvPr/>
        </p:nvGrpSpPr>
        <p:grpSpPr>
          <a:xfrm>
            <a:off x="6989095" y="3153900"/>
            <a:ext cx="1852200" cy="620100"/>
            <a:chOff x="5594430" y="3763500"/>
            <a:chExt cx="1852200" cy="620100"/>
          </a:xfrm>
        </p:grpSpPr>
        <p:sp>
          <p:nvSpPr>
            <p:cNvPr id="421" name="Google Shape;421;p43"/>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presentazione</a:t>
              </a:r>
              <a:br>
                <a:rPr lang="en-GB">
                  <a:solidFill>
                    <a:srgbClr val="002060"/>
                  </a:solidFill>
                </a:rPr>
              </a:br>
              <a:r>
                <a:rPr lang="en-GB">
                  <a:solidFill>
                    <a:srgbClr val="002060"/>
                  </a:solidFill>
                </a:rPr>
                <a:t>della soluzione</a:t>
              </a:r>
              <a:endParaRPr>
                <a:solidFill>
                  <a:srgbClr val="002060"/>
                </a:solidFill>
              </a:endParaRPr>
            </a:p>
          </p:txBody>
        </p:sp>
        <p:cxnSp>
          <p:nvCxnSpPr>
            <p:cNvPr id="422" name="Google Shape;422;p43"/>
            <p:cNvCxnSpPr>
              <a:endCxn id="421" idx="1"/>
            </p:cNvCxnSpPr>
            <p:nvPr/>
          </p:nvCxnSpPr>
          <p:spPr>
            <a:xfrm>
              <a:off x="5594430" y="40735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23" name="Google Shape;423;p43"/>
          <p:cNvGrpSpPr/>
          <p:nvPr/>
        </p:nvGrpSpPr>
        <p:grpSpPr>
          <a:xfrm>
            <a:off x="6989095" y="4144500"/>
            <a:ext cx="1852200" cy="620100"/>
            <a:chOff x="5594430" y="3763500"/>
            <a:chExt cx="1852200" cy="620100"/>
          </a:xfrm>
        </p:grpSpPr>
        <p:sp>
          <p:nvSpPr>
            <p:cNvPr id="424" name="Google Shape;424;p43"/>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attuazione</a:t>
              </a:r>
              <a:br>
                <a:rPr lang="en-GB">
                  <a:solidFill>
                    <a:srgbClr val="002060"/>
                  </a:solidFill>
                </a:rPr>
              </a:br>
              <a:r>
                <a:rPr lang="en-GB">
                  <a:solidFill>
                    <a:srgbClr val="002060"/>
                  </a:solidFill>
                </a:rPr>
                <a:t>di una soluzione</a:t>
              </a:r>
              <a:endParaRPr>
                <a:solidFill>
                  <a:srgbClr val="002060"/>
                </a:solidFill>
              </a:endParaRPr>
            </a:p>
          </p:txBody>
        </p:sp>
        <p:cxnSp>
          <p:nvCxnSpPr>
            <p:cNvPr id="425" name="Google Shape;425;p43"/>
            <p:cNvCxnSpPr>
              <a:endCxn id="424" idx="1"/>
            </p:cNvCxnSpPr>
            <p:nvPr/>
          </p:nvCxnSpPr>
          <p:spPr>
            <a:xfrm>
              <a:off x="5594430" y="4073550"/>
              <a:ext cx="244800" cy="0"/>
            </a:xfrm>
            <a:prstGeom prst="straightConnector1">
              <a:avLst/>
            </a:prstGeom>
            <a:noFill/>
            <a:ln w="28575" cap="flat" cmpd="sng">
              <a:solidFill>
                <a:srgbClr val="595959"/>
              </a:solidFill>
              <a:prstDash val="solid"/>
              <a:round/>
              <a:headEnd type="none" w="med" len="med"/>
              <a:tailEnd type="stealth"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20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9"/>
                                        </p:tgtEl>
                                        <p:attrNameLst>
                                          <p:attrName>style.visibility</p:attrName>
                                        </p:attrNameLst>
                                      </p:cBhvr>
                                      <p:to>
                                        <p:strVal val="visible"/>
                                      </p:to>
                                    </p:set>
                                    <p:animEffect transition="in" filter="fade">
                                      <p:cBhvr>
                                        <p:cTn id="12" dur="2000"/>
                                        <p:tgtEl>
                                          <p:spTgt spid="3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1"/>
                                        </p:tgtEl>
                                        <p:attrNameLst>
                                          <p:attrName>style.visibility</p:attrName>
                                        </p:attrNameLst>
                                      </p:cBhvr>
                                      <p:to>
                                        <p:strVal val="visible"/>
                                      </p:to>
                                    </p:set>
                                    <p:animEffect transition="in" filter="fade">
                                      <p:cBhvr>
                                        <p:cTn id="17" dur="2000"/>
                                        <p:tgtEl>
                                          <p:spTgt spid="4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0"/>
                                        </p:tgtEl>
                                        <p:attrNameLst>
                                          <p:attrName>style.visibility</p:attrName>
                                        </p:attrNameLst>
                                      </p:cBhvr>
                                      <p:to>
                                        <p:strVal val="visible"/>
                                      </p:to>
                                    </p:set>
                                    <p:animEffect transition="in" filter="fade">
                                      <p:cBhvr>
                                        <p:cTn id="22" dur="2000"/>
                                        <p:tgtEl>
                                          <p:spTgt spid="3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4"/>
                                        </p:tgtEl>
                                        <p:attrNameLst>
                                          <p:attrName>style.visibility</p:attrName>
                                        </p:attrNameLst>
                                      </p:cBhvr>
                                      <p:to>
                                        <p:strVal val="visible"/>
                                      </p:to>
                                    </p:set>
                                    <p:animEffect transition="in" filter="fade">
                                      <p:cBhvr>
                                        <p:cTn id="27" dur="2000"/>
                                        <p:tgtEl>
                                          <p:spTgt spid="3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7"/>
                                        </p:tgtEl>
                                        <p:attrNameLst>
                                          <p:attrName>style.visibility</p:attrName>
                                        </p:attrNameLst>
                                      </p:cBhvr>
                                      <p:to>
                                        <p:strVal val="visible"/>
                                      </p:to>
                                    </p:set>
                                    <p:animEffect transition="in" filter="fade">
                                      <p:cBhvr>
                                        <p:cTn id="32" dur="2000"/>
                                        <p:tgtEl>
                                          <p:spTgt spid="4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6"/>
                                        </p:tgtEl>
                                        <p:attrNameLst>
                                          <p:attrName>style.visibility</p:attrName>
                                        </p:attrNameLst>
                                      </p:cBhvr>
                                      <p:to>
                                        <p:strVal val="visible"/>
                                      </p:to>
                                    </p:set>
                                    <p:animEffect transition="in" filter="fade">
                                      <p:cBhvr>
                                        <p:cTn id="37" dur="2000"/>
                                        <p:tgtEl>
                                          <p:spTgt spid="3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3"/>
                                        </p:tgtEl>
                                        <p:attrNameLst>
                                          <p:attrName>style.visibility</p:attrName>
                                        </p:attrNameLst>
                                      </p:cBhvr>
                                      <p:to>
                                        <p:strVal val="visible"/>
                                      </p:to>
                                    </p:set>
                                    <p:animEffect transition="in" filter="fade">
                                      <p:cBhvr>
                                        <p:cTn id="42" dur="2000"/>
                                        <p:tgtEl>
                                          <p:spTgt spid="4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7"/>
                                        </p:tgtEl>
                                        <p:attrNameLst>
                                          <p:attrName>style.visibility</p:attrName>
                                        </p:attrNameLst>
                                      </p:cBhvr>
                                      <p:to>
                                        <p:strVal val="visible"/>
                                      </p:to>
                                    </p:set>
                                    <p:animEffect transition="in" filter="fade">
                                      <p:cBhvr>
                                        <p:cTn id="47" dur="2000"/>
                                        <p:tgtEl>
                                          <p:spTgt spid="3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1"/>
                                        </p:tgtEl>
                                        <p:attrNameLst>
                                          <p:attrName>style.visibility</p:attrName>
                                        </p:attrNameLst>
                                      </p:cBhvr>
                                      <p:to>
                                        <p:strVal val="visible"/>
                                      </p:to>
                                    </p:set>
                                    <p:animEffect transition="in" filter="fade">
                                      <p:cBhvr>
                                        <p:cTn id="52" dur="2000"/>
                                        <p:tgtEl>
                                          <p:spTgt spid="4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0"/>
                                        </p:tgtEl>
                                        <p:attrNameLst>
                                          <p:attrName>style.visibility</p:attrName>
                                        </p:attrNameLst>
                                      </p:cBhvr>
                                      <p:to>
                                        <p:strVal val="visible"/>
                                      </p:to>
                                    </p:set>
                                    <p:animEffect transition="in" filter="fade">
                                      <p:cBhvr>
                                        <p:cTn id="57" dur="2000"/>
                                        <p:tgtEl>
                                          <p:spTgt spid="4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73"/>
                                        </p:tgtEl>
                                        <p:attrNameLst>
                                          <p:attrName>style.visibility</p:attrName>
                                        </p:attrNameLst>
                                      </p:cBhvr>
                                      <p:to>
                                        <p:strVal val="visible"/>
                                      </p:to>
                                    </p:set>
                                    <p:animEffect transition="in" filter="fade">
                                      <p:cBhvr>
                                        <p:cTn id="62" dur="1000"/>
                                        <p:tgtEl>
                                          <p:spTgt spid="37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15"/>
                                        </p:tgtEl>
                                        <p:attrNameLst>
                                          <p:attrName>style.visibility</p:attrName>
                                        </p:attrNameLst>
                                      </p:cBhvr>
                                      <p:to>
                                        <p:strVal val="visible"/>
                                      </p:to>
                                    </p:set>
                                    <p:animEffect transition="in" filter="fade">
                                      <p:cBhvr>
                                        <p:cTn id="67" dur="2000"/>
                                        <p:tgtEl>
                                          <p:spTgt spid="4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4"/>
                                        </p:tgtEl>
                                        <p:attrNameLst>
                                          <p:attrName>style.visibility</p:attrName>
                                        </p:attrNameLst>
                                      </p:cBhvr>
                                      <p:to>
                                        <p:strVal val="visible"/>
                                      </p:to>
                                    </p:set>
                                    <p:animEffect transition="in" filter="fade">
                                      <p:cBhvr>
                                        <p:cTn id="72" dur="2000"/>
                                        <p:tgtEl>
                                          <p:spTgt spid="40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08"/>
                                        </p:tgtEl>
                                        <p:attrNameLst>
                                          <p:attrName>style.visibility</p:attrName>
                                        </p:attrNameLst>
                                      </p:cBhvr>
                                      <p:to>
                                        <p:strVal val="visible"/>
                                      </p:to>
                                    </p:set>
                                    <p:animEffect transition="in" filter="fade">
                                      <p:cBhvr>
                                        <p:cTn id="77" dur="2000"/>
                                        <p:tgtEl>
                                          <p:spTgt spid="40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23"/>
                                        </p:tgtEl>
                                        <p:attrNameLst>
                                          <p:attrName>style.visibility</p:attrName>
                                        </p:attrNameLst>
                                      </p:cBhvr>
                                      <p:to>
                                        <p:strVal val="visible"/>
                                      </p:to>
                                    </p:set>
                                    <p:animEffect transition="in" filter="fade">
                                      <p:cBhvr>
                                        <p:cTn id="82" dur="2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4"/>
          <p:cNvPicPr preferRelativeResize="0"/>
          <p:nvPr/>
        </p:nvPicPr>
        <p:blipFill>
          <a:blip r:embed="rId3">
            <a:alphaModFix/>
          </a:blip>
          <a:stretch>
            <a:fillRect/>
          </a:stretch>
        </p:blipFill>
        <p:spPr>
          <a:xfrm>
            <a:off x="198283" y="2042050"/>
            <a:ext cx="5299609" cy="1780125"/>
          </a:xfrm>
          <a:prstGeom prst="rect">
            <a:avLst/>
          </a:prstGeom>
          <a:noFill/>
          <a:ln>
            <a:noFill/>
          </a:ln>
        </p:spPr>
      </p:pic>
      <p:sp>
        <p:nvSpPr>
          <p:cNvPr id="431" name="Google Shape;431;p44"/>
          <p:cNvSpPr txBox="1">
            <a:spLocks noGrp="1"/>
          </p:cNvSpPr>
          <p:nvPr>
            <p:ph type="title" idx="4294967295"/>
          </p:nvPr>
        </p:nvSpPr>
        <p:spPr>
          <a:xfrm>
            <a:off x="381977" y="272450"/>
            <a:ext cx="84159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Tre strategie: le competenze richieste al solutore</a:t>
            </a:r>
            <a:endParaRPr/>
          </a:p>
        </p:txBody>
      </p:sp>
      <p:sp>
        <p:nvSpPr>
          <p:cNvPr id="432" name="Google Shape;432;p44"/>
          <p:cNvSpPr/>
          <p:nvPr/>
        </p:nvSpPr>
        <p:spPr>
          <a:xfrm>
            <a:off x="432950" y="10498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44"/>
          <p:cNvSpPr txBox="1">
            <a:spLocks noGrp="1"/>
          </p:cNvSpPr>
          <p:nvPr>
            <p:ph type="body" idx="4294967295"/>
          </p:nvPr>
        </p:nvSpPr>
        <p:spPr>
          <a:xfrm>
            <a:off x="4329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A</a:t>
            </a:r>
            <a:endParaRPr sz="1500" b="1">
              <a:solidFill>
                <a:srgbClr val="002060"/>
              </a:solidFill>
              <a:latin typeface="Calibri"/>
              <a:ea typeface="Calibri"/>
              <a:cs typeface="Calibri"/>
              <a:sym typeface="Calibri"/>
            </a:endParaRPr>
          </a:p>
        </p:txBody>
      </p:sp>
      <p:sp>
        <p:nvSpPr>
          <p:cNvPr id="434" name="Google Shape;434;p44"/>
          <p:cNvSpPr/>
          <p:nvPr/>
        </p:nvSpPr>
        <p:spPr>
          <a:xfrm>
            <a:off x="8129150" y="10498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5" name="Google Shape;435;p44"/>
          <p:cNvSpPr txBox="1">
            <a:spLocks noGrp="1"/>
          </p:cNvSpPr>
          <p:nvPr>
            <p:ph type="body" idx="4294967295"/>
          </p:nvPr>
        </p:nvSpPr>
        <p:spPr>
          <a:xfrm>
            <a:off x="81291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B</a:t>
            </a:r>
            <a:endParaRPr sz="1500" b="1">
              <a:solidFill>
                <a:srgbClr val="002060"/>
              </a:solidFill>
              <a:latin typeface="Calibri"/>
              <a:ea typeface="Calibri"/>
              <a:cs typeface="Calibri"/>
              <a:sym typeface="Calibri"/>
            </a:endParaRPr>
          </a:p>
        </p:txBody>
      </p:sp>
      <p:sp>
        <p:nvSpPr>
          <p:cNvPr id="436" name="Google Shape;436;p44"/>
          <p:cNvSpPr txBox="1">
            <a:spLocks noGrp="1"/>
          </p:cNvSpPr>
          <p:nvPr>
            <p:ph type="body" idx="4294967295"/>
          </p:nvPr>
        </p:nvSpPr>
        <p:spPr>
          <a:xfrm>
            <a:off x="1137500" y="973850"/>
            <a:ext cx="68250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400"/>
              <a:t>… sa come risolvere un certo problema, ma vuole far eseguire la soluzione a…</a:t>
            </a:r>
            <a:endParaRPr sz="1400"/>
          </a:p>
        </p:txBody>
      </p:sp>
      <p:cxnSp>
        <p:nvCxnSpPr>
          <p:cNvPr id="437" name="Google Shape;437;p44"/>
          <p:cNvCxnSpPr/>
          <p:nvPr/>
        </p:nvCxnSpPr>
        <p:spPr>
          <a:xfrm>
            <a:off x="1161175" y="1398450"/>
            <a:ext cx="6795600" cy="0"/>
          </a:xfrm>
          <a:prstGeom prst="straightConnector1">
            <a:avLst/>
          </a:prstGeom>
          <a:noFill/>
          <a:ln w="19050" cap="flat" cmpd="sng">
            <a:solidFill>
              <a:srgbClr val="002060"/>
            </a:solidFill>
            <a:prstDash val="solid"/>
            <a:round/>
            <a:headEnd type="none" w="med" len="med"/>
            <a:tailEnd type="triangle" w="med" len="med"/>
          </a:ln>
        </p:spPr>
      </p:cxnSp>
      <p:grpSp>
        <p:nvGrpSpPr>
          <p:cNvPr id="438" name="Google Shape;438;p44"/>
          <p:cNvGrpSpPr/>
          <p:nvPr/>
        </p:nvGrpSpPr>
        <p:grpSpPr>
          <a:xfrm>
            <a:off x="5460125" y="2718960"/>
            <a:ext cx="3490200" cy="482400"/>
            <a:chOff x="5460125" y="2718960"/>
            <a:chExt cx="3490200" cy="482400"/>
          </a:xfrm>
        </p:grpSpPr>
        <p:sp>
          <p:nvSpPr>
            <p:cNvPr id="439" name="Google Shape;439;p44"/>
            <p:cNvSpPr/>
            <p:nvPr/>
          </p:nvSpPr>
          <p:spPr>
            <a:xfrm>
              <a:off x="6127925" y="2718960"/>
              <a:ext cx="2822400" cy="482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memorizzazione di informazioni,</a:t>
              </a:r>
              <a:br>
                <a:rPr lang="en-GB">
                  <a:solidFill>
                    <a:srgbClr val="002060"/>
                  </a:solidFill>
                </a:rPr>
              </a:br>
              <a:r>
                <a:rPr lang="en-GB">
                  <a:solidFill>
                    <a:srgbClr val="002060"/>
                  </a:solidFill>
                </a:rPr>
                <a:t>capacità di ricercare informazioni</a:t>
              </a:r>
              <a:endParaRPr>
                <a:solidFill>
                  <a:srgbClr val="002060"/>
                </a:solidFill>
              </a:endParaRPr>
            </a:p>
          </p:txBody>
        </p:sp>
        <p:cxnSp>
          <p:nvCxnSpPr>
            <p:cNvPr id="440" name="Google Shape;440;p44"/>
            <p:cNvCxnSpPr>
              <a:stCxn id="441" idx="3"/>
              <a:endCxn id="439" idx="1"/>
            </p:cNvCxnSpPr>
            <p:nvPr/>
          </p:nvCxnSpPr>
          <p:spPr>
            <a:xfrm>
              <a:off x="5460125" y="2955660"/>
              <a:ext cx="667800" cy="4500"/>
            </a:xfrm>
            <a:prstGeom prst="straightConnector1">
              <a:avLst/>
            </a:prstGeom>
            <a:noFill/>
            <a:ln w="28575" cap="flat" cmpd="sng">
              <a:solidFill>
                <a:srgbClr val="595959"/>
              </a:solidFill>
              <a:prstDash val="dash"/>
              <a:round/>
              <a:headEnd type="none" w="med" len="med"/>
              <a:tailEnd type="none" w="med" len="med"/>
            </a:ln>
          </p:spPr>
        </p:cxnSp>
      </p:grpSp>
      <p:grpSp>
        <p:nvGrpSpPr>
          <p:cNvPr id="442" name="Google Shape;442;p44"/>
          <p:cNvGrpSpPr/>
          <p:nvPr/>
        </p:nvGrpSpPr>
        <p:grpSpPr>
          <a:xfrm>
            <a:off x="5460125" y="3290812"/>
            <a:ext cx="3490200" cy="482400"/>
            <a:chOff x="5460125" y="3290812"/>
            <a:chExt cx="3490200" cy="482400"/>
          </a:xfrm>
        </p:grpSpPr>
        <p:sp>
          <p:nvSpPr>
            <p:cNvPr id="443" name="Google Shape;443;p44"/>
            <p:cNvSpPr/>
            <p:nvPr/>
          </p:nvSpPr>
          <p:spPr>
            <a:xfrm>
              <a:off x="6127925" y="3290812"/>
              <a:ext cx="2822400" cy="482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comprensione di informazioni,</a:t>
              </a:r>
              <a:br>
                <a:rPr lang="en-GB">
                  <a:solidFill>
                    <a:srgbClr val="002060"/>
                  </a:solidFill>
                </a:rPr>
              </a:br>
              <a:r>
                <a:rPr lang="en-GB">
                  <a:solidFill>
                    <a:srgbClr val="002060"/>
                  </a:solidFill>
                </a:rPr>
                <a:t>capacità di applicare informazioni</a:t>
              </a:r>
              <a:endParaRPr>
                <a:solidFill>
                  <a:srgbClr val="002060"/>
                </a:solidFill>
              </a:endParaRPr>
            </a:p>
          </p:txBody>
        </p:sp>
        <p:cxnSp>
          <p:nvCxnSpPr>
            <p:cNvPr id="444" name="Google Shape;444;p44"/>
            <p:cNvCxnSpPr>
              <a:endCxn id="443" idx="1"/>
            </p:cNvCxnSpPr>
            <p:nvPr/>
          </p:nvCxnSpPr>
          <p:spPr>
            <a:xfrm>
              <a:off x="5460125" y="3527512"/>
              <a:ext cx="667800" cy="4500"/>
            </a:xfrm>
            <a:prstGeom prst="straightConnector1">
              <a:avLst/>
            </a:prstGeom>
            <a:noFill/>
            <a:ln w="28575" cap="flat" cmpd="sng">
              <a:solidFill>
                <a:srgbClr val="595959"/>
              </a:solidFill>
              <a:prstDash val="dash"/>
              <a:round/>
              <a:headEnd type="none" w="med" len="med"/>
              <a:tailEnd type="none" w="med" len="med"/>
            </a:ln>
          </p:spPr>
        </p:cxnSp>
      </p:grpSp>
      <p:grpSp>
        <p:nvGrpSpPr>
          <p:cNvPr id="445" name="Google Shape;445;p44"/>
          <p:cNvGrpSpPr/>
          <p:nvPr/>
        </p:nvGrpSpPr>
        <p:grpSpPr>
          <a:xfrm>
            <a:off x="5460151" y="2155500"/>
            <a:ext cx="3490098" cy="482400"/>
            <a:chOff x="5460151" y="2155500"/>
            <a:chExt cx="3490098" cy="482400"/>
          </a:xfrm>
        </p:grpSpPr>
        <p:sp>
          <p:nvSpPr>
            <p:cNvPr id="446" name="Google Shape;446;p44"/>
            <p:cNvSpPr/>
            <p:nvPr/>
          </p:nvSpPr>
          <p:spPr>
            <a:xfrm>
              <a:off x="6127850" y="2155500"/>
              <a:ext cx="2822400" cy="482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interpretazione di istruzioni,</a:t>
              </a:r>
              <a:br>
                <a:rPr lang="en-GB">
                  <a:solidFill>
                    <a:srgbClr val="002060"/>
                  </a:solidFill>
                </a:rPr>
              </a:br>
              <a:r>
                <a:rPr lang="en-GB">
                  <a:solidFill>
                    <a:srgbClr val="002060"/>
                  </a:solidFill>
                </a:rPr>
                <a:t>capacità di eseguire istruzioni</a:t>
              </a:r>
              <a:endParaRPr>
                <a:solidFill>
                  <a:srgbClr val="002060"/>
                </a:solidFill>
              </a:endParaRPr>
            </a:p>
          </p:txBody>
        </p:sp>
        <p:cxnSp>
          <p:nvCxnSpPr>
            <p:cNvPr id="447" name="Google Shape;447;p44"/>
            <p:cNvCxnSpPr/>
            <p:nvPr/>
          </p:nvCxnSpPr>
          <p:spPr>
            <a:xfrm>
              <a:off x="5460151" y="2399818"/>
              <a:ext cx="667800" cy="4500"/>
            </a:xfrm>
            <a:prstGeom prst="straightConnector1">
              <a:avLst/>
            </a:prstGeom>
            <a:noFill/>
            <a:ln w="28575" cap="flat" cmpd="sng">
              <a:solidFill>
                <a:srgbClr val="595959"/>
              </a:solidFill>
              <a:prstDash val="dash"/>
              <a:round/>
              <a:headEnd type="none" w="med" len="med"/>
              <a:tailEnd type="none" w="med" len="med"/>
            </a:ln>
          </p:spPr>
        </p:cxnSp>
      </p:grpSp>
      <p:sp>
        <p:nvSpPr>
          <p:cNvPr id="448" name="Google Shape;448;p44"/>
          <p:cNvSpPr txBox="1">
            <a:spLocks noGrp="1"/>
          </p:cNvSpPr>
          <p:nvPr>
            <p:ph type="body" idx="4294967295"/>
          </p:nvPr>
        </p:nvSpPr>
        <p:spPr>
          <a:xfrm>
            <a:off x="1281600" y="3980725"/>
            <a:ext cx="67296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600"/>
              <a:t>Nella strategia 1, B è un </a:t>
            </a:r>
            <a:r>
              <a:rPr lang="en-GB" sz="1600" b="1"/>
              <a:t>esecutore, a comportamento programmato</a:t>
            </a:r>
            <a:endParaRPr sz="1600" b="1"/>
          </a:p>
        </p:txBody>
      </p:sp>
      <p:sp>
        <p:nvSpPr>
          <p:cNvPr id="449" name="Google Shape;449;p44"/>
          <p:cNvSpPr txBox="1">
            <a:spLocks noGrp="1"/>
          </p:cNvSpPr>
          <p:nvPr>
            <p:ph type="body" idx="4294967295"/>
          </p:nvPr>
        </p:nvSpPr>
        <p:spPr>
          <a:xfrm>
            <a:off x="1281600" y="4285525"/>
            <a:ext cx="67296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600"/>
              <a:t>Nella strategia 2, B è un </a:t>
            </a:r>
            <a:r>
              <a:rPr lang="en-GB" sz="1600" b="1"/>
              <a:t>ripetitore, a comportamento memorizzato</a:t>
            </a:r>
            <a:endParaRPr sz="1600" b="1"/>
          </a:p>
        </p:txBody>
      </p:sp>
      <p:sp>
        <p:nvSpPr>
          <p:cNvPr id="450" name="Google Shape;450;p44"/>
          <p:cNvSpPr txBox="1">
            <a:spLocks noGrp="1"/>
          </p:cNvSpPr>
          <p:nvPr>
            <p:ph type="body" idx="4294967295"/>
          </p:nvPr>
        </p:nvSpPr>
        <p:spPr>
          <a:xfrm>
            <a:off x="1281600" y="4590325"/>
            <a:ext cx="67296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600"/>
              <a:t>Nella strategia 3, B è un </a:t>
            </a:r>
            <a:r>
              <a:rPr lang="en-GB" sz="1600" b="1"/>
              <a:t>costruttore, a comportamento appreso</a:t>
            </a:r>
            <a:endParaRPr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20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2000"/>
                                        <p:tgtEl>
                                          <p:spTgt spid="4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20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9"/>
                                        </p:tgtEl>
                                        <p:attrNameLst>
                                          <p:attrName>style.visibility</p:attrName>
                                        </p:attrNameLst>
                                      </p:cBhvr>
                                      <p:to>
                                        <p:strVal val="visible"/>
                                      </p:to>
                                    </p:set>
                                    <p:animEffect transition="in" filter="fade">
                                      <p:cBhvr>
                                        <p:cTn id="22" dur="2000"/>
                                        <p:tgtEl>
                                          <p:spTgt spid="4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2"/>
                                        </p:tgtEl>
                                        <p:attrNameLst>
                                          <p:attrName>style.visibility</p:attrName>
                                        </p:attrNameLst>
                                      </p:cBhvr>
                                      <p:to>
                                        <p:strVal val="visible"/>
                                      </p:to>
                                    </p:set>
                                    <p:animEffect transition="in" filter="fade">
                                      <p:cBhvr>
                                        <p:cTn id="27" dur="2000"/>
                                        <p:tgtEl>
                                          <p:spTgt spid="4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0"/>
                                        </p:tgtEl>
                                        <p:attrNameLst>
                                          <p:attrName>style.visibility</p:attrName>
                                        </p:attrNameLst>
                                      </p:cBhvr>
                                      <p:to>
                                        <p:strVal val="visible"/>
                                      </p:to>
                                    </p:set>
                                    <p:animEffect transition="in" filter="fade">
                                      <p:cBhvr>
                                        <p:cTn id="32" dur="20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p45"/>
          <p:cNvGrpSpPr/>
          <p:nvPr/>
        </p:nvGrpSpPr>
        <p:grpSpPr>
          <a:xfrm>
            <a:off x="8033924" y="983623"/>
            <a:ext cx="725700" cy="725700"/>
            <a:chOff x="8033924" y="983623"/>
            <a:chExt cx="725700" cy="725700"/>
          </a:xfrm>
        </p:grpSpPr>
        <p:sp>
          <p:nvSpPr>
            <p:cNvPr id="456" name="Google Shape;456;p45"/>
            <p:cNvSpPr/>
            <p:nvPr/>
          </p:nvSpPr>
          <p:spPr>
            <a:xfrm>
              <a:off x="8033924" y="983623"/>
              <a:ext cx="725700" cy="725700"/>
            </a:xfrm>
            <a:prstGeom prst="ellipse">
              <a:avLst/>
            </a:prstGeom>
            <a:solidFill>
              <a:srgbClr val="FFCF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57" name="Google Shape;457;p45"/>
            <p:cNvGrpSpPr/>
            <p:nvPr/>
          </p:nvGrpSpPr>
          <p:grpSpPr>
            <a:xfrm>
              <a:off x="8148140" y="1135612"/>
              <a:ext cx="504643" cy="431090"/>
              <a:chOff x="2567841" y="1994124"/>
              <a:chExt cx="399812" cy="306477"/>
            </a:xfrm>
          </p:grpSpPr>
          <p:sp>
            <p:nvSpPr>
              <p:cNvPr id="458" name="Google Shape;458;p45"/>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459" name="Google Shape;459;p45"/>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460" name="Google Shape;460;p45"/>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grpSp>
      </p:grpSp>
      <p:grpSp>
        <p:nvGrpSpPr>
          <p:cNvPr id="461" name="Google Shape;461;p45"/>
          <p:cNvGrpSpPr/>
          <p:nvPr/>
        </p:nvGrpSpPr>
        <p:grpSpPr>
          <a:xfrm>
            <a:off x="1265650" y="4018675"/>
            <a:ext cx="7731875" cy="877625"/>
            <a:chOff x="1265650" y="4018675"/>
            <a:chExt cx="7731875" cy="877625"/>
          </a:xfrm>
        </p:grpSpPr>
        <p:sp>
          <p:nvSpPr>
            <p:cNvPr id="462" name="Google Shape;462;p45"/>
            <p:cNvSpPr/>
            <p:nvPr/>
          </p:nvSpPr>
          <p:spPr>
            <a:xfrm>
              <a:off x="1394625" y="4018675"/>
              <a:ext cx="7602900" cy="845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3" name="Google Shape;463;p45"/>
            <p:cNvSpPr/>
            <p:nvPr/>
          </p:nvSpPr>
          <p:spPr>
            <a:xfrm>
              <a:off x="1265650" y="4519200"/>
              <a:ext cx="377100" cy="37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3</a:t>
              </a:r>
              <a:endParaRPr/>
            </a:p>
          </p:txBody>
        </p:sp>
      </p:grpSp>
      <p:grpSp>
        <p:nvGrpSpPr>
          <p:cNvPr id="464" name="Google Shape;464;p45"/>
          <p:cNvGrpSpPr/>
          <p:nvPr/>
        </p:nvGrpSpPr>
        <p:grpSpPr>
          <a:xfrm>
            <a:off x="1265650" y="3028075"/>
            <a:ext cx="7731875" cy="877625"/>
            <a:chOff x="1265650" y="3028075"/>
            <a:chExt cx="7731875" cy="877625"/>
          </a:xfrm>
        </p:grpSpPr>
        <p:sp>
          <p:nvSpPr>
            <p:cNvPr id="465" name="Google Shape;465;p45"/>
            <p:cNvSpPr/>
            <p:nvPr/>
          </p:nvSpPr>
          <p:spPr>
            <a:xfrm>
              <a:off x="1394625" y="3028075"/>
              <a:ext cx="7602900" cy="845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6" name="Google Shape;466;p45"/>
            <p:cNvSpPr/>
            <p:nvPr/>
          </p:nvSpPr>
          <p:spPr>
            <a:xfrm>
              <a:off x="1265650" y="3528600"/>
              <a:ext cx="377100" cy="37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2</a:t>
              </a:r>
              <a:endParaRPr/>
            </a:p>
          </p:txBody>
        </p:sp>
      </p:grpSp>
      <p:grpSp>
        <p:nvGrpSpPr>
          <p:cNvPr id="467" name="Google Shape;467;p45"/>
          <p:cNvGrpSpPr/>
          <p:nvPr/>
        </p:nvGrpSpPr>
        <p:grpSpPr>
          <a:xfrm>
            <a:off x="1265650" y="2037475"/>
            <a:ext cx="7727927" cy="877625"/>
            <a:chOff x="1265650" y="2037475"/>
            <a:chExt cx="7727927" cy="877625"/>
          </a:xfrm>
        </p:grpSpPr>
        <p:sp>
          <p:nvSpPr>
            <p:cNvPr id="468" name="Google Shape;468;p45"/>
            <p:cNvSpPr/>
            <p:nvPr/>
          </p:nvSpPr>
          <p:spPr>
            <a:xfrm>
              <a:off x="1365177" y="2037475"/>
              <a:ext cx="7628400" cy="845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9" name="Google Shape;469;p45"/>
            <p:cNvSpPr/>
            <p:nvPr/>
          </p:nvSpPr>
          <p:spPr>
            <a:xfrm>
              <a:off x="1265650" y="2538000"/>
              <a:ext cx="377100" cy="37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1</a:t>
              </a:r>
              <a:endParaRPr/>
            </a:p>
          </p:txBody>
        </p:sp>
      </p:grpSp>
      <p:sp>
        <p:nvSpPr>
          <p:cNvPr id="470" name="Google Shape;470;p45"/>
          <p:cNvSpPr txBox="1">
            <a:spLocks noGrp="1"/>
          </p:cNvSpPr>
          <p:nvPr>
            <p:ph type="title" idx="4294967295"/>
          </p:nvPr>
        </p:nvSpPr>
        <p:spPr>
          <a:xfrm>
            <a:off x="381964" y="272459"/>
            <a:ext cx="70473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Tre strategie per la soluzione di problemi</a:t>
            </a:r>
            <a:endParaRPr/>
          </a:p>
        </p:txBody>
      </p:sp>
      <p:sp>
        <p:nvSpPr>
          <p:cNvPr id="471" name="Google Shape;471;p45"/>
          <p:cNvSpPr/>
          <p:nvPr/>
        </p:nvSpPr>
        <p:spPr>
          <a:xfrm>
            <a:off x="125114" y="1971530"/>
            <a:ext cx="1108500" cy="377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r>
              <a:rPr lang="en-GB">
                <a:solidFill>
                  <a:srgbClr val="002060"/>
                </a:solidFill>
              </a:rPr>
              <a:t>problema</a:t>
            </a:r>
            <a:endParaRPr>
              <a:solidFill>
                <a:srgbClr val="002060"/>
              </a:solidFill>
            </a:endParaRPr>
          </a:p>
        </p:txBody>
      </p:sp>
      <p:sp>
        <p:nvSpPr>
          <p:cNvPr id="472" name="Google Shape;472;p45"/>
          <p:cNvSpPr/>
          <p:nvPr/>
        </p:nvSpPr>
        <p:spPr>
          <a:xfrm>
            <a:off x="432950" y="10498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3" name="Google Shape;473;p45"/>
          <p:cNvSpPr txBox="1">
            <a:spLocks noGrp="1"/>
          </p:cNvSpPr>
          <p:nvPr>
            <p:ph type="body" idx="4294967295"/>
          </p:nvPr>
        </p:nvSpPr>
        <p:spPr>
          <a:xfrm>
            <a:off x="4329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A</a:t>
            </a:r>
            <a:endParaRPr sz="1500" b="1">
              <a:solidFill>
                <a:srgbClr val="002060"/>
              </a:solidFill>
              <a:latin typeface="Calibri"/>
              <a:ea typeface="Calibri"/>
              <a:cs typeface="Calibri"/>
              <a:sym typeface="Calibri"/>
            </a:endParaRPr>
          </a:p>
        </p:txBody>
      </p:sp>
      <p:sp>
        <p:nvSpPr>
          <p:cNvPr id="474" name="Google Shape;474;p45"/>
          <p:cNvSpPr txBox="1">
            <a:spLocks noGrp="1"/>
          </p:cNvSpPr>
          <p:nvPr>
            <p:ph type="body" idx="4294967295"/>
          </p:nvPr>
        </p:nvSpPr>
        <p:spPr>
          <a:xfrm>
            <a:off x="81291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B</a:t>
            </a:r>
            <a:endParaRPr sz="1500" b="1">
              <a:solidFill>
                <a:srgbClr val="002060"/>
              </a:solidFill>
              <a:latin typeface="Calibri"/>
              <a:ea typeface="Calibri"/>
              <a:cs typeface="Calibri"/>
              <a:sym typeface="Calibri"/>
            </a:endParaRPr>
          </a:p>
        </p:txBody>
      </p:sp>
      <p:sp>
        <p:nvSpPr>
          <p:cNvPr id="475" name="Google Shape;475;p45"/>
          <p:cNvSpPr txBox="1">
            <a:spLocks noGrp="1"/>
          </p:cNvSpPr>
          <p:nvPr>
            <p:ph type="body" idx="4294967295"/>
          </p:nvPr>
        </p:nvSpPr>
        <p:spPr>
          <a:xfrm>
            <a:off x="1137500" y="973850"/>
            <a:ext cx="68250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400"/>
              <a:t>… sa come risolvere un certo problema, ma vuole far eseguire la soluzione a…</a:t>
            </a:r>
            <a:endParaRPr sz="1400"/>
          </a:p>
        </p:txBody>
      </p:sp>
      <p:cxnSp>
        <p:nvCxnSpPr>
          <p:cNvPr id="476" name="Google Shape;476;p45"/>
          <p:cNvCxnSpPr/>
          <p:nvPr/>
        </p:nvCxnSpPr>
        <p:spPr>
          <a:xfrm>
            <a:off x="1161175" y="1398450"/>
            <a:ext cx="6795600" cy="0"/>
          </a:xfrm>
          <a:prstGeom prst="straightConnector1">
            <a:avLst/>
          </a:prstGeom>
          <a:noFill/>
          <a:ln w="19050" cap="flat" cmpd="sng">
            <a:solidFill>
              <a:srgbClr val="002060"/>
            </a:solidFill>
            <a:prstDash val="solid"/>
            <a:round/>
            <a:headEnd type="none" w="med" len="med"/>
            <a:tailEnd type="triangle" w="med" len="med"/>
          </a:ln>
        </p:spPr>
      </p:cxnSp>
      <p:grpSp>
        <p:nvGrpSpPr>
          <p:cNvPr id="477" name="Google Shape;477;p45"/>
          <p:cNvGrpSpPr/>
          <p:nvPr/>
        </p:nvGrpSpPr>
        <p:grpSpPr>
          <a:xfrm>
            <a:off x="3286600" y="2163300"/>
            <a:ext cx="1850650" cy="620100"/>
            <a:chOff x="3667600" y="2315700"/>
            <a:chExt cx="1850650" cy="620100"/>
          </a:xfrm>
        </p:grpSpPr>
        <p:sp>
          <p:nvSpPr>
            <p:cNvPr id="478" name="Google Shape;478;p45"/>
            <p:cNvSpPr/>
            <p:nvPr/>
          </p:nvSpPr>
          <p:spPr>
            <a:xfrm>
              <a:off x="3910850" y="23157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implementazione</a:t>
              </a:r>
              <a:br>
                <a:rPr lang="en-GB">
                  <a:solidFill>
                    <a:srgbClr val="002060"/>
                  </a:solidFill>
                </a:rPr>
              </a:br>
              <a:r>
                <a:rPr lang="en-GB">
                  <a:solidFill>
                    <a:srgbClr val="002060"/>
                  </a:solidFill>
                </a:rPr>
                <a:t>di un programma</a:t>
              </a:r>
              <a:endParaRPr>
                <a:solidFill>
                  <a:srgbClr val="002060"/>
                </a:solidFill>
              </a:endParaRPr>
            </a:p>
          </p:txBody>
        </p:sp>
        <p:cxnSp>
          <p:nvCxnSpPr>
            <p:cNvPr id="479" name="Google Shape;479;p45"/>
            <p:cNvCxnSpPr>
              <a:stCxn id="480" idx="3"/>
              <a:endCxn id="478" idx="1"/>
            </p:cNvCxnSpPr>
            <p:nvPr/>
          </p:nvCxnSpPr>
          <p:spPr>
            <a:xfrm>
              <a:off x="3667600" y="2625750"/>
              <a:ext cx="2433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81" name="Google Shape;481;p45"/>
          <p:cNvGrpSpPr/>
          <p:nvPr/>
        </p:nvGrpSpPr>
        <p:grpSpPr>
          <a:xfrm>
            <a:off x="5137250" y="2163300"/>
            <a:ext cx="1852180" cy="620100"/>
            <a:chOff x="5594450" y="2315700"/>
            <a:chExt cx="1852180" cy="620100"/>
          </a:xfrm>
        </p:grpSpPr>
        <p:sp>
          <p:nvSpPr>
            <p:cNvPr id="482" name="Google Shape;482;p45"/>
            <p:cNvSpPr/>
            <p:nvPr/>
          </p:nvSpPr>
          <p:spPr>
            <a:xfrm>
              <a:off x="5839230" y="23157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interpretazione</a:t>
              </a:r>
              <a:br>
                <a:rPr lang="en-GB">
                  <a:solidFill>
                    <a:srgbClr val="002060"/>
                  </a:solidFill>
                </a:rPr>
              </a:br>
              <a:r>
                <a:rPr lang="en-GB">
                  <a:solidFill>
                    <a:srgbClr val="002060"/>
                  </a:solidFill>
                </a:rPr>
                <a:t>del programma</a:t>
              </a:r>
              <a:endParaRPr>
                <a:solidFill>
                  <a:srgbClr val="002060"/>
                </a:solidFill>
              </a:endParaRPr>
            </a:p>
          </p:txBody>
        </p:sp>
        <p:cxnSp>
          <p:nvCxnSpPr>
            <p:cNvPr id="483" name="Google Shape;483;p45"/>
            <p:cNvCxnSpPr>
              <a:stCxn id="478" idx="3"/>
              <a:endCxn id="482" idx="1"/>
            </p:cNvCxnSpPr>
            <p:nvPr/>
          </p:nvCxnSpPr>
          <p:spPr>
            <a:xfrm>
              <a:off x="5594450" y="26257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84" name="Google Shape;484;p45"/>
          <p:cNvGrpSpPr/>
          <p:nvPr/>
        </p:nvGrpSpPr>
        <p:grpSpPr>
          <a:xfrm>
            <a:off x="3286600" y="3153900"/>
            <a:ext cx="1850650" cy="620100"/>
            <a:chOff x="3667600" y="3763500"/>
            <a:chExt cx="1850650" cy="620100"/>
          </a:xfrm>
        </p:grpSpPr>
        <p:sp>
          <p:nvSpPr>
            <p:cNvPr id="485" name="Google Shape;485;p45"/>
            <p:cNvSpPr/>
            <p:nvPr/>
          </p:nvSpPr>
          <p:spPr>
            <a:xfrm>
              <a:off x="391085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memorizzazione</a:t>
              </a:r>
              <a:br>
                <a:rPr lang="en-GB">
                  <a:solidFill>
                    <a:srgbClr val="002060"/>
                  </a:solidFill>
                </a:rPr>
              </a:br>
              <a:r>
                <a:rPr lang="en-GB">
                  <a:solidFill>
                    <a:srgbClr val="002060"/>
                  </a:solidFill>
                </a:rPr>
                <a:t>di esempi</a:t>
              </a:r>
              <a:endParaRPr>
                <a:solidFill>
                  <a:srgbClr val="002060"/>
                </a:solidFill>
              </a:endParaRPr>
            </a:p>
          </p:txBody>
        </p:sp>
        <p:cxnSp>
          <p:nvCxnSpPr>
            <p:cNvPr id="486" name="Google Shape;486;p45"/>
            <p:cNvCxnSpPr>
              <a:stCxn id="487" idx="3"/>
              <a:endCxn id="485" idx="1"/>
            </p:cNvCxnSpPr>
            <p:nvPr/>
          </p:nvCxnSpPr>
          <p:spPr>
            <a:xfrm>
              <a:off x="3667600" y="4073550"/>
              <a:ext cx="2433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88" name="Google Shape;488;p45"/>
          <p:cNvGrpSpPr/>
          <p:nvPr/>
        </p:nvGrpSpPr>
        <p:grpSpPr>
          <a:xfrm>
            <a:off x="5137250" y="3153900"/>
            <a:ext cx="1852180" cy="620100"/>
            <a:chOff x="5594450" y="3763500"/>
            <a:chExt cx="1852180" cy="620100"/>
          </a:xfrm>
        </p:grpSpPr>
        <p:sp>
          <p:nvSpPr>
            <p:cNvPr id="489" name="Google Shape;489;p45"/>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ricerca</a:t>
              </a:r>
              <a:br>
                <a:rPr lang="en-GB">
                  <a:solidFill>
                    <a:srgbClr val="002060"/>
                  </a:solidFill>
                </a:rPr>
              </a:br>
              <a:r>
                <a:rPr lang="en-GB">
                  <a:solidFill>
                    <a:srgbClr val="002060"/>
                  </a:solidFill>
                </a:rPr>
                <a:t>di una soluzione</a:t>
              </a:r>
              <a:endParaRPr>
                <a:solidFill>
                  <a:srgbClr val="002060"/>
                </a:solidFill>
              </a:endParaRPr>
            </a:p>
          </p:txBody>
        </p:sp>
        <p:cxnSp>
          <p:nvCxnSpPr>
            <p:cNvPr id="490" name="Google Shape;490;p45"/>
            <p:cNvCxnSpPr>
              <a:stCxn id="485" idx="3"/>
              <a:endCxn id="489" idx="1"/>
            </p:cNvCxnSpPr>
            <p:nvPr/>
          </p:nvCxnSpPr>
          <p:spPr>
            <a:xfrm>
              <a:off x="5594450" y="40735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91" name="Google Shape;491;p45"/>
          <p:cNvGrpSpPr/>
          <p:nvPr/>
        </p:nvGrpSpPr>
        <p:grpSpPr>
          <a:xfrm>
            <a:off x="3286600" y="4144500"/>
            <a:ext cx="1850650" cy="620100"/>
            <a:chOff x="3667600" y="3763500"/>
            <a:chExt cx="1850650" cy="620100"/>
          </a:xfrm>
        </p:grpSpPr>
        <p:sp>
          <p:nvSpPr>
            <p:cNvPr id="492" name="Google Shape;492;p45"/>
            <p:cNvSpPr/>
            <p:nvPr/>
          </p:nvSpPr>
          <p:spPr>
            <a:xfrm>
              <a:off x="391085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identificazione</a:t>
              </a:r>
              <a:br>
                <a:rPr lang="en-GB">
                  <a:solidFill>
                    <a:srgbClr val="002060"/>
                  </a:solidFill>
                </a:rPr>
              </a:br>
              <a:r>
                <a:rPr lang="en-GB">
                  <a:solidFill>
                    <a:srgbClr val="002060"/>
                  </a:solidFill>
                </a:rPr>
                <a:t>di strutture</a:t>
              </a:r>
              <a:endParaRPr>
                <a:solidFill>
                  <a:srgbClr val="002060"/>
                </a:solidFill>
              </a:endParaRPr>
            </a:p>
          </p:txBody>
        </p:sp>
        <p:cxnSp>
          <p:nvCxnSpPr>
            <p:cNvPr id="493" name="Google Shape;493;p45"/>
            <p:cNvCxnSpPr>
              <a:stCxn id="494" idx="3"/>
              <a:endCxn id="492" idx="1"/>
            </p:cNvCxnSpPr>
            <p:nvPr/>
          </p:nvCxnSpPr>
          <p:spPr>
            <a:xfrm>
              <a:off x="3667600" y="4073550"/>
              <a:ext cx="2433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95" name="Google Shape;495;p45"/>
          <p:cNvGrpSpPr/>
          <p:nvPr/>
        </p:nvGrpSpPr>
        <p:grpSpPr>
          <a:xfrm>
            <a:off x="5137250" y="4144500"/>
            <a:ext cx="1852180" cy="620100"/>
            <a:chOff x="5594450" y="3763500"/>
            <a:chExt cx="1852180" cy="620100"/>
          </a:xfrm>
        </p:grpSpPr>
        <p:sp>
          <p:nvSpPr>
            <p:cNvPr id="496" name="Google Shape;496;p45"/>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formulazione</a:t>
              </a:r>
              <a:br>
                <a:rPr lang="en-GB">
                  <a:solidFill>
                    <a:srgbClr val="002060"/>
                  </a:solidFill>
                </a:rPr>
              </a:br>
              <a:r>
                <a:rPr lang="en-GB">
                  <a:solidFill>
                    <a:srgbClr val="002060"/>
                  </a:solidFill>
                </a:rPr>
                <a:t>di una soluzione</a:t>
              </a:r>
              <a:endParaRPr>
                <a:solidFill>
                  <a:srgbClr val="002060"/>
                </a:solidFill>
              </a:endParaRPr>
            </a:p>
          </p:txBody>
        </p:sp>
        <p:cxnSp>
          <p:nvCxnSpPr>
            <p:cNvPr id="497" name="Google Shape;497;p45"/>
            <p:cNvCxnSpPr>
              <a:stCxn id="492" idx="3"/>
              <a:endCxn id="496" idx="1"/>
            </p:cNvCxnSpPr>
            <p:nvPr/>
          </p:nvCxnSpPr>
          <p:spPr>
            <a:xfrm>
              <a:off x="5594450" y="40735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498" name="Google Shape;498;p45"/>
          <p:cNvGrpSpPr/>
          <p:nvPr/>
        </p:nvGrpSpPr>
        <p:grpSpPr>
          <a:xfrm>
            <a:off x="688150" y="2163300"/>
            <a:ext cx="2598450" cy="620100"/>
            <a:chOff x="1450150" y="2163300"/>
            <a:chExt cx="2598450" cy="620100"/>
          </a:xfrm>
        </p:grpSpPr>
        <p:sp>
          <p:nvSpPr>
            <p:cNvPr id="480" name="Google Shape;480;p45"/>
            <p:cNvSpPr/>
            <p:nvPr/>
          </p:nvSpPr>
          <p:spPr>
            <a:xfrm>
              <a:off x="2441200" y="21633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costruzione</a:t>
              </a:r>
              <a:br>
                <a:rPr lang="en-GB">
                  <a:solidFill>
                    <a:srgbClr val="002060"/>
                  </a:solidFill>
                </a:rPr>
              </a:br>
              <a:r>
                <a:rPr lang="en-GB">
                  <a:solidFill>
                    <a:srgbClr val="002060"/>
                  </a:solidFill>
                </a:rPr>
                <a:t>dell’algoritmo</a:t>
              </a:r>
              <a:endParaRPr>
                <a:solidFill>
                  <a:srgbClr val="002060"/>
                </a:solidFill>
              </a:endParaRPr>
            </a:p>
          </p:txBody>
        </p:sp>
        <p:sp>
          <p:nvSpPr>
            <p:cNvPr id="499" name="Google Shape;499;p45"/>
            <p:cNvSpPr/>
            <p:nvPr/>
          </p:nvSpPr>
          <p:spPr>
            <a:xfrm>
              <a:off x="1450150" y="2347775"/>
              <a:ext cx="988282" cy="123900"/>
            </a:xfrm>
            <a:custGeom>
              <a:avLst/>
              <a:gdLst/>
              <a:ahLst/>
              <a:cxnLst/>
              <a:rect l="l" t="t" r="r" b="b"/>
              <a:pathLst>
                <a:path w="70516" h="4956" extrusionOk="0">
                  <a:moveTo>
                    <a:pt x="0" y="0"/>
                  </a:moveTo>
                  <a:cubicBezTo>
                    <a:pt x="2362" y="769"/>
                    <a:pt x="2416" y="3845"/>
                    <a:pt x="14169" y="4614"/>
                  </a:cubicBezTo>
                  <a:cubicBezTo>
                    <a:pt x="25922" y="5383"/>
                    <a:pt x="61125" y="4614"/>
                    <a:pt x="70516" y="4614"/>
                  </a:cubicBezTo>
                </a:path>
              </a:pathLst>
            </a:custGeom>
            <a:noFill/>
            <a:ln w="28575" cap="flat" cmpd="sng">
              <a:solidFill>
                <a:schemeClr val="dk2"/>
              </a:solidFill>
              <a:prstDash val="solid"/>
              <a:round/>
              <a:headEnd type="none" w="med" len="med"/>
              <a:tailEnd type="stealth" w="med" len="med"/>
            </a:ln>
          </p:spPr>
          <p:txBody>
            <a:bodyPr/>
            <a:lstStyle/>
            <a:p>
              <a:endParaRPr lang="it-IT"/>
            </a:p>
          </p:txBody>
        </p:sp>
      </p:grpSp>
      <p:grpSp>
        <p:nvGrpSpPr>
          <p:cNvPr id="500" name="Google Shape;500;p45"/>
          <p:cNvGrpSpPr/>
          <p:nvPr/>
        </p:nvGrpSpPr>
        <p:grpSpPr>
          <a:xfrm>
            <a:off x="688150" y="2347775"/>
            <a:ext cx="2598450" cy="1426225"/>
            <a:chOff x="1450150" y="2347775"/>
            <a:chExt cx="2598450" cy="1426225"/>
          </a:xfrm>
        </p:grpSpPr>
        <p:sp>
          <p:nvSpPr>
            <p:cNvPr id="487" name="Google Shape;487;p45"/>
            <p:cNvSpPr/>
            <p:nvPr/>
          </p:nvSpPr>
          <p:spPr>
            <a:xfrm>
              <a:off x="2441200" y="31539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350">
                  <a:solidFill>
                    <a:srgbClr val="002060"/>
                  </a:solidFill>
                </a:rPr>
                <a:t>raccolta di esempi di soluzioni</a:t>
              </a:r>
              <a:endParaRPr sz="1350">
                <a:solidFill>
                  <a:srgbClr val="002060"/>
                </a:solidFill>
              </a:endParaRPr>
            </a:p>
          </p:txBody>
        </p:sp>
        <p:sp>
          <p:nvSpPr>
            <p:cNvPr id="501" name="Google Shape;501;p45"/>
            <p:cNvSpPr/>
            <p:nvPr/>
          </p:nvSpPr>
          <p:spPr>
            <a:xfrm>
              <a:off x="1450150" y="2347775"/>
              <a:ext cx="988219" cy="1113200"/>
            </a:xfrm>
            <a:custGeom>
              <a:avLst/>
              <a:gdLst/>
              <a:ahLst/>
              <a:cxnLst/>
              <a:rect l="l" t="t" r="r" b="b"/>
              <a:pathLst>
                <a:path w="70186" h="44528" extrusionOk="0">
                  <a:moveTo>
                    <a:pt x="0" y="0"/>
                  </a:moveTo>
                  <a:cubicBezTo>
                    <a:pt x="1812" y="6590"/>
                    <a:pt x="-824" y="32128"/>
                    <a:pt x="10874" y="39542"/>
                  </a:cubicBezTo>
                  <a:cubicBezTo>
                    <a:pt x="22572" y="46956"/>
                    <a:pt x="60301" y="43661"/>
                    <a:pt x="70186" y="44485"/>
                  </a:cubicBezTo>
                </a:path>
              </a:pathLst>
            </a:custGeom>
            <a:noFill/>
            <a:ln w="28575" cap="flat" cmpd="sng">
              <a:solidFill>
                <a:schemeClr val="dk2"/>
              </a:solidFill>
              <a:prstDash val="solid"/>
              <a:round/>
              <a:headEnd type="none" w="med" len="med"/>
              <a:tailEnd type="stealth" w="med" len="med"/>
            </a:ln>
          </p:spPr>
          <p:txBody>
            <a:bodyPr/>
            <a:lstStyle/>
            <a:p>
              <a:endParaRPr lang="it-IT"/>
            </a:p>
          </p:txBody>
        </p:sp>
      </p:grpSp>
      <p:grpSp>
        <p:nvGrpSpPr>
          <p:cNvPr id="502" name="Google Shape;502;p45"/>
          <p:cNvGrpSpPr/>
          <p:nvPr/>
        </p:nvGrpSpPr>
        <p:grpSpPr>
          <a:xfrm>
            <a:off x="688146" y="2347775"/>
            <a:ext cx="2598454" cy="2416825"/>
            <a:chOff x="1450146" y="2347775"/>
            <a:chExt cx="2598454" cy="2416825"/>
          </a:xfrm>
        </p:grpSpPr>
        <p:sp>
          <p:nvSpPr>
            <p:cNvPr id="494" name="Google Shape;494;p45"/>
            <p:cNvSpPr/>
            <p:nvPr/>
          </p:nvSpPr>
          <p:spPr>
            <a:xfrm>
              <a:off x="2441200" y="4144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350">
                  <a:solidFill>
                    <a:srgbClr val="002060"/>
                  </a:solidFill>
                </a:rPr>
                <a:t>raccolta di esempi di soluzioni</a:t>
              </a:r>
              <a:endParaRPr sz="1350">
                <a:solidFill>
                  <a:srgbClr val="002060"/>
                </a:solidFill>
              </a:endParaRPr>
            </a:p>
          </p:txBody>
        </p:sp>
        <p:sp>
          <p:nvSpPr>
            <p:cNvPr id="503" name="Google Shape;503;p45"/>
            <p:cNvSpPr/>
            <p:nvPr/>
          </p:nvSpPr>
          <p:spPr>
            <a:xfrm>
              <a:off x="1450146" y="2347775"/>
              <a:ext cx="988191" cy="2095300"/>
            </a:xfrm>
            <a:custGeom>
              <a:avLst/>
              <a:gdLst/>
              <a:ahLst/>
              <a:cxnLst/>
              <a:rect l="l" t="t" r="r" b="b"/>
              <a:pathLst>
                <a:path w="70010" h="83812" extrusionOk="0">
                  <a:moveTo>
                    <a:pt x="153" y="0"/>
                  </a:moveTo>
                  <a:cubicBezTo>
                    <a:pt x="1416" y="12412"/>
                    <a:pt x="-3911" y="60521"/>
                    <a:pt x="7732" y="74470"/>
                  </a:cubicBezTo>
                  <a:cubicBezTo>
                    <a:pt x="19375" y="88420"/>
                    <a:pt x="59630" y="82159"/>
                    <a:pt x="70010" y="83697"/>
                  </a:cubicBezTo>
                </a:path>
              </a:pathLst>
            </a:custGeom>
            <a:noFill/>
            <a:ln w="28575" cap="flat" cmpd="sng">
              <a:solidFill>
                <a:schemeClr val="dk2"/>
              </a:solidFill>
              <a:prstDash val="solid"/>
              <a:round/>
              <a:headEnd type="none" w="med" len="med"/>
              <a:tailEnd type="stealth" w="med" len="med"/>
            </a:ln>
          </p:spPr>
          <p:txBody>
            <a:bodyPr/>
            <a:lstStyle/>
            <a:p>
              <a:endParaRPr lang="it-IT"/>
            </a:p>
          </p:txBody>
        </p:sp>
      </p:grpSp>
      <p:grpSp>
        <p:nvGrpSpPr>
          <p:cNvPr id="504" name="Google Shape;504;p45"/>
          <p:cNvGrpSpPr/>
          <p:nvPr/>
        </p:nvGrpSpPr>
        <p:grpSpPr>
          <a:xfrm>
            <a:off x="6989095" y="2163300"/>
            <a:ext cx="1852200" cy="620100"/>
            <a:chOff x="5594430" y="2315700"/>
            <a:chExt cx="1852200" cy="620100"/>
          </a:xfrm>
        </p:grpSpPr>
        <p:sp>
          <p:nvSpPr>
            <p:cNvPr id="505" name="Google Shape;505;p45"/>
            <p:cNvSpPr/>
            <p:nvPr/>
          </p:nvSpPr>
          <p:spPr>
            <a:xfrm>
              <a:off x="5839230" y="23157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esecuzione</a:t>
              </a:r>
              <a:br>
                <a:rPr lang="en-GB">
                  <a:solidFill>
                    <a:srgbClr val="002060"/>
                  </a:solidFill>
                </a:rPr>
              </a:br>
              <a:r>
                <a:rPr lang="en-GB">
                  <a:solidFill>
                    <a:srgbClr val="002060"/>
                  </a:solidFill>
                </a:rPr>
                <a:t>del programma</a:t>
              </a:r>
              <a:endParaRPr>
                <a:solidFill>
                  <a:srgbClr val="002060"/>
                </a:solidFill>
              </a:endParaRPr>
            </a:p>
          </p:txBody>
        </p:sp>
        <p:cxnSp>
          <p:nvCxnSpPr>
            <p:cNvPr id="506" name="Google Shape;506;p45"/>
            <p:cNvCxnSpPr>
              <a:endCxn id="505" idx="1"/>
            </p:cNvCxnSpPr>
            <p:nvPr/>
          </p:nvCxnSpPr>
          <p:spPr>
            <a:xfrm>
              <a:off x="5594430" y="26257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507" name="Google Shape;507;p45"/>
          <p:cNvGrpSpPr/>
          <p:nvPr/>
        </p:nvGrpSpPr>
        <p:grpSpPr>
          <a:xfrm>
            <a:off x="6989095" y="3153900"/>
            <a:ext cx="1852200" cy="620100"/>
            <a:chOff x="5594430" y="3763500"/>
            <a:chExt cx="1852200" cy="620100"/>
          </a:xfrm>
        </p:grpSpPr>
        <p:sp>
          <p:nvSpPr>
            <p:cNvPr id="508" name="Google Shape;508;p45"/>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presentazione</a:t>
              </a:r>
              <a:br>
                <a:rPr lang="en-GB">
                  <a:solidFill>
                    <a:srgbClr val="002060"/>
                  </a:solidFill>
                </a:rPr>
              </a:br>
              <a:r>
                <a:rPr lang="en-GB">
                  <a:solidFill>
                    <a:srgbClr val="002060"/>
                  </a:solidFill>
                </a:rPr>
                <a:t>della soluzione</a:t>
              </a:r>
              <a:endParaRPr>
                <a:solidFill>
                  <a:srgbClr val="002060"/>
                </a:solidFill>
              </a:endParaRPr>
            </a:p>
          </p:txBody>
        </p:sp>
        <p:cxnSp>
          <p:nvCxnSpPr>
            <p:cNvPr id="509" name="Google Shape;509;p45"/>
            <p:cNvCxnSpPr>
              <a:endCxn id="508" idx="1"/>
            </p:cNvCxnSpPr>
            <p:nvPr/>
          </p:nvCxnSpPr>
          <p:spPr>
            <a:xfrm>
              <a:off x="5594430" y="4073550"/>
              <a:ext cx="244800" cy="0"/>
            </a:xfrm>
            <a:prstGeom prst="straightConnector1">
              <a:avLst/>
            </a:prstGeom>
            <a:noFill/>
            <a:ln w="28575" cap="flat" cmpd="sng">
              <a:solidFill>
                <a:srgbClr val="595959"/>
              </a:solidFill>
              <a:prstDash val="solid"/>
              <a:round/>
              <a:headEnd type="none" w="med" len="med"/>
              <a:tailEnd type="stealth" w="med" len="med"/>
            </a:ln>
          </p:spPr>
        </p:cxnSp>
      </p:grpSp>
      <p:grpSp>
        <p:nvGrpSpPr>
          <p:cNvPr id="510" name="Google Shape;510;p45"/>
          <p:cNvGrpSpPr/>
          <p:nvPr/>
        </p:nvGrpSpPr>
        <p:grpSpPr>
          <a:xfrm>
            <a:off x="6989095" y="4144500"/>
            <a:ext cx="1852200" cy="620100"/>
            <a:chOff x="5594430" y="3763500"/>
            <a:chExt cx="1852200" cy="620100"/>
          </a:xfrm>
        </p:grpSpPr>
        <p:sp>
          <p:nvSpPr>
            <p:cNvPr id="511" name="Google Shape;511;p45"/>
            <p:cNvSpPr/>
            <p:nvPr/>
          </p:nvSpPr>
          <p:spPr>
            <a:xfrm>
              <a:off x="5839230" y="3763500"/>
              <a:ext cx="1607400" cy="6201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attuazione</a:t>
              </a:r>
              <a:br>
                <a:rPr lang="en-GB">
                  <a:solidFill>
                    <a:srgbClr val="002060"/>
                  </a:solidFill>
                </a:rPr>
              </a:br>
              <a:r>
                <a:rPr lang="en-GB">
                  <a:solidFill>
                    <a:srgbClr val="002060"/>
                  </a:solidFill>
                </a:rPr>
                <a:t>di una soluzione</a:t>
              </a:r>
              <a:endParaRPr>
                <a:solidFill>
                  <a:srgbClr val="002060"/>
                </a:solidFill>
              </a:endParaRPr>
            </a:p>
          </p:txBody>
        </p:sp>
        <p:cxnSp>
          <p:nvCxnSpPr>
            <p:cNvPr id="512" name="Google Shape;512;p45"/>
            <p:cNvCxnSpPr>
              <a:endCxn id="511" idx="1"/>
            </p:cNvCxnSpPr>
            <p:nvPr/>
          </p:nvCxnSpPr>
          <p:spPr>
            <a:xfrm>
              <a:off x="5594430" y="4073550"/>
              <a:ext cx="244800" cy="0"/>
            </a:xfrm>
            <a:prstGeom prst="straightConnector1">
              <a:avLst/>
            </a:prstGeom>
            <a:noFill/>
            <a:ln w="28575" cap="flat" cmpd="sng">
              <a:solidFill>
                <a:srgbClr val="595959"/>
              </a:solidFill>
              <a:prstDash val="solid"/>
              <a:round/>
              <a:headEnd type="none" w="med" len="med"/>
              <a:tailEnd type="stealth"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20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7"/>
                                        </p:tgtEl>
                                        <p:attrNameLst>
                                          <p:attrName>style.visibility</p:attrName>
                                        </p:attrNameLst>
                                      </p:cBhvr>
                                      <p:to>
                                        <p:strVal val="visible"/>
                                      </p:to>
                                    </p:set>
                                    <p:animEffect transition="in" filter="fade">
                                      <p:cBhvr>
                                        <p:cTn id="12" dur="2000"/>
                                        <p:tgtEl>
                                          <p:spTgt spid="4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8"/>
                                        </p:tgtEl>
                                        <p:attrNameLst>
                                          <p:attrName>style.visibility</p:attrName>
                                        </p:attrNameLst>
                                      </p:cBhvr>
                                      <p:to>
                                        <p:strVal val="visible"/>
                                      </p:to>
                                    </p:set>
                                    <p:animEffect transition="in" filter="fade">
                                      <p:cBhvr>
                                        <p:cTn id="17" dur="2000"/>
                                        <p:tgtEl>
                                          <p:spTgt spid="4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7"/>
                                        </p:tgtEl>
                                        <p:attrNameLst>
                                          <p:attrName>style.visibility</p:attrName>
                                        </p:attrNameLst>
                                      </p:cBhvr>
                                      <p:to>
                                        <p:strVal val="visible"/>
                                      </p:to>
                                    </p:set>
                                    <p:animEffect transition="in" filter="fade">
                                      <p:cBhvr>
                                        <p:cTn id="22" dur="2000"/>
                                        <p:tgtEl>
                                          <p:spTgt spid="4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1"/>
                                        </p:tgtEl>
                                        <p:attrNameLst>
                                          <p:attrName>style.visibility</p:attrName>
                                        </p:attrNameLst>
                                      </p:cBhvr>
                                      <p:to>
                                        <p:strVal val="visible"/>
                                      </p:to>
                                    </p:set>
                                    <p:animEffect transition="in" filter="fade">
                                      <p:cBhvr>
                                        <p:cTn id="27" dur="2000"/>
                                        <p:tgtEl>
                                          <p:spTgt spid="4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4"/>
                                        </p:tgtEl>
                                        <p:attrNameLst>
                                          <p:attrName>style.visibility</p:attrName>
                                        </p:attrNameLst>
                                      </p:cBhvr>
                                      <p:to>
                                        <p:strVal val="visible"/>
                                      </p:to>
                                    </p:set>
                                    <p:animEffect transition="in" filter="fade">
                                      <p:cBhvr>
                                        <p:cTn id="32" dur="2000"/>
                                        <p:tgtEl>
                                          <p:spTgt spid="5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4"/>
                                        </p:tgtEl>
                                        <p:attrNameLst>
                                          <p:attrName>style.visibility</p:attrName>
                                        </p:attrNameLst>
                                      </p:cBhvr>
                                      <p:to>
                                        <p:strVal val="visible"/>
                                      </p:to>
                                    </p:set>
                                    <p:animEffect transition="in" filter="fade">
                                      <p:cBhvr>
                                        <p:cTn id="37" dur="2000"/>
                                        <p:tgtEl>
                                          <p:spTgt spid="46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0"/>
                                        </p:tgtEl>
                                        <p:attrNameLst>
                                          <p:attrName>style.visibility</p:attrName>
                                        </p:attrNameLst>
                                      </p:cBhvr>
                                      <p:to>
                                        <p:strVal val="visible"/>
                                      </p:to>
                                    </p:set>
                                    <p:animEffect transition="in" filter="fade">
                                      <p:cBhvr>
                                        <p:cTn id="42" dur="2000"/>
                                        <p:tgtEl>
                                          <p:spTgt spid="5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4"/>
                                        </p:tgtEl>
                                        <p:attrNameLst>
                                          <p:attrName>style.visibility</p:attrName>
                                        </p:attrNameLst>
                                      </p:cBhvr>
                                      <p:to>
                                        <p:strVal val="visible"/>
                                      </p:to>
                                    </p:set>
                                    <p:animEffect transition="in" filter="fade">
                                      <p:cBhvr>
                                        <p:cTn id="47" dur="2000"/>
                                        <p:tgtEl>
                                          <p:spTgt spid="4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88"/>
                                        </p:tgtEl>
                                        <p:attrNameLst>
                                          <p:attrName>style.visibility</p:attrName>
                                        </p:attrNameLst>
                                      </p:cBhvr>
                                      <p:to>
                                        <p:strVal val="visible"/>
                                      </p:to>
                                    </p:set>
                                    <p:animEffect transition="in" filter="fade">
                                      <p:cBhvr>
                                        <p:cTn id="52" dur="2000"/>
                                        <p:tgtEl>
                                          <p:spTgt spid="48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07"/>
                                        </p:tgtEl>
                                        <p:attrNameLst>
                                          <p:attrName>style.visibility</p:attrName>
                                        </p:attrNameLst>
                                      </p:cBhvr>
                                      <p:to>
                                        <p:strVal val="visible"/>
                                      </p:to>
                                    </p:set>
                                    <p:animEffect transition="in" filter="fade">
                                      <p:cBhvr>
                                        <p:cTn id="57" dur="2000"/>
                                        <p:tgtEl>
                                          <p:spTgt spid="50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61"/>
                                        </p:tgtEl>
                                        <p:attrNameLst>
                                          <p:attrName>style.visibility</p:attrName>
                                        </p:attrNameLst>
                                      </p:cBhvr>
                                      <p:to>
                                        <p:strVal val="visible"/>
                                      </p:to>
                                    </p:set>
                                    <p:animEffect transition="in" filter="fade">
                                      <p:cBhvr>
                                        <p:cTn id="62" dur="1000"/>
                                        <p:tgtEl>
                                          <p:spTgt spid="46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2"/>
                                        </p:tgtEl>
                                        <p:attrNameLst>
                                          <p:attrName>style.visibility</p:attrName>
                                        </p:attrNameLst>
                                      </p:cBhvr>
                                      <p:to>
                                        <p:strVal val="visible"/>
                                      </p:to>
                                    </p:set>
                                    <p:animEffect transition="in" filter="fade">
                                      <p:cBhvr>
                                        <p:cTn id="67" dur="2000"/>
                                        <p:tgtEl>
                                          <p:spTgt spid="50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1"/>
                                        </p:tgtEl>
                                        <p:attrNameLst>
                                          <p:attrName>style.visibility</p:attrName>
                                        </p:attrNameLst>
                                      </p:cBhvr>
                                      <p:to>
                                        <p:strVal val="visible"/>
                                      </p:to>
                                    </p:set>
                                    <p:animEffect transition="in" filter="fade">
                                      <p:cBhvr>
                                        <p:cTn id="72" dur="2000"/>
                                        <p:tgtEl>
                                          <p:spTgt spid="49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95"/>
                                        </p:tgtEl>
                                        <p:attrNameLst>
                                          <p:attrName>style.visibility</p:attrName>
                                        </p:attrNameLst>
                                      </p:cBhvr>
                                      <p:to>
                                        <p:strVal val="visible"/>
                                      </p:to>
                                    </p:set>
                                    <p:animEffect transition="in" filter="fade">
                                      <p:cBhvr>
                                        <p:cTn id="77" dur="2000"/>
                                        <p:tgtEl>
                                          <p:spTgt spid="49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0"/>
                                        </p:tgtEl>
                                        <p:attrNameLst>
                                          <p:attrName>style.visibility</p:attrName>
                                        </p:attrNameLst>
                                      </p:cBhvr>
                                      <p:to>
                                        <p:strVal val="visible"/>
                                      </p:to>
                                    </p:set>
                                    <p:animEffect transition="in" filter="fade">
                                      <p:cBhvr>
                                        <p:cTn id="82" dur="20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9"/>
          <p:cNvSpPr/>
          <p:nvPr/>
        </p:nvSpPr>
        <p:spPr>
          <a:xfrm>
            <a:off x="82175" y="82175"/>
            <a:ext cx="8972400" cy="49626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9"/>
          <p:cNvSpPr txBox="1">
            <a:spLocks noGrp="1"/>
          </p:cNvSpPr>
          <p:nvPr>
            <p:ph type="body" idx="1"/>
          </p:nvPr>
        </p:nvSpPr>
        <p:spPr>
          <a:xfrm>
            <a:off x="1166725" y="1834050"/>
            <a:ext cx="4757400" cy="15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200" b="1">
                <a:highlight>
                  <a:srgbClr val="FFFF00"/>
                </a:highlight>
              </a:rPr>
              <a:t>1. Cosa sta succedendo?</a:t>
            </a:r>
            <a:endParaRPr sz="2200" b="1">
              <a:highlight>
                <a:srgbClr val="FFFF00"/>
              </a:highlight>
            </a:endParaRPr>
          </a:p>
          <a:p>
            <a:pPr marL="0" lvl="0" indent="0" algn="l" rtl="0">
              <a:lnSpc>
                <a:spcPct val="100000"/>
              </a:lnSpc>
              <a:spcBef>
                <a:spcPts val="1000"/>
              </a:spcBef>
              <a:spcAft>
                <a:spcPts val="0"/>
              </a:spcAft>
              <a:buNone/>
            </a:pPr>
            <a:r>
              <a:rPr lang="en-GB" sz="2200" b="1"/>
              <a:t>2. Come funziona?</a:t>
            </a:r>
            <a:endParaRPr sz="2200" b="1"/>
          </a:p>
          <a:p>
            <a:pPr marL="0" lvl="0" indent="0" algn="l" rtl="0">
              <a:lnSpc>
                <a:spcPct val="100000"/>
              </a:lnSpc>
              <a:spcBef>
                <a:spcPts val="1000"/>
              </a:spcBef>
              <a:spcAft>
                <a:spcPts val="1000"/>
              </a:spcAft>
              <a:buNone/>
            </a:pPr>
            <a:r>
              <a:rPr lang="en-GB" sz="2200" b="1"/>
              <a:t>3. Cosa dovremmo fare?</a:t>
            </a:r>
            <a:endParaRPr sz="22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46"/>
          <p:cNvGrpSpPr/>
          <p:nvPr/>
        </p:nvGrpSpPr>
        <p:grpSpPr>
          <a:xfrm>
            <a:off x="8033924" y="983623"/>
            <a:ext cx="725700" cy="725700"/>
            <a:chOff x="8033924" y="983623"/>
            <a:chExt cx="725700" cy="725700"/>
          </a:xfrm>
        </p:grpSpPr>
        <p:sp>
          <p:nvSpPr>
            <p:cNvPr id="518" name="Google Shape;518;p46"/>
            <p:cNvSpPr/>
            <p:nvPr/>
          </p:nvSpPr>
          <p:spPr>
            <a:xfrm>
              <a:off x="8033924" y="983623"/>
              <a:ext cx="725700" cy="725700"/>
            </a:xfrm>
            <a:prstGeom prst="ellipse">
              <a:avLst/>
            </a:prstGeom>
            <a:solidFill>
              <a:srgbClr val="FFCF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19" name="Google Shape;519;p46"/>
            <p:cNvGrpSpPr/>
            <p:nvPr/>
          </p:nvGrpSpPr>
          <p:grpSpPr>
            <a:xfrm>
              <a:off x="8148140" y="1135612"/>
              <a:ext cx="504643" cy="431090"/>
              <a:chOff x="2567841" y="1994124"/>
              <a:chExt cx="399812" cy="306477"/>
            </a:xfrm>
          </p:grpSpPr>
          <p:sp>
            <p:nvSpPr>
              <p:cNvPr id="520" name="Google Shape;520;p46"/>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521" name="Google Shape;521;p46"/>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522" name="Google Shape;522;p46"/>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grpSp>
      </p:grpSp>
      <p:pic>
        <p:nvPicPr>
          <p:cNvPr id="523" name="Google Shape;523;p46"/>
          <p:cNvPicPr preferRelativeResize="0"/>
          <p:nvPr/>
        </p:nvPicPr>
        <p:blipFill>
          <a:blip r:embed="rId3">
            <a:alphaModFix/>
          </a:blip>
          <a:stretch>
            <a:fillRect/>
          </a:stretch>
        </p:blipFill>
        <p:spPr>
          <a:xfrm>
            <a:off x="198283" y="2042050"/>
            <a:ext cx="5299609" cy="1780125"/>
          </a:xfrm>
          <a:prstGeom prst="rect">
            <a:avLst/>
          </a:prstGeom>
          <a:noFill/>
          <a:ln>
            <a:noFill/>
          </a:ln>
        </p:spPr>
      </p:pic>
      <p:sp>
        <p:nvSpPr>
          <p:cNvPr id="524" name="Google Shape;524;p46"/>
          <p:cNvSpPr txBox="1">
            <a:spLocks noGrp="1"/>
          </p:cNvSpPr>
          <p:nvPr>
            <p:ph type="title" idx="4294967295"/>
          </p:nvPr>
        </p:nvSpPr>
        <p:spPr>
          <a:xfrm>
            <a:off x="381975" y="272450"/>
            <a:ext cx="69450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Tre strategie: il ruolo delle entità artificiali</a:t>
            </a:r>
            <a:endParaRPr/>
          </a:p>
        </p:txBody>
      </p:sp>
      <p:sp>
        <p:nvSpPr>
          <p:cNvPr id="525" name="Google Shape;525;p46"/>
          <p:cNvSpPr/>
          <p:nvPr/>
        </p:nvSpPr>
        <p:spPr>
          <a:xfrm>
            <a:off x="432950" y="10498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6" name="Google Shape;526;p46"/>
          <p:cNvSpPr txBox="1">
            <a:spLocks noGrp="1"/>
          </p:cNvSpPr>
          <p:nvPr>
            <p:ph type="body" idx="4294967295"/>
          </p:nvPr>
        </p:nvSpPr>
        <p:spPr>
          <a:xfrm>
            <a:off x="4329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A</a:t>
            </a:r>
            <a:endParaRPr sz="1500" b="1">
              <a:solidFill>
                <a:srgbClr val="002060"/>
              </a:solidFill>
              <a:latin typeface="Calibri"/>
              <a:ea typeface="Calibri"/>
              <a:cs typeface="Calibri"/>
              <a:sym typeface="Calibri"/>
            </a:endParaRPr>
          </a:p>
        </p:txBody>
      </p:sp>
      <p:sp>
        <p:nvSpPr>
          <p:cNvPr id="527" name="Google Shape;527;p46"/>
          <p:cNvSpPr txBox="1">
            <a:spLocks noGrp="1"/>
          </p:cNvSpPr>
          <p:nvPr>
            <p:ph type="body" idx="4294967295"/>
          </p:nvPr>
        </p:nvSpPr>
        <p:spPr>
          <a:xfrm>
            <a:off x="8129150" y="1505525"/>
            <a:ext cx="5379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500" b="1">
                <a:solidFill>
                  <a:srgbClr val="002060"/>
                </a:solidFill>
                <a:latin typeface="Calibri"/>
                <a:ea typeface="Calibri"/>
                <a:cs typeface="Calibri"/>
                <a:sym typeface="Calibri"/>
              </a:rPr>
              <a:t>B</a:t>
            </a:r>
            <a:endParaRPr sz="1500" b="1">
              <a:solidFill>
                <a:srgbClr val="002060"/>
              </a:solidFill>
              <a:latin typeface="Calibri"/>
              <a:ea typeface="Calibri"/>
              <a:cs typeface="Calibri"/>
              <a:sym typeface="Calibri"/>
            </a:endParaRPr>
          </a:p>
        </p:txBody>
      </p:sp>
      <p:sp>
        <p:nvSpPr>
          <p:cNvPr id="528" name="Google Shape;528;p46"/>
          <p:cNvSpPr txBox="1">
            <a:spLocks noGrp="1"/>
          </p:cNvSpPr>
          <p:nvPr>
            <p:ph type="body" idx="4294967295"/>
          </p:nvPr>
        </p:nvSpPr>
        <p:spPr>
          <a:xfrm>
            <a:off x="1137500" y="973850"/>
            <a:ext cx="6825000" cy="43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1400"/>
              <a:t>… sa come risolvere un certo problema, ma vuole far eseguire la soluzione a…</a:t>
            </a:r>
            <a:endParaRPr sz="1400"/>
          </a:p>
        </p:txBody>
      </p:sp>
      <p:cxnSp>
        <p:nvCxnSpPr>
          <p:cNvPr id="529" name="Google Shape;529;p46"/>
          <p:cNvCxnSpPr/>
          <p:nvPr/>
        </p:nvCxnSpPr>
        <p:spPr>
          <a:xfrm>
            <a:off x="1161175" y="1398450"/>
            <a:ext cx="6795600" cy="0"/>
          </a:xfrm>
          <a:prstGeom prst="straightConnector1">
            <a:avLst/>
          </a:prstGeom>
          <a:noFill/>
          <a:ln w="19050" cap="flat" cmpd="sng">
            <a:solidFill>
              <a:srgbClr val="002060"/>
            </a:solidFill>
            <a:prstDash val="solid"/>
            <a:round/>
            <a:headEnd type="none" w="med" len="med"/>
            <a:tailEnd type="triangle" w="med" len="med"/>
          </a:ln>
        </p:spPr>
      </p:cxnSp>
      <p:grpSp>
        <p:nvGrpSpPr>
          <p:cNvPr id="530" name="Google Shape;530;p46"/>
          <p:cNvGrpSpPr/>
          <p:nvPr/>
        </p:nvGrpSpPr>
        <p:grpSpPr>
          <a:xfrm>
            <a:off x="5460125" y="2718960"/>
            <a:ext cx="3490200" cy="482400"/>
            <a:chOff x="5460125" y="2718960"/>
            <a:chExt cx="3490200" cy="482400"/>
          </a:xfrm>
        </p:grpSpPr>
        <p:sp>
          <p:nvSpPr>
            <p:cNvPr id="531" name="Google Shape;531;p46"/>
            <p:cNvSpPr/>
            <p:nvPr/>
          </p:nvSpPr>
          <p:spPr>
            <a:xfrm>
              <a:off x="6127925" y="2718960"/>
              <a:ext cx="2822400" cy="482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sistemi di database</a:t>
              </a:r>
              <a:br>
                <a:rPr lang="en-GB">
                  <a:solidFill>
                    <a:srgbClr val="002060"/>
                  </a:solidFill>
                </a:rPr>
              </a:br>
              <a:r>
                <a:rPr lang="en-GB">
                  <a:solidFill>
                    <a:srgbClr val="002060"/>
                  </a:solidFill>
                </a:rPr>
                <a:t>e motori di ricerca</a:t>
              </a:r>
              <a:endParaRPr>
                <a:solidFill>
                  <a:srgbClr val="002060"/>
                </a:solidFill>
              </a:endParaRPr>
            </a:p>
          </p:txBody>
        </p:sp>
        <p:cxnSp>
          <p:nvCxnSpPr>
            <p:cNvPr id="532" name="Google Shape;532;p46"/>
            <p:cNvCxnSpPr>
              <a:stCxn id="533" idx="3"/>
              <a:endCxn id="531" idx="1"/>
            </p:cNvCxnSpPr>
            <p:nvPr/>
          </p:nvCxnSpPr>
          <p:spPr>
            <a:xfrm>
              <a:off x="5460125" y="2955660"/>
              <a:ext cx="667800" cy="4500"/>
            </a:xfrm>
            <a:prstGeom prst="straightConnector1">
              <a:avLst/>
            </a:prstGeom>
            <a:noFill/>
            <a:ln w="28575" cap="flat" cmpd="sng">
              <a:solidFill>
                <a:srgbClr val="595959"/>
              </a:solidFill>
              <a:prstDash val="dash"/>
              <a:round/>
              <a:headEnd type="none" w="med" len="med"/>
              <a:tailEnd type="none" w="med" len="med"/>
            </a:ln>
          </p:spPr>
        </p:cxnSp>
      </p:grpSp>
      <p:grpSp>
        <p:nvGrpSpPr>
          <p:cNvPr id="534" name="Google Shape;534;p46"/>
          <p:cNvGrpSpPr/>
          <p:nvPr/>
        </p:nvGrpSpPr>
        <p:grpSpPr>
          <a:xfrm>
            <a:off x="5460125" y="3290812"/>
            <a:ext cx="3490200" cy="482400"/>
            <a:chOff x="5460125" y="3290812"/>
            <a:chExt cx="3490200" cy="482400"/>
          </a:xfrm>
        </p:grpSpPr>
        <p:sp>
          <p:nvSpPr>
            <p:cNvPr id="535" name="Google Shape;535;p46"/>
            <p:cNvSpPr/>
            <p:nvPr/>
          </p:nvSpPr>
          <p:spPr>
            <a:xfrm>
              <a:off x="6127925" y="3290812"/>
              <a:ext cx="2822400" cy="482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b="1">
                  <a:solidFill>
                    <a:srgbClr val="002060"/>
                  </a:solidFill>
                </a:rPr>
                <a:t>sistemi di Machine Learning:</a:t>
              </a:r>
              <a:br>
                <a:rPr lang="en-GB" b="1">
                  <a:solidFill>
                    <a:srgbClr val="002060"/>
                  </a:solidFill>
                </a:rPr>
              </a:br>
              <a:r>
                <a:rPr lang="en-GB" b="1">
                  <a:solidFill>
                    <a:srgbClr val="002060"/>
                  </a:solidFill>
                </a:rPr>
                <a:t>la “nuova” IA</a:t>
              </a:r>
              <a:endParaRPr b="1">
                <a:solidFill>
                  <a:srgbClr val="002060"/>
                </a:solidFill>
              </a:endParaRPr>
            </a:p>
          </p:txBody>
        </p:sp>
        <p:cxnSp>
          <p:nvCxnSpPr>
            <p:cNvPr id="536" name="Google Shape;536;p46"/>
            <p:cNvCxnSpPr>
              <a:endCxn id="535" idx="1"/>
            </p:cNvCxnSpPr>
            <p:nvPr/>
          </p:nvCxnSpPr>
          <p:spPr>
            <a:xfrm>
              <a:off x="5460125" y="3527512"/>
              <a:ext cx="667800" cy="4500"/>
            </a:xfrm>
            <a:prstGeom prst="straightConnector1">
              <a:avLst/>
            </a:prstGeom>
            <a:noFill/>
            <a:ln w="28575" cap="flat" cmpd="sng">
              <a:solidFill>
                <a:srgbClr val="595959"/>
              </a:solidFill>
              <a:prstDash val="dash"/>
              <a:round/>
              <a:headEnd type="none" w="med" len="med"/>
              <a:tailEnd type="none" w="med" len="med"/>
            </a:ln>
          </p:spPr>
        </p:cxnSp>
      </p:grpSp>
      <p:grpSp>
        <p:nvGrpSpPr>
          <p:cNvPr id="537" name="Google Shape;537;p46"/>
          <p:cNvGrpSpPr/>
          <p:nvPr/>
        </p:nvGrpSpPr>
        <p:grpSpPr>
          <a:xfrm>
            <a:off x="5460151" y="2155500"/>
            <a:ext cx="3490098" cy="482400"/>
            <a:chOff x="5460151" y="2155500"/>
            <a:chExt cx="3490098" cy="482400"/>
          </a:xfrm>
        </p:grpSpPr>
        <p:sp>
          <p:nvSpPr>
            <p:cNvPr id="538" name="Google Shape;538;p46"/>
            <p:cNvSpPr/>
            <p:nvPr/>
          </p:nvSpPr>
          <p:spPr>
            <a:xfrm>
              <a:off x="6127850" y="2155500"/>
              <a:ext cx="2822400" cy="482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002060"/>
                  </a:solidFill>
                </a:rPr>
                <a:t>sistemi software usuali</a:t>
              </a:r>
              <a:br>
                <a:rPr lang="en-GB">
                  <a:solidFill>
                    <a:srgbClr val="002060"/>
                  </a:solidFill>
                </a:rPr>
              </a:br>
              <a:r>
                <a:rPr lang="en-GB">
                  <a:solidFill>
                    <a:srgbClr val="002060"/>
                  </a:solidFill>
                </a:rPr>
                <a:t>e “vecchia” IA</a:t>
              </a:r>
              <a:endParaRPr>
                <a:solidFill>
                  <a:srgbClr val="002060"/>
                </a:solidFill>
              </a:endParaRPr>
            </a:p>
          </p:txBody>
        </p:sp>
        <p:cxnSp>
          <p:nvCxnSpPr>
            <p:cNvPr id="539" name="Google Shape;539;p46"/>
            <p:cNvCxnSpPr/>
            <p:nvPr/>
          </p:nvCxnSpPr>
          <p:spPr>
            <a:xfrm>
              <a:off x="5460151" y="2399818"/>
              <a:ext cx="667800" cy="4500"/>
            </a:xfrm>
            <a:prstGeom prst="straightConnector1">
              <a:avLst/>
            </a:prstGeom>
            <a:noFill/>
            <a:ln w="28575" cap="flat" cmpd="sng">
              <a:solidFill>
                <a:srgbClr val="595959"/>
              </a:solidFill>
              <a:prstDash val="dash"/>
              <a:round/>
              <a:headEnd type="none" w="med" len="med"/>
              <a:tailEnd type="none" w="med" len="med"/>
            </a:ln>
          </p:spPr>
        </p:cxnSp>
      </p:grpSp>
      <p:sp>
        <p:nvSpPr>
          <p:cNvPr id="540" name="Google Shape;540;p46"/>
          <p:cNvSpPr txBox="1">
            <a:spLocks noGrp="1"/>
          </p:cNvSpPr>
          <p:nvPr>
            <p:ph type="body" idx="4294967295"/>
          </p:nvPr>
        </p:nvSpPr>
        <p:spPr>
          <a:xfrm>
            <a:off x="1281600" y="3980725"/>
            <a:ext cx="67296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600"/>
              <a:t>Nella strategia 1, B è un </a:t>
            </a:r>
            <a:r>
              <a:rPr lang="en-GB" sz="1600" b="1"/>
              <a:t>esecutore, a comportamento programmato</a:t>
            </a:r>
            <a:endParaRPr sz="1600" b="1"/>
          </a:p>
        </p:txBody>
      </p:sp>
      <p:sp>
        <p:nvSpPr>
          <p:cNvPr id="541" name="Google Shape;541;p46"/>
          <p:cNvSpPr txBox="1">
            <a:spLocks noGrp="1"/>
          </p:cNvSpPr>
          <p:nvPr>
            <p:ph type="body" idx="4294967295"/>
          </p:nvPr>
        </p:nvSpPr>
        <p:spPr>
          <a:xfrm>
            <a:off x="1281600" y="4285525"/>
            <a:ext cx="67296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600"/>
              <a:t>Nella strategia 2, B è un </a:t>
            </a:r>
            <a:r>
              <a:rPr lang="en-GB" sz="1600" b="1"/>
              <a:t>ripetitore, a comportamento memorizzato</a:t>
            </a:r>
            <a:endParaRPr sz="1600" b="1"/>
          </a:p>
        </p:txBody>
      </p:sp>
      <p:sp>
        <p:nvSpPr>
          <p:cNvPr id="542" name="Google Shape;542;p46"/>
          <p:cNvSpPr txBox="1">
            <a:spLocks noGrp="1"/>
          </p:cNvSpPr>
          <p:nvPr>
            <p:ph type="body" idx="4294967295"/>
          </p:nvPr>
        </p:nvSpPr>
        <p:spPr>
          <a:xfrm>
            <a:off x="1281600" y="4590325"/>
            <a:ext cx="67296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600"/>
              <a:t>Nella strategia 3, B è un </a:t>
            </a:r>
            <a:r>
              <a:rPr lang="en-GB" sz="1600" b="1"/>
              <a:t>costruttore, a comportamento appreso</a:t>
            </a:r>
            <a:endParaRPr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2000"/>
                                        <p:tgtEl>
                                          <p:spTgt spid="537"/>
                                        </p:tgtEl>
                                      </p:cBhvr>
                                    </p:animEffect>
                                  </p:childTnLst>
                                </p:cTn>
                              </p:par>
                              <p:par>
                                <p:cTn id="8" presetID="10" presetClass="entr" presetSubtype="0" fill="hold" nodeType="withEffect">
                                  <p:stCondLst>
                                    <p:cond delay="0"/>
                                  </p:stCondLst>
                                  <p:childTnLst>
                                    <p:set>
                                      <p:cBhvr>
                                        <p:cTn id="9" dur="1" fill="hold">
                                          <p:stCondLst>
                                            <p:cond delay="0"/>
                                          </p:stCondLst>
                                        </p:cTn>
                                        <p:tgtEl>
                                          <p:spTgt spid="540"/>
                                        </p:tgtEl>
                                        <p:attrNameLst>
                                          <p:attrName>style.visibility</p:attrName>
                                        </p:attrNameLst>
                                      </p:cBhvr>
                                      <p:to>
                                        <p:strVal val="visible"/>
                                      </p:to>
                                    </p:set>
                                    <p:animEffect transition="in" filter="fade">
                                      <p:cBhvr>
                                        <p:cTn id="10" dur="2000"/>
                                        <p:tgtEl>
                                          <p:spTgt spid="5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0"/>
                                        </p:tgtEl>
                                        <p:attrNameLst>
                                          <p:attrName>style.visibility</p:attrName>
                                        </p:attrNameLst>
                                      </p:cBhvr>
                                      <p:to>
                                        <p:strVal val="visible"/>
                                      </p:to>
                                    </p:set>
                                    <p:animEffect transition="in" filter="fade">
                                      <p:cBhvr>
                                        <p:cTn id="15" dur="2000"/>
                                        <p:tgtEl>
                                          <p:spTgt spid="530"/>
                                        </p:tgtEl>
                                      </p:cBhvr>
                                    </p:animEffect>
                                  </p:childTnLst>
                                </p:cTn>
                              </p:par>
                              <p:par>
                                <p:cTn id="16" presetID="10" presetClass="entr" presetSubtype="0" fill="hold" nodeType="withEffect">
                                  <p:stCondLst>
                                    <p:cond delay="0"/>
                                  </p:stCondLst>
                                  <p:childTnLst>
                                    <p:set>
                                      <p:cBhvr>
                                        <p:cTn id="17" dur="1" fill="hold">
                                          <p:stCondLst>
                                            <p:cond delay="0"/>
                                          </p:stCondLst>
                                        </p:cTn>
                                        <p:tgtEl>
                                          <p:spTgt spid="541"/>
                                        </p:tgtEl>
                                        <p:attrNameLst>
                                          <p:attrName>style.visibility</p:attrName>
                                        </p:attrNameLst>
                                      </p:cBhvr>
                                      <p:to>
                                        <p:strVal val="visible"/>
                                      </p:to>
                                    </p:set>
                                    <p:animEffect transition="in" filter="fade">
                                      <p:cBhvr>
                                        <p:cTn id="18" dur="2000"/>
                                        <p:tgtEl>
                                          <p:spTgt spid="5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34"/>
                                        </p:tgtEl>
                                        <p:attrNameLst>
                                          <p:attrName>style.visibility</p:attrName>
                                        </p:attrNameLst>
                                      </p:cBhvr>
                                      <p:to>
                                        <p:strVal val="visible"/>
                                      </p:to>
                                    </p:set>
                                    <p:animEffect transition="in" filter="fade">
                                      <p:cBhvr>
                                        <p:cTn id="23" dur="2000"/>
                                        <p:tgtEl>
                                          <p:spTgt spid="534"/>
                                        </p:tgtEl>
                                      </p:cBhvr>
                                    </p:animEffect>
                                  </p:childTnLst>
                                </p:cTn>
                              </p:par>
                              <p:par>
                                <p:cTn id="24" presetID="10" presetClass="entr" presetSubtype="0" fill="hold" nodeType="withEffect">
                                  <p:stCondLst>
                                    <p:cond delay="0"/>
                                  </p:stCondLst>
                                  <p:childTnLst>
                                    <p:set>
                                      <p:cBhvr>
                                        <p:cTn id="25" dur="1" fill="hold">
                                          <p:stCondLst>
                                            <p:cond delay="0"/>
                                          </p:stCondLst>
                                        </p:cTn>
                                        <p:tgtEl>
                                          <p:spTgt spid="542"/>
                                        </p:tgtEl>
                                        <p:attrNameLst>
                                          <p:attrName>style.visibility</p:attrName>
                                        </p:attrNameLst>
                                      </p:cBhvr>
                                      <p:to>
                                        <p:strVal val="visible"/>
                                      </p:to>
                                    </p:set>
                                    <p:animEffect transition="in" filter="fade">
                                      <p:cBhvr>
                                        <p:cTn id="26" dur="2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7"/>
          <p:cNvSpPr txBox="1">
            <a:spLocks noGrp="1"/>
          </p:cNvSpPr>
          <p:nvPr>
            <p:ph type="title" idx="4294967295"/>
          </p:nvPr>
        </p:nvSpPr>
        <p:spPr>
          <a:xfrm>
            <a:off x="381975" y="272450"/>
            <a:ext cx="7934700" cy="935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La “nuova” intelligenza artificiale:</a:t>
            </a:r>
            <a:br>
              <a:rPr lang="en-GB"/>
            </a:br>
            <a:r>
              <a:rPr lang="en-GB"/>
              <a:t>sistemi a comportamento appreso</a:t>
            </a:r>
            <a:endParaRPr/>
          </a:p>
        </p:txBody>
      </p:sp>
      <p:sp>
        <p:nvSpPr>
          <p:cNvPr id="548" name="Google Shape;548;p47"/>
          <p:cNvSpPr txBox="1">
            <a:spLocks noGrp="1"/>
          </p:cNvSpPr>
          <p:nvPr>
            <p:ph type="body" idx="4294967295"/>
          </p:nvPr>
        </p:nvSpPr>
        <p:spPr>
          <a:xfrm>
            <a:off x="1868850" y="1969800"/>
            <a:ext cx="5406300" cy="1709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None/>
            </a:pPr>
            <a:r>
              <a:rPr lang="en-GB" sz="2000" b="1">
                <a:solidFill>
                  <a:srgbClr val="002060"/>
                </a:solidFill>
              </a:rPr>
              <a:t>“Machine learning is the field of study</a:t>
            </a:r>
            <a:endParaRPr sz="2000" b="1">
              <a:solidFill>
                <a:srgbClr val="002060"/>
              </a:solidFill>
            </a:endParaRPr>
          </a:p>
          <a:p>
            <a:pPr marL="0" lvl="0" indent="0" algn="ctr" rtl="0">
              <a:lnSpc>
                <a:spcPct val="100000"/>
              </a:lnSpc>
              <a:spcBef>
                <a:spcPts val="0"/>
              </a:spcBef>
              <a:spcAft>
                <a:spcPts val="0"/>
              </a:spcAft>
              <a:buClr>
                <a:schemeClr val="dk1"/>
              </a:buClr>
              <a:buSzPts val="1100"/>
              <a:buNone/>
            </a:pPr>
            <a:r>
              <a:rPr lang="en-GB" sz="2000" b="1">
                <a:solidFill>
                  <a:srgbClr val="002060"/>
                </a:solidFill>
              </a:rPr>
              <a:t>that gives computers the ability to learn</a:t>
            </a:r>
            <a:endParaRPr sz="2000" b="1">
              <a:solidFill>
                <a:srgbClr val="002060"/>
              </a:solidFill>
            </a:endParaRPr>
          </a:p>
          <a:p>
            <a:pPr marL="0" lvl="0" indent="0" algn="ctr" rtl="0">
              <a:lnSpc>
                <a:spcPct val="100000"/>
              </a:lnSpc>
              <a:spcBef>
                <a:spcPts val="0"/>
              </a:spcBef>
              <a:spcAft>
                <a:spcPts val="0"/>
              </a:spcAft>
              <a:buClr>
                <a:schemeClr val="dk1"/>
              </a:buClr>
              <a:buSzPts val="1100"/>
              <a:buNone/>
            </a:pPr>
            <a:r>
              <a:rPr lang="en-GB" sz="2000" b="1">
                <a:solidFill>
                  <a:srgbClr val="002060"/>
                </a:solidFill>
              </a:rPr>
              <a:t>without being explicitly programmed”</a:t>
            </a:r>
            <a:endParaRPr sz="2000" b="1">
              <a:solidFill>
                <a:srgbClr val="002060"/>
              </a:solidFill>
            </a:endParaRPr>
          </a:p>
          <a:p>
            <a:pPr marL="0" lvl="0" indent="0" algn="ctr" rtl="0">
              <a:lnSpc>
                <a:spcPct val="100000"/>
              </a:lnSpc>
              <a:spcBef>
                <a:spcPts val="0"/>
              </a:spcBef>
              <a:spcAft>
                <a:spcPts val="0"/>
              </a:spcAft>
              <a:buClr>
                <a:schemeClr val="dk1"/>
              </a:buClr>
              <a:buSzPts val="1100"/>
              <a:buNone/>
            </a:pPr>
            <a:endParaRPr sz="2000" b="1">
              <a:solidFill>
                <a:srgbClr val="002060"/>
              </a:solidFill>
            </a:endParaRPr>
          </a:p>
          <a:p>
            <a:pPr marL="0" lvl="0" indent="0" algn="ctr" rtl="0">
              <a:lnSpc>
                <a:spcPct val="100000"/>
              </a:lnSpc>
              <a:spcBef>
                <a:spcPts val="0"/>
              </a:spcBef>
              <a:spcAft>
                <a:spcPts val="0"/>
              </a:spcAft>
              <a:buClr>
                <a:schemeClr val="dk1"/>
              </a:buClr>
              <a:buSzPts val="1100"/>
              <a:buNone/>
            </a:pPr>
            <a:r>
              <a:rPr lang="en-GB" sz="2000">
                <a:solidFill>
                  <a:srgbClr val="002060"/>
                </a:solidFill>
              </a:rPr>
              <a:t>A. Samuel, 1959</a:t>
            </a:r>
            <a:endParaRPr sz="2000">
              <a:solidFill>
                <a:srgbClr val="002060"/>
              </a:solidFill>
            </a:endParaRPr>
          </a:p>
        </p:txBody>
      </p:sp>
      <p:sp>
        <p:nvSpPr>
          <p:cNvPr id="549" name="Google Shape;549;p47"/>
          <p:cNvSpPr txBox="1">
            <a:spLocks noGrp="1"/>
          </p:cNvSpPr>
          <p:nvPr>
            <p:ph type="body" idx="4294967295"/>
          </p:nvPr>
        </p:nvSpPr>
        <p:spPr>
          <a:xfrm>
            <a:off x="311700" y="4276675"/>
            <a:ext cx="7967100" cy="473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(la traduzione abituale di “machine learning” è “apprendimento automatico”)</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48"/>
          <p:cNvPicPr preferRelativeResize="0"/>
          <p:nvPr/>
        </p:nvPicPr>
        <p:blipFill>
          <a:blip r:embed="rId3">
            <a:alphaModFix/>
          </a:blip>
          <a:stretch>
            <a:fillRect/>
          </a:stretch>
        </p:blipFill>
        <p:spPr>
          <a:xfrm>
            <a:off x="159300" y="1657459"/>
            <a:ext cx="8756101" cy="2710666"/>
          </a:xfrm>
          <a:prstGeom prst="rect">
            <a:avLst/>
          </a:prstGeom>
          <a:noFill/>
          <a:ln>
            <a:noFill/>
          </a:ln>
        </p:spPr>
      </p:pic>
      <p:sp>
        <p:nvSpPr>
          <p:cNvPr id="555" name="Google Shape;555;p48"/>
          <p:cNvSpPr txBox="1">
            <a:spLocks noGrp="1"/>
          </p:cNvSpPr>
          <p:nvPr>
            <p:ph type="title" idx="4294967295"/>
          </p:nvPr>
        </p:nvSpPr>
        <p:spPr>
          <a:xfrm>
            <a:off x="381964" y="272459"/>
            <a:ext cx="7047300" cy="48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a:t>Due “intelligenze artificiali”, dunque…</a:t>
            </a:r>
            <a:endParaRPr/>
          </a:p>
        </p:txBody>
      </p:sp>
      <p:sp>
        <p:nvSpPr>
          <p:cNvPr id="556" name="Google Shape;556;p48"/>
          <p:cNvSpPr txBox="1">
            <a:spLocks noGrp="1"/>
          </p:cNvSpPr>
          <p:nvPr>
            <p:ph type="body" idx="4294967295"/>
          </p:nvPr>
        </p:nvSpPr>
        <p:spPr>
          <a:xfrm>
            <a:off x="778625" y="3564650"/>
            <a:ext cx="2760300" cy="431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None/>
            </a:pPr>
            <a:r>
              <a:rPr lang="en-GB" sz="1400"/>
              <a:t>da Google Books Ngram Viewer</a:t>
            </a:r>
            <a:endParaRPr sz="1400"/>
          </a:p>
        </p:txBody>
      </p:sp>
      <p:grpSp>
        <p:nvGrpSpPr>
          <p:cNvPr id="557" name="Google Shape;557;p48"/>
          <p:cNvGrpSpPr/>
          <p:nvPr/>
        </p:nvGrpSpPr>
        <p:grpSpPr>
          <a:xfrm>
            <a:off x="5435650" y="998775"/>
            <a:ext cx="3651175" cy="2904725"/>
            <a:chOff x="5283250" y="770175"/>
            <a:chExt cx="3651175" cy="2904725"/>
          </a:xfrm>
        </p:grpSpPr>
        <p:sp>
          <p:nvSpPr>
            <p:cNvPr id="558" name="Google Shape;558;p48"/>
            <p:cNvSpPr/>
            <p:nvPr/>
          </p:nvSpPr>
          <p:spPr>
            <a:xfrm>
              <a:off x="6739325" y="1357100"/>
              <a:ext cx="2195100" cy="23178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48"/>
            <p:cNvSpPr txBox="1"/>
            <p:nvPr/>
          </p:nvSpPr>
          <p:spPr>
            <a:xfrm>
              <a:off x="5283250" y="770175"/>
              <a:ext cx="3375300" cy="6279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en-GB" sz="1600">
                  <a:solidFill>
                    <a:schemeClr val="dk2"/>
                  </a:solidFill>
                </a:rPr>
                <a:t>la “nuova” IA:</a:t>
              </a:r>
              <a:br>
                <a:rPr lang="en-GB" sz="1600">
                  <a:solidFill>
                    <a:schemeClr val="dk2"/>
                  </a:solidFill>
                </a:rPr>
              </a:br>
              <a:r>
                <a:rPr lang="en-GB" sz="1600">
                  <a:solidFill>
                    <a:schemeClr val="dk2"/>
                  </a:solidFill>
                </a:rPr>
                <a:t>sistemi a comportamento </a:t>
              </a:r>
              <a:r>
                <a:rPr lang="en-GB" sz="1600" b="1">
                  <a:solidFill>
                    <a:schemeClr val="dk2"/>
                  </a:solidFill>
                </a:rPr>
                <a:t>appreso</a:t>
              </a:r>
              <a:endParaRPr sz="1600" b="1">
                <a:solidFill>
                  <a:schemeClr val="dk2"/>
                </a:solidFill>
              </a:endParaRPr>
            </a:p>
          </p:txBody>
        </p:sp>
      </p:grpSp>
      <p:grpSp>
        <p:nvGrpSpPr>
          <p:cNvPr id="560" name="Google Shape;560;p48"/>
          <p:cNvGrpSpPr/>
          <p:nvPr/>
        </p:nvGrpSpPr>
        <p:grpSpPr>
          <a:xfrm>
            <a:off x="1061000" y="1135850"/>
            <a:ext cx="4901625" cy="2920050"/>
            <a:chOff x="1061000" y="754850"/>
            <a:chExt cx="4901625" cy="2920050"/>
          </a:xfrm>
        </p:grpSpPr>
        <p:sp>
          <p:nvSpPr>
            <p:cNvPr id="561" name="Google Shape;561;p48"/>
            <p:cNvSpPr/>
            <p:nvPr/>
          </p:nvSpPr>
          <p:spPr>
            <a:xfrm>
              <a:off x="3767525" y="1357100"/>
              <a:ext cx="2195100" cy="23178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txBox="1"/>
            <p:nvPr/>
          </p:nvSpPr>
          <p:spPr>
            <a:xfrm>
              <a:off x="1061000" y="754850"/>
              <a:ext cx="4028700" cy="6279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en-GB" sz="1600">
                  <a:solidFill>
                    <a:schemeClr val="dk2"/>
                  </a:solidFill>
                </a:rPr>
                <a:t>la “vecchia” IA:</a:t>
              </a:r>
              <a:br>
                <a:rPr lang="en-GB" sz="1600">
                  <a:solidFill>
                    <a:schemeClr val="dk2"/>
                  </a:solidFill>
                </a:rPr>
              </a:br>
              <a:r>
                <a:rPr lang="en-GB" sz="1600">
                  <a:solidFill>
                    <a:schemeClr val="dk2"/>
                  </a:solidFill>
                </a:rPr>
                <a:t>sistemi a comportamento </a:t>
              </a:r>
              <a:r>
                <a:rPr lang="en-GB" sz="1600" b="1">
                  <a:solidFill>
                    <a:schemeClr val="dk2"/>
                  </a:solidFill>
                </a:rPr>
                <a:t>programmato</a:t>
              </a:r>
              <a:endParaRPr sz="1600" b="1">
                <a:solidFill>
                  <a:schemeClr val="dk2"/>
                </a:solidFill>
              </a:endParaRPr>
            </a:p>
          </p:txBody>
        </p:sp>
      </p:grpSp>
      <p:sp>
        <p:nvSpPr>
          <p:cNvPr id="563" name="Google Shape;563;p48"/>
          <p:cNvSpPr txBox="1"/>
          <p:nvPr/>
        </p:nvSpPr>
        <p:spPr>
          <a:xfrm>
            <a:off x="387900" y="4661500"/>
            <a:ext cx="8603700" cy="3078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800" u="sng">
                <a:solidFill>
                  <a:srgbClr val="0097A7"/>
                </a:solidFill>
                <a:hlinkClick r:id="rId4">
                  <a:extLst>
                    <a:ext uri="{A12FA001-AC4F-418D-AE19-62706E023703}">
                      <ahyp:hlinkClr xmlns:ahyp="http://schemas.microsoft.com/office/drawing/2018/hyperlinkcolor" val="tx"/>
                    </a:ext>
                  </a:extLst>
                </a:hlinkClick>
              </a:rPr>
              <a:t>https://books.google.com/ngrams/graph?content=artificial+intelligence%2Cexpert+system%2Cmachine+learning&amp;year_start=1950&amp;year_end=2019&amp;corpus=en-2019&amp;smoothing=3</a:t>
            </a:r>
            <a:r>
              <a:rPr lang="en-GB" sz="800">
                <a:solidFill>
                  <a:srgbClr val="595959"/>
                </a:solidFill>
              </a:rPr>
              <a:t> </a:t>
            </a:r>
            <a:endParaRPr sz="800">
              <a:solidFill>
                <a:srgbClr val="59595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2000"/>
                                        <p:tgtEl>
                                          <p:spTgt spid="5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7"/>
                                        </p:tgtEl>
                                        <p:attrNameLst>
                                          <p:attrName>style.visibility</p:attrName>
                                        </p:attrNameLst>
                                      </p:cBhvr>
                                      <p:to>
                                        <p:strVal val="visible"/>
                                      </p:to>
                                    </p:set>
                                    <p:animEffect transition="in" filter="fade">
                                      <p:cBhvr>
                                        <p:cTn id="12" dur="200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9"/>
          <p:cNvSpPr txBox="1">
            <a:spLocks noGrp="1"/>
          </p:cNvSpPr>
          <p:nvPr>
            <p:ph type="title" idx="4294967295"/>
          </p:nvPr>
        </p:nvSpPr>
        <p:spPr>
          <a:xfrm>
            <a:off x="381975" y="272450"/>
            <a:ext cx="3469800" cy="6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Un’interpretazione</a:t>
            </a:r>
            <a:endParaRPr/>
          </a:p>
        </p:txBody>
      </p:sp>
      <p:sp>
        <p:nvSpPr>
          <p:cNvPr id="569" name="Google Shape;569;p49"/>
          <p:cNvSpPr txBox="1">
            <a:spLocks noGrp="1"/>
          </p:cNvSpPr>
          <p:nvPr>
            <p:ph type="body" idx="4294967295"/>
          </p:nvPr>
        </p:nvSpPr>
        <p:spPr>
          <a:xfrm>
            <a:off x="381975" y="916750"/>
            <a:ext cx="8405700" cy="11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None/>
            </a:pPr>
            <a:r>
              <a:rPr lang="en-GB" sz="1600"/>
              <a:t>“</a:t>
            </a:r>
            <a:r>
              <a:rPr lang="en-GB" sz="1600" b="1"/>
              <a:t>Nature versus nurture</a:t>
            </a:r>
            <a:r>
              <a:rPr lang="en-GB" sz="1600"/>
              <a:t> is a long-standing debate in biology and society</a:t>
            </a:r>
            <a:br>
              <a:rPr lang="en-GB" sz="1600"/>
            </a:br>
            <a:r>
              <a:rPr lang="en-GB" sz="1600"/>
              <a:t>about the relative influence on human beings of their genetic inheritance (nature)</a:t>
            </a:r>
            <a:br>
              <a:rPr lang="en-GB" sz="1600"/>
            </a:br>
            <a:r>
              <a:rPr lang="en-GB" sz="1600"/>
              <a:t>and the environmental conditions of their development (nurture).”</a:t>
            </a:r>
            <a:endParaRPr sz="1600"/>
          </a:p>
          <a:p>
            <a:pPr marL="0" lvl="0" indent="0" algn="l" rtl="0">
              <a:lnSpc>
                <a:spcPct val="100000"/>
              </a:lnSpc>
              <a:spcBef>
                <a:spcPts val="0"/>
              </a:spcBef>
              <a:spcAft>
                <a:spcPts val="0"/>
              </a:spcAft>
              <a:buClr>
                <a:schemeClr val="dk1"/>
              </a:buClr>
              <a:buSzPts val="1100"/>
              <a:buNone/>
            </a:pPr>
            <a:r>
              <a:rPr lang="en-GB" sz="1400" u="sng">
                <a:solidFill>
                  <a:schemeClr val="hlink"/>
                </a:solidFill>
                <a:hlinkClick r:id="rId3"/>
              </a:rPr>
              <a:t>https://en.wikipedia.org/wiki/Nature_versus_nurture</a:t>
            </a:r>
            <a:r>
              <a:rPr lang="en-GB" sz="1400"/>
              <a:t> </a:t>
            </a:r>
            <a:endParaRPr sz="1400"/>
          </a:p>
        </p:txBody>
      </p:sp>
      <p:sp>
        <p:nvSpPr>
          <p:cNvPr id="570" name="Google Shape;570;p49"/>
          <p:cNvSpPr txBox="1">
            <a:spLocks noGrp="1"/>
          </p:cNvSpPr>
          <p:nvPr>
            <p:ph type="body" idx="4294967295"/>
          </p:nvPr>
        </p:nvSpPr>
        <p:spPr>
          <a:xfrm>
            <a:off x="381975" y="2364550"/>
            <a:ext cx="8405700" cy="48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None/>
            </a:pPr>
            <a:r>
              <a:rPr lang="en-GB" sz="1600"/>
              <a:t>In italiano: “</a:t>
            </a:r>
            <a:r>
              <a:rPr lang="en-GB" sz="1600" b="1"/>
              <a:t>natura o cultura”</a:t>
            </a:r>
            <a:r>
              <a:rPr lang="en-GB" sz="1600"/>
              <a:t> (o anche: “innato o appreso”)</a:t>
            </a:r>
            <a:endParaRPr sz="1400"/>
          </a:p>
        </p:txBody>
      </p:sp>
      <p:sp>
        <p:nvSpPr>
          <p:cNvPr id="571" name="Google Shape;571;p49"/>
          <p:cNvSpPr txBox="1">
            <a:spLocks noGrp="1"/>
          </p:cNvSpPr>
          <p:nvPr>
            <p:ph type="body" idx="4294967295"/>
          </p:nvPr>
        </p:nvSpPr>
        <p:spPr>
          <a:xfrm>
            <a:off x="381975" y="2974150"/>
            <a:ext cx="8405700" cy="70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None/>
            </a:pPr>
            <a:r>
              <a:rPr lang="en-GB" sz="1600"/>
              <a:t>Nelle entità artificiali non c’è “natura”, ma generalizziamo (mantenendo l’allitterazione):</a:t>
            </a:r>
            <a:br>
              <a:rPr lang="en-GB" sz="1600"/>
            </a:br>
            <a:r>
              <a:rPr lang="en-GB" sz="1600" b="1"/>
              <a:t>“struttura o cultura”</a:t>
            </a:r>
            <a:endParaRPr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0"/>
          <p:cNvSpPr txBox="1">
            <a:spLocks noGrp="1"/>
          </p:cNvSpPr>
          <p:nvPr>
            <p:ph type="title" idx="4294967295"/>
          </p:nvPr>
        </p:nvSpPr>
        <p:spPr>
          <a:xfrm>
            <a:off x="381975" y="272450"/>
            <a:ext cx="3592800" cy="6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Un’interpretazione /2</a:t>
            </a:r>
            <a:endParaRPr/>
          </a:p>
        </p:txBody>
      </p:sp>
      <p:pic>
        <p:nvPicPr>
          <p:cNvPr id="577" name="Google Shape;577;p50"/>
          <p:cNvPicPr preferRelativeResize="0"/>
          <p:nvPr/>
        </p:nvPicPr>
        <p:blipFill rotWithShape="1">
          <a:blip r:embed="rId3">
            <a:alphaModFix/>
          </a:blip>
          <a:srcRect l="20546" t="20374" r="20616" b="20791"/>
          <a:stretch/>
        </p:blipFill>
        <p:spPr>
          <a:xfrm rot="10800000" flipH="1">
            <a:off x="450150" y="1166150"/>
            <a:ext cx="3934750" cy="2450875"/>
          </a:xfrm>
          <a:prstGeom prst="rect">
            <a:avLst/>
          </a:prstGeom>
          <a:noFill/>
          <a:ln>
            <a:noFill/>
          </a:ln>
        </p:spPr>
      </p:pic>
      <p:sp>
        <p:nvSpPr>
          <p:cNvPr id="578" name="Google Shape;578;p50"/>
          <p:cNvSpPr txBox="1">
            <a:spLocks noGrp="1"/>
          </p:cNvSpPr>
          <p:nvPr>
            <p:ph type="body" idx="4294967295"/>
          </p:nvPr>
        </p:nvSpPr>
        <p:spPr>
          <a:xfrm>
            <a:off x="610575" y="1297750"/>
            <a:ext cx="1724700" cy="124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None/>
            </a:pPr>
            <a:r>
              <a:rPr lang="en-GB" sz="1700" b="1">
                <a:solidFill>
                  <a:schemeClr val="lt1"/>
                </a:solidFill>
              </a:rPr>
              <a:t>Struttura</a:t>
            </a:r>
            <a:r>
              <a:rPr lang="en-GB" sz="1700">
                <a:solidFill>
                  <a:schemeClr val="lt1"/>
                </a:solidFill>
              </a:rPr>
              <a:t>:</a:t>
            </a:r>
            <a:endParaRPr sz="1700">
              <a:solidFill>
                <a:schemeClr val="lt1"/>
              </a:solidFill>
            </a:endParaRPr>
          </a:p>
          <a:p>
            <a:pPr marL="0" lvl="0" indent="0" algn="l" rtl="0">
              <a:lnSpc>
                <a:spcPct val="100000"/>
              </a:lnSpc>
              <a:spcBef>
                <a:spcPts val="0"/>
              </a:spcBef>
              <a:spcAft>
                <a:spcPts val="0"/>
              </a:spcAft>
              <a:buClr>
                <a:schemeClr val="dk1"/>
              </a:buClr>
              <a:buSzPts val="1100"/>
              <a:buNone/>
            </a:pPr>
            <a:r>
              <a:rPr lang="en-GB" sz="1400">
                <a:solidFill>
                  <a:schemeClr val="lt1"/>
                </a:solidFill>
              </a:rPr>
              <a:t>reti neurali</a:t>
            </a:r>
            <a:br>
              <a:rPr lang="en-GB" sz="1400">
                <a:solidFill>
                  <a:schemeClr val="lt1"/>
                </a:solidFill>
              </a:rPr>
            </a:br>
            <a:r>
              <a:rPr lang="en-GB" sz="1400">
                <a:solidFill>
                  <a:schemeClr val="lt1"/>
                </a:solidFill>
              </a:rPr>
              <a:t>risultato </a:t>
            </a:r>
            <a:br>
              <a:rPr lang="en-GB" sz="1400">
                <a:solidFill>
                  <a:schemeClr val="lt1"/>
                </a:solidFill>
              </a:rPr>
            </a:br>
            <a:r>
              <a:rPr lang="en-GB" sz="1400">
                <a:solidFill>
                  <a:schemeClr val="lt1"/>
                </a:solidFill>
              </a:rPr>
              <a:t>di evoluzione</a:t>
            </a:r>
            <a:br>
              <a:rPr lang="en-GB" sz="1400">
                <a:solidFill>
                  <a:schemeClr val="lt1"/>
                </a:solidFill>
              </a:rPr>
            </a:br>
            <a:r>
              <a:rPr lang="en-GB" sz="1400">
                <a:solidFill>
                  <a:schemeClr val="lt1"/>
                </a:solidFill>
              </a:rPr>
              <a:t>naturale</a:t>
            </a:r>
            <a:endParaRPr sz="1400">
              <a:solidFill>
                <a:schemeClr val="lt1"/>
              </a:solidFill>
            </a:endParaRPr>
          </a:p>
        </p:txBody>
      </p:sp>
      <p:sp>
        <p:nvSpPr>
          <p:cNvPr id="579" name="Google Shape;579;p50"/>
          <p:cNvSpPr txBox="1">
            <a:spLocks noGrp="1"/>
          </p:cNvSpPr>
          <p:nvPr>
            <p:ph type="body" idx="4294967295"/>
          </p:nvPr>
        </p:nvSpPr>
        <p:spPr>
          <a:xfrm>
            <a:off x="2570225" y="2064125"/>
            <a:ext cx="1724700" cy="1406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chemeClr val="dk1"/>
              </a:buClr>
              <a:buSzPts val="1100"/>
              <a:buNone/>
            </a:pPr>
            <a:r>
              <a:rPr lang="en-GB" sz="1700" b="1"/>
              <a:t>Cultura</a:t>
            </a:r>
            <a:r>
              <a:rPr lang="en-GB" sz="1700"/>
              <a:t>:</a:t>
            </a:r>
            <a:endParaRPr sz="1700"/>
          </a:p>
          <a:p>
            <a:pPr marL="0" lvl="0" indent="0" algn="r" rtl="0">
              <a:lnSpc>
                <a:spcPct val="100000"/>
              </a:lnSpc>
              <a:spcBef>
                <a:spcPts val="0"/>
              </a:spcBef>
              <a:spcAft>
                <a:spcPts val="0"/>
              </a:spcAft>
              <a:buClr>
                <a:schemeClr val="dk1"/>
              </a:buClr>
              <a:buSzPts val="1100"/>
              <a:buNone/>
            </a:pPr>
            <a:r>
              <a:rPr lang="en-GB" sz="1400"/>
              <a:t>processi</a:t>
            </a:r>
            <a:br>
              <a:rPr lang="en-GB" sz="1400"/>
            </a:br>
            <a:r>
              <a:rPr lang="en-GB" sz="1400"/>
              <a:t>di apprendimento</a:t>
            </a:r>
            <a:br>
              <a:rPr lang="en-GB" sz="1400"/>
            </a:br>
            <a:r>
              <a:rPr lang="en-GB" sz="1400"/>
              <a:t>in un contesto</a:t>
            </a:r>
            <a:br>
              <a:rPr lang="en-GB" sz="1400"/>
            </a:br>
            <a:r>
              <a:rPr lang="en-GB" sz="1400"/>
              <a:t> sociale</a:t>
            </a:r>
            <a:endParaRPr sz="1400"/>
          </a:p>
        </p:txBody>
      </p:sp>
      <p:pic>
        <p:nvPicPr>
          <p:cNvPr id="580" name="Google Shape;580;p50"/>
          <p:cNvPicPr preferRelativeResize="0"/>
          <p:nvPr/>
        </p:nvPicPr>
        <p:blipFill rotWithShape="1">
          <a:blip r:embed="rId3">
            <a:alphaModFix/>
          </a:blip>
          <a:srcRect l="20546" t="20374" r="20616" b="20791"/>
          <a:stretch/>
        </p:blipFill>
        <p:spPr>
          <a:xfrm rot="10800000" flipH="1">
            <a:off x="4793550" y="1166150"/>
            <a:ext cx="3934750" cy="2450875"/>
          </a:xfrm>
          <a:prstGeom prst="rect">
            <a:avLst/>
          </a:prstGeom>
          <a:noFill/>
          <a:ln>
            <a:noFill/>
          </a:ln>
        </p:spPr>
      </p:pic>
      <p:sp>
        <p:nvSpPr>
          <p:cNvPr id="581" name="Google Shape;581;p50"/>
          <p:cNvSpPr txBox="1">
            <a:spLocks noGrp="1"/>
          </p:cNvSpPr>
          <p:nvPr>
            <p:ph type="body" idx="4294967295"/>
          </p:nvPr>
        </p:nvSpPr>
        <p:spPr>
          <a:xfrm>
            <a:off x="4953975" y="1526350"/>
            <a:ext cx="2054700" cy="128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None/>
            </a:pPr>
            <a:r>
              <a:rPr lang="en-GB" sz="1700" b="1">
                <a:solidFill>
                  <a:schemeClr val="lt1"/>
                </a:solidFill>
              </a:rPr>
              <a:t>Struttura</a:t>
            </a:r>
            <a:r>
              <a:rPr lang="en-GB" sz="1700">
                <a:solidFill>
                  <a:schemeClr val="lt1"/>
                </a:solidFill>
              </a:rPr>
              <a:t>:</a:t>
            </a:r>
            <a:endParaRPr sz="1700">
              <a:solidFill>
                <a:schemeClr val="lt1"/>
              </a:solidFill>
            </a:endParaRPr>
          </a:p>
          <a:p>
            <a:pPr marL="0" lvl="0" indent="0" algn="l" rtl="0">
              <a:lnSpc>
                <a:spcPct val="100000"/>
              </a:lnSpc>
              <a:spcBef>
                <a:spcPts val="0"/>
              </a:spcBef>
              <a:spcAft>
                <a:spcPts val="0"/>
              </a:spcAft>
              <a:buClr>
                <a:schemeClr val="dk1"/>
              </a:buClr>
              <a:buSzPts val="1100"/>
              <a:buNone/>
            </a:pPr>
            <a:r>
              <a:rPr lang="en-GB" sz="1400">
                <a:solidFill>
                  <a:schemeClr val="lt1"/>
                </a:solidFill>
              </a:rPr>
              <a:t>modelli matematici</a:t>
            </a:r>
            <a:br>
              <a:rPr lang="en-GB" sz="1400">
                <a:solidFill>
                  <a:schemeClr val="lt1"/>
                </a:solidFill>
              </a:rPr>
            </a:br>
            <a:r>
              <a:rPr lang="en-GB" sz="1400">
                <a:solidFill>
                  <a:schemeClr val="lt1"/>
                </a:solidFill>
              </a:rPr>
              <a:t>implementati</a:t>
            </a:r>
            <a:br>
              <a:rPr lang="en-GB" sz="1400">
                <a:solidFill>
                  <a:schemeClr val="lt1"/>
                </a:solidFill>
              </a:rPr>
            </a:br>
            <a:r>
              <a:rPr lang="en-GB" sz="1400">
                <a:solidFill>
                  <a:schemeClr val="lt1"/>
                </a:solidFill>
              </a:rPr>
              <a:t>in sistemi</a:t>
            </a:r>
            <a:br>
              <a:rPr lang="en-GB" sz="1400">
                <a:solidFill>
                  <a:schemeClr val="lt1"/>
                </a:solidFill>
              </a:rPr>
            </a:br>
            <a:r>
              <a:rPr lang="en-GB" sz="1400">
                <a:solidFill>
                  <a:schemeClr val="lt1"/>
                </a:solidFill>
              </a:rPr>
              <a:t>digitali</a:t>
            </a:r>
            <a:endParaRPr sz="1400">
              <a:solidFill>
                <a:schemeClr val="lt1"/>
              </a:solidFill>
            </a:endParaRPr>
          </a:p>
        </p:txBody>
      </p:sp>
      <p:sp>
        <p:nvSpPr>
          <p:cNvPr id="582" name="Google Shape;582;p50"/>
          <p:cNvSpPr txBox="1">
            <a:spLocks noGrp="1"/>
          </p:cNvSpPr>
          <p:nvPr>
            <p:ph type="body" idx="4294967295"/>
          </p:nvPr>
        </p:nvSpPr>
        <p:spPr>
          <a:xfrm>
            <a:off x="6756175" y="2064125"/>
            <a:ext cx="1882200" cy="1242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chemeClr val="dk1"/>
              </a:buClr>
              <a:buSzPts val="1100"/>
              <a:buNone/>
            </a:pPr>
            <a:r>
              <a:rPr lang="en-GB" sz="1700" b="1"/>
              <a:t>Cultura</a:t>
            </a:r>
            <a:r>
              <a:rPr lang="en-GB" sz="1700"/>
              <a:t>:</a:t>
            </a:r>
            <a:endParaRPr sz="1700"/>
          </a:p>
          <a:p>
            <a:pPr marL="0" lvl="0" indent="0" algn="r" rtl="0">
              <a:lnSpc>
                <a:spcPct val="100000"/>
              </a:lnSpc>
              <a:spcBef>
                <a:spcPts val="0"/>
              </a:spcBef>
              <a:spcAft>
                <a:spcPts val="0"/>
              </a:spcAft>
              <a:buClr>
                <a:schemeClr val="dk1"/>
              </a:buClr>
              <a:buSzPts val="1100"/>
              <a:buNone/>
            </a:pPr>
            <a:r>
              <a:rPr lang="en-GB" sz="1400"/>
              <a:t>processi</a:t>
            </a:r>
            <a:br>
              <a:rPr lang="en-GB" sz="1400"/>
            </a:br>
            <a:r>
              <a:rPr lang="en-GB" sz="1400"/>
              <a:t>di apprendimento</a:t>
            </a:r>
            <a:br>
              <a:rPr lang="en-GB" sz="1400"/>
            </a:br>
            <a:r>
              <a:rPr lang="en-GB" sz="1400"/>
              <a:t>in un contesto</a:t>
            </a:r>
            <a:br>
              <a:rPr lang="en-GB" sz="1400"/>
            </a:br>
            <a:r>
              <a:rPr lang="en-GB" sz="1400"/>
              <a:t>software</a:t>
            </a:r>
            <a:endParaRPr sz="1400"/>
          </a:p>
        </p:txBody>
      </p:sp>
      <p:sp>
        <p:nvSpPr>
          <p:cNvPr id="583" name="Google Shape;583;p50"/>
          <p:cNvSpPr txBox="1">
            <a:spLocks noGrp="1"/>
          </p:cNvSpPr>
          <p:nvPr>
            <p:ph type="body" idx="4294967295"/>
          </p:nvPr>
        </p:nvSpPr>
        <p:spPr>
          <a:xfrm>
            <a:off x="1324025" y="921800"/>
            <a:ext cx="2187000" cy="4026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b="1">
                <a:solidFill>
                  <a:srgbClr val="002060"/>
                </a:solidFill>
                <a:latin typeface="Calibri"/>
                <a:ea typeface="Calibri"/>
                <a:cs typeface="Calibri"/>
                <a:sym typeface="Calibri"/>
              </a:rPr>
              <a:t>Esseri umani</a:t>
            </a:r>
            <a:endParaRPr b="1">
              <a:solidFill>
                <a:srgbClr val="002060"/>
              </a:solidFill>
              <a:latin typeface="Calibri"/>
              <a:ea typeface="Calibri"/>
              <a:cs typeface="Calibri"/>
              <a:sym typeface="Calibri"/>
            </a:endParaRPr>
          </a:p>
        </p:txBody>
      </p:sp>
      <p:sp>
        <p:nvSpPr>
          <p:cNvPr id="584" name="Google Shape;584;p50"/>
          <p:cNvSpPr txBox="1">
            <a:spLocks noGrp="1"/>
          </p:cNvSpPr>
          <p:nvPr>
            <p:ph type="body" idx="4294967295"/>
          </p:nvPr>
        </p:nvSpPr>
        <p:spPr>
          <a:xfrm>
            <a:off x="5286425" y="921800"/>
            <a:ext cx="2964000" cy="4026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b="1">
                <a:solidFill>
                  <a:srgbClr val="002060"/>
                </a:solidFill>
                <a:latin typeface="Calibri"/>
                <a:ea typeface="Calibri"/>
                <a:cs typeface="Calibri"/>
                <a:sym typeface="Calibri"/>
              </a:rPr>
              <a:t>Sistemi di Machine Learning</a:t>
            </a:r>
            <a:endParaRPr b="1">
              <a:solidFill>
                <a:srgbClr val="002060"/>
              </a:solidFill>
              <a:latin typeface="Calibri"/>
              <a:ea typeface="Calibri"/>
              <a:cs typeface="Calibri"/>
              <a:sym typeface="Calibri"/>
            </a:endParaRPr>
          </a:p>
        </p:txBody>
      </p:sp>
      <p:sp>
        <p:nvSpPr>
          <p:cNvPr id="585" name="Google Shape;585;p50"/>
          <p:cNvSpPr txBox="1">
            <a:spLocks noGrp="1"/>
          </p:cNvSpPr>
          <p:nvPr>
            <p:ph type="body" idx="4294967295"/>
          </p:nvPr>
        </p:nvSpPr>
        <p:spPr>
          <a:xfrm>
            <a:off x="4113725" y="3736800"/>
            <a:ext cx="1172700" cy="402600"/>
          </a:xfrm>
          <a:prstGeom prst="rect">
            <a:avLst/>
          </a:prstGeom>
          <a:solidFill>
            <a:schemeClr val="lt2"/>
          </a:solidFill>
          <a:ln w="9525" cap="flat" cmpd="sng">
            <a:solidFill>
              <a:srgbClr val="0053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200"/>
              </a:spcAft>
              <a:buNone/>
            </a:pPr>
            <a:r>
              <a:rPr lang="en-GB" sz="1400" i="1">
                <a:latin typeface="Times New Roman"/>
                <a:ea typeface="Times New Roman"/>
                <a:cs typeface="Times New Roman"/>
                <a:sym typeface="Times New Roman"/>
              </a:rPr>
              <a:t>p</a:t>
            </a:r>
            <a:r>
              <a:rPr lang="en-GB" sz="1400" i="1" baseline="30000">
                <a:latin typeface="Times New Roman"/>
                <a:ea typeface="Times New Roman"/>
                <a:cs typeface="Times New Roman"/>
                <a:sym typeface="Times New Roman"/>
              </a:rPr>
              <a:t>*</a:t>
            </a:r>
            <a:r>
              <a:rPr lang="en-GB" sz="1400">
                <a:latin typeface="Times New Roman"/>
                <a:ea typeface="Times New Roman"/>
                <a:cs typeface="Times New Roman"/>
                <a:sym typeface="Times New Roman"/>
              </a:rPr>
              <a:t> = </a:t>
            </a:r>
            <a:r>
              <a:rPr lang="en-GB" sz="1400" i="1">
                <a:latin typeface="Times New Roman"/>
                <a:ea typeface="Times New Roman"/>
                <a:cs typeface="Times New Roman"/>
                <a:sym typeface="Times New Roman"/>
              </a:rPr>
              <a:t>k</a:t>
            </a:r>
            <a:r>
              <a:rPr lang="en-GB" sz="1400" baseline="-25000">
                <a:latin typeface="Times New Roman"/>
                <a:ea typeface="Times New Roman"/>
                <a:cs typeface="Times New Roman"/>
                <a:sym typeface="Times New Roman"/>
              </a:rPr>
              <a:t>1</a:t>
            </a:r>
            <a:r>
              <a:rPr lang="en-GB" sz="1400">
                <a:latin typeface="Times New Roman"/>
                <a:ea typeface="Times New Roman"/>
                <a:cs typeface="Times New Roman"/>
                <a:sym typeface="Times New Roman"/>
              </a:rPr>
              <a:t> </a:t>
            </a:r>
            <a:r>
              <a:rPr lang="en-GB" sz="1400" i="1">
                <a:latin typeface="Times New Roman"/>
                <a:ea typeface="Times New Roman"/>
                <a:cs typeface="Times New Roman"/>
                <a:sym typeface="Times New Roman"/>
              </a:rPr>
              <a:t>a</a:t>
            </a:r>
            <a:r>
              <a:rPr lang="en-GB" sz="1400">
                <a:latin typeface="Times New Roman"/>
                <a:ea typeface="Times New Roman"/>
                <a:cs typeface="Times New Roman"/>
                <a:sym typeface="Times New Roman"/>
              </a:rPr>
              <a:t> +</a:t>
            </a:r>
            <a:r>
              <a:rPr lang="en-GB" sz="1400" i="1">
                <a:latin typeface="Times New Roman"/>
                <a:ea typeface="Times New Roman"/>
                <a:cs typeface="Times New Roman"/>
                <a:sym typeface="Times New Roman"/>
              </a:rPr>
              <a:t> k</a:t>
            </a:r>
            <a:r>
              <a:rPr lang="en-GB" sz="1400" baseline="-25000">
                <a:latin typeface="Times New Roman"/>
                <a:ea typeface="Times New Roman"/>
                <a:cs typeface="Times New Roman"/>
                <a:sym typeface="Times New Roman"/>
              </a:rPr>
              <a:t>0</a:t>
            </a:r>
            <a:endParaRPr sz="1400"/>
          </a:p>
        </p:txBody>
      </p:sp>
      <p:sp>
        <p:nvSpPr>
          <p:cNvPr id="586" name="Google Shape;586;p50"/>
          <p:cNvSpPr txBox="1">
            <a:spLocks noGrp="1"/>
          </p:cNvSpPr>
          <p:nvPr>
            <p:ph type="body" idx="4294967295"/>
          </p:nvPr>
        </p:nvSpPr>
        <p:spPr>
          <a:xfrm>
            <a:off x="5380975" y="3736800"/>
            <a:ext cx="3421500" cy="1406700"/>
          </a:xfrm>
          <a:prstGeom prst="rect">
            <a:avLst/>
          </a:prstGeom>
          <a:solidFill>
            <a:schemeClr val="lt2"/>
          </a:solidFill>
          <a:ln w="9525" cap="flat" cmpd="sng">
            <a:solidFill>
              <a:srgbClr val="0053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
              <a:t>0. assegniamo inizialmente valori casuali a </a:t>
            </a:r>
            <a:r>
              <a:rPr lang="en-GB" sz="1000" i="1">
                <a:latin typeface="Times New Roman"/>
                <a:ea typeface="Times New Roman"/>
                <a:cs typeface="Times New Roman"/>
                <a:sym typeface="Times New Roman"/>
              </a:rPr>
              <a:t>k</a:t>
            </a:r>
            <a:r>
              <a:rPr lang="en-GB" sz="1000" baseline="-25000">
                <a:latin typeface="Times New Roman"/>
                <a:ea typeface="Times New Roman"/>
                <a:cs typeface="Times New Roman"/>
                <a:sym typeface="Times New Roman"/>
              </a:rPr>
              <a:t>0</a:t>
            </a:r>
            <a:r>
              <a:rPr lang="en-GB" sz="1000"/>
              <a:t> e </a:t>
            </a:r>
            <a:r>
              <a:rPr lang="en-GB" sz="1000" i="1">
                <a:latin typeface="Times New Roman"/>
                <a:ea typeface="Times New Roman"/>
                <a:cs typeface="Times New Roman"/>
                <a:sym typeface="Times New Roman"/>
              </a:rPr>
              <a:t>k</a:t>
            </a:r>
            <a:r>
              <a:rPr lang="en-GB" sz="1000" baseline="-25000">
                <a:latin typeface="Times New Roman"/>
                <a:ea typeface="Times New Roman"/>
                <a:cs typeface="Times New Roman"/>
                <a:sym typeface="Times New Roman"/>
              </a:rPr>
              <a:t>1</a:t>
            </a:r>
            <a:endParaRPr sz="1000"/>
          </a:p>
          <a:p>
            <a:pPr marL="0" lvl="0" indent="0" algn="l" rtl="0">
              <a:spcBef>
                <a:spcPts val="0"/>
              </a:spcBef>
              <a:spcAft>
                <a:spcPts val="0"/>
              </a:spcAft>
              <a:buNone/>
            </a:pPr>
            <a:r>
              <a:rPr lang="en-GB" sz="1000"/>
              <a:t>1. calcoliamo </a:t>
            </a:r>
            <a:r>
              <a:rPr lang="en-GB" sz="1000" i="1">
                <a:latin typeface="Times New Roman"/>
                <a:ea typeface="Times New Roman"/>
                <a:cs typeface="Times New Roman"/>
                <a:sym typeface="Times New Roman"/>
              </a:rPr>
              <a:t>p</a:t>
            </a:r>
            <a:r>
              <a:rPr lang="en-GB" sz="1000" i="1" baseline="-25000">
                <a:latin typeface="Times New Roman"/>
                <a:ea typeface="Times New Roman"/>
                <a:cs typeface="Times New Roman"/>
                <a:sym typeface="Times New Roman"/>
              </a:rPr>
              <a:t>i</a:t>
            </a:r>
            <a:r>
              <a:rPr lang="en-GB" sz="1000" i="1" baseline="30000">
                <a:latin typeface="Times New Roman"/>
                <a:ea typeface="Times New Roman"/>
                <a:cs typeface="Times New Roman"/>
                <a:sym typeface="Times New Roman"/>
              </a:rPr>
              <a:t>*</a:t>
            </a:r>
            <a:r>
              <a:rPr lang="en-GB" sz="1000">
                <a:latin typeface="Times New Roman"/>
                <a:ea typeface="Times New Roman"/>
                <a:cs typeface="Times New Roman"/>
                <a:sym typeface="Times New Roman"/>
              </a:rPr>
              <a:t> = </a:t>
            </a:r>
            <a:r>
              <a:rPr lang="en-GB" sz="1000" i="1">
                <a:latin typeface="Times New Roman"/>
                <a:ea typeface="Times New Roman"/>
                <a:cs typeface="Times New Roman"/>
                <a:sym typeface="Times New Roman"/>
              </a:rPr>
              <a:t>k</a:t>
            </a:r>
            <a:r>
              <a:rPr lang="en-GB" sz="1000" baseline="-25000">
                <a:latin typeface="Times New Roman"/>
                <a:ea typeface="Times New Roman"/>
                <a:cs typeface="Times New Roman"/>
                <a:sym typeface="Times New Roman"/>
              </a:rPr>
              <a:t>1</a:t>
            </a:r>
            <a:r>
              <a:rPr lang="en-GB" sz="1000">
                <a:latin typeface="Times New Roman"/>
                <a:ea typeface="Times New Roman"/>
                <a:cs typeface="Times New Roman"/>
                <a:sym typeface="Times New Roman"/>
              </a:rPr>
              <a:t> </a:t>
            </a:r>
            <a:r>
              <a:rPr lang="en-GB" sz="1000" i="1">
                <a:latin typeface="Times New Roman"/>
                <a:ea typeface="Times New Roman"/>
                <a:cs typeface="Times New Roman"/>
                <a:sym typeface="Times New Roman"/>
              </a:rPr>
              <a:t>a</a:t>
            </a:r>
            <a:r>
              <a:rPr lang="en-GB" sz="1000" i="1" baseline="-25000">
                <a:latin typeface="Times New Roman"/>
                <a:ea typeface="Times New Roman"/>
                <a:cs typeface="Times New Roman"/>
                <a:sym typeface="Times New Roman"/>
              </a:rPr>
              <a:t>i</a:t>
            </a:r>
            <a:r>
              <a:rPr lang="en-GB" sz="1000">
                <a:latin typeface="Times New Roman"/>
                <a:ea typeface="Times New Roman"/>
                <a:cs typeface="Times New Roman"/>
                <a:sym typeface="Times New Roman"/>
              </a:rPr>
              <a:t> +</a:t>
            </a:r>
            <a:r>
              <a:rPr lang="en-GB" sz="1000" i="1">
                <a:latin typeface="Times New Roman"/>
                <a:ea typeface="Times New Roman"/>
                <a:cs typeface="Times New Roman"/>
                <a:sym typeface="Times New Roman"/>
              </a:rPr>
              <a:t> k</a:t>
            </a:r>
            <a:r>
              <a:rPr lang="en-GB" sz="1000" baseline="-25000">
                <a:latin typeface="Times New Roman"/>
                <a:ea typeface="Times New Roman"/>
                <a:cs typeface="Times New Roman"/>
                <a:sym typeface="Times New Roman"/>
              </a:rPr>
              <a:t>0</a:t>
            </a:r>
            <a:r>
              <a:rPr lang="en-GB" sz="1000"/>
              <a:t> per ogni </a:t>
            </a:r>
            <a:r>
              <a:rPr lang="en-GB" sz="1000" i="1">
                <a:latin typeface="Times New Roman"/>
                <a:ea typeface="Times New Roman"/>
                <a:cs typeface="Times New Roman"/>
                <a:sym typeface="Times New Roman"/>
              </a:rPr>
              <a:t>a</a:t>
            </a:r>
            <a:r>
              <a:rPr lang="en-GB" sz="1000" i="1" baseline="-25000">
                <a:latin typeface="Times New Roman"/>
                <a:ea typeface="Times New Roman"/>
                <a:cs typeface="Times New Roman"/>
                <a:sym typeface="Times New Roman"/>
              </a:rPr>
              <a:t>i</a:t>
            </a:r>
            <a:endParaRPr sz="1000"/>
          </a:p>
          <a:p>
            <a:pPr marL="0" lvl="0" indent="0" algn="l" rtl="0">
              <a:spcBef>
                <a:spcPts val="0"/>
              </a:spcBef>
              <a:spcAft>
                <a:spcPts val="0"/>
              </a:spcAft>
              <a:buNone/>
            </a:pPr>
            <a:r>
              <a:rPr lang="en-GB" sz="1000"/>
              <a:t>2. calcoliamo la distanza media tra i </a:t>
            </a:r>
            <a:r>
              <a:rPr lang="en-GB" sz="1000" i="1">
                <a:latin typeface="Times New Roman"/>
                <a:ea typeface="Times New Roman"/>
                <a:cs typeface="Times New Roman"/>
                <a:sym typeface="Times New Roman"/>
              </a:rPr>
              <a:t>p</a:t>
            </a:r>
            <a:r>
              <a:rPr lang="en-GB" sz="1000" i="1" baseline="-25000">
                <a:latin typeface="Times New Roman"/>
                <a:ea typeface="Times New Roman"/>
                <a:cs typeface="Times New Roman"/>
                <a:sym typeface="Times New Roman"/>
              </a:rPr>
              <a:t>i</a:t>
            </a:r>
            <a:r>
              <a:rPr lang="en-GB" sz="1000" i="1" baseline="30000">
                <a:latin typeface="Times New Roman"/>
                <a:ea typeface="Times New Roman"/>
                <a:cs typeface="Times New Roman"/>
                <a:sym typeface="Times New Roman"/>
              </a:rPr>
              <a:t>*</a:t>
            </a:r>
            <a:r>
              <a:rPr lang="en-GB" sz="1000"/>
              <a:t> e i </a:t>
            </a:r>
            <a:r>
              <a:rPr lang="en-GB" sz="1000" i="1">
                <a:latin typeface="Times New Roman"/>
                <a:ea typeface="Times New Roman"/>
                <a:cs typeface="Times New Roman"/>
                <a:sym typeface="Times New Roman"/>
              </a:rPr>
              <a:t>p</a:t>
            </a:r>
            <a:r>
              <a:rPr lang="en-GB" sz="1000" i="1" baseline="-25000">
                <a:latin typeface="Times New Roman"/>
                <a:ea typeface="Times New Roman"/>
                <a:cs typeface="Times New Roman"/>
                <a:sym typeface="Times New Roman"/>
              </a:rPr>
              <a:t>i</a:t>
            </a:r>
            <a:endParaRPr sz="1000"/>
          </a:p>
          <a:p>
            <a:pPr marL="0" lvl="0" indent="0" algn="l" rtl="0">
              <a:spcBef>
                <a:spcPts val="0"/>
              </a:spcBef>
              <a:spcAft>
                <a:spcPts val="0"/>
              </a:spcAft>
              <a:buNone/>
            </a:pPr>
            <a:r>
              <a:rPr lang="en-GB" sz="1000"/>
              <a:t>3. modifichiamo i valori di </a:t>
            </a:r>
            <a:r>
              <a:rPr lang="en-GB" sz="1000" i="1">
                <a:latin typeface="Times New Roman"/>
                <a:ea typeface="Times New Roman"/>
                <a:cs typeface="Times New Roman"/>
                <a:sym typeface="Times New Roman"/>
              </a:rPr>
              <a:t>k</a:t>
            </a:r>
            <a:r>
              <a:rPr lang="en-GB" sz="1000" baseline="-25000">
                <a:latin typeface="Times New Roman"/>
                <a:ea typeface="Times New Roman"/>
                <a:cs typeface="Times New Roman"/>
                <a:sym typeface="Times New Roman"/>
              </a:rPr>
              <a:t>0</a:t>
            </a:r>
            <a:r>
              <a:rPr lang="en-GB" sz="1000"/>
              <a:t> e </a:t>
            </a:r>
            <a:r>
              <a:rPr lang="en-GB" sz="1000" i="1">
                <a:latin typeface="Times New Roman"/>
                <a:ea typeface="Times New Roman"/>
                <a:cs typeface="Times New Roman"/>
                <a:sym typeface="Times New Roman"/>
              </a:rPr>
              <a:t>k</a:t>
            </a:r>
            <a:r>
              <a:rPr lang="en-GB" sz="1000" baseline="-25000">
                <a:latin typeface="Times New Roman"/>
                <a:ea typeface="Times New Roman"/>
                <a:cs typeface="Times New Roman"/>
                <a:sym typeface="Times New Roman"/>
              </a:rPr>
              <a:t>1</a:t>
            </a:r>
            <a:r>
              <a:rPr lang="en-GB" sz="1000"/>
              <a:t> per cercare di ridurre</a:t>
            </a:r>
            <a:br>
              <a:rPr lang="en-GB" sz="1000"/>
            </a:br>
            <a:r>
              <a:rPr lang="en-GB" sz="1000"/>
              <a:t>     il valore di questa distanza media;</a:t>
            </a:r>
            <a:endParaRPr sz="1000"/>
          </a:p>
          <a:p>
            <a:pPr marL="0" lvl="0" indent="0" algn="l" rtl="0">
              <a:spcBef>
                <a:spcPts val="0"/>
              </a:spcBef>
              <a:spcAft>
                <a:spcPts val="0"/>
              </a:spcAft>
              <a:buNone/>
            </a:pPr>
            <a:r>
              <a:rPr lang="en-GB" sz="1000"/>
              <a:t>4. fintanto che non siamo soddisfatti, torniamo al passo 1 </a:t>
            </a:r>
            <a:endParaRPr sz="1000"/>
          </a:p>
          <a:p>
            <a:pPr marL="0" lvl="0" indent="0" algn="l" rtl="0">
              <a:spcBef>
                <a:spcPts val="0"/>
              </a:spcBef>
              <a:spcAft>
                <a:spcPts val="0"/>
              </a:spcAft>
              <a:buNone/>
            </a:pPr>
            <a:r>
              <a:rPr lang="en-GB" sz="1000"/>
              <a:t>5. infine, usiamo i valori di </a:t>
            </a:r>
            <a:r>
              <a:rPr lang="en-GB" sz="1000" i="1">
                <a:latin typeface="Times New Roman"/>
                <a:ea typeface="Times New Roman"/>
                <a:cs typeface="Times New Roman"/>
                <a:sym typeface="Times New Roman"/>
              </a:rPr>
              <a:t>k</a:t>
            </a:r>
            <a:r>
              <a:rPr lang="en-GB" sz="1000" baseline="-25000">
                <a:latin typeface="Times New Roman"/>
                <a:ea typeface="Times New Roman"/>
                <a:cs typeface="Times New Roman"/>
                <a:sym typeface="Times New Roman"/>
              </a:rPr>
              <a:t>0</a:t>
            </a:r>
            <a:r>
              <a:rPr lang="en-GB" sz="1000"/>
              <a:t> e </a:t>
            </a:r>
            <a:r>
              <a:rPr lang="en-GB" sz="1000" i="1">
                <a:latin typeface="Times New Roman"/>
                <a:ea typeface="Times New Roman"/>
                <a:cs typeface="Times New Roman"/>
                <a:sym typeface="Times New Roman"/>
              </a:rPr>
              <a:t>k</a:t>
            </a:r>
            <a:r>
              <a:rPr lang="en-GB" sz="1000" baseline="-25000">
                <a:latin typeface="Times New Roman"/>
                <a:ea typeface="Times New Roman"/>
                <a:cs typeface="Times New Roman"/>
                <a:sym typeface="Times New Roman"/>
              </a:rPr>
              <a:t>1</a:t>
            </a:r>
            <a:r>
              <a:rPr lang="en-GB" sz="1000"/>
              <a:t> così ottenuti</a:t>
            </a:r>
            <a:endParaRPr sz="1000"/>
          </a:p>
        </p:txBody>
      </p:sp>
      <p:cxnSp>
        <p:nvCxnSpPr>
          <p:cNvPr id="587" name="Google Shape;587;p50"/>
          <p:cNvCxnSpPr/>
          <p:nvPr/>
        </p:nvCxnSpPr>
        <p:spPr>
          <a:xfrm flipH="1">
            <a:off x="4980225" y="2953975"/>
            <a:ext cx="371100" cy="77940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50"/>
          <p:cNvCxnSpPr/>
          <p:nvPr/>
        </p:nvCxnSpPr>
        <p:spPr>
          <a:xfrm flipH="1">
            <a:off x="7362750" y="3239975"/>
            <a:ext cx="234000" cy="49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2000"/>
                                        <p:tgtEl>
                                          <p:spTgt spid="577"/>
                                        </p:tgtEl>
                                      </p:cBhvr>
                                    </p:animEffect>
                                  </p:childTnLst>
                                </p:cTn>
                              </p:par>
                              <p:par>
                                <p:cTn id="8" presetID="10" presetClass="entr" presetSubtype="0" fill="hold"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fade">
                                      <p:cBhvr>
                                        <p:cTn id="10" dur="2000"/>
                                        <p:tgtEl>
                                          <p:spTgt spid="578"/>
                                        </p:tgtEl>
                                      </p:cBhvr>
                                    </p:animEffect>
                                  </p:childTnLst>
                                </p:cTn>
                              </p:par>
                              <p:par>
                                <p:cTn id="11" presetID="10" presetClass="entr" presetSubtype="0" fill="hold" nodeType="withEffect">
                                  <p:stCondLst>
                                    <p:cond delay="0"/>
                                  </p:stCondLst>
                                  <p:childTnLst>
                                    <p:set>
                                      <p:cBhvr>
                                        <p:cTn id="12" dur="1" fill="hold">
                                          <p:stCondLst>
                                            <p:cond delay="0"/>
                                          </p:stCondLst>
                                        </p:cTn>
                                        <p:tgtEl>
                                          <p:spTgt spid="579"/>
                                        </p:tgtEl>
                                        <p:attrNameLst>
                                          <p:attrName>style.visibility</p:attrName>
                                        </p:attrNameLst>
                                      </p:cBhvr>
                                      <p:to>
                                        <p:strVal val="visible"/>
                                      </p:to>
                                    </p:set>
                                    <p:animEffect transition="in" filter="fade">
                                      <p:cBhvr>
                                        <p:cTn id="13" dur="2000"/>
                                        <p:tgtEl>
                                          <p:spTgt spid="579"/>
                                        </p:tgtEl>
                                      </p:cBhvr>
                                    </p:animEffect>
                                  </p:childTnLst>
                                </p:cTn>
                              </p:par>
                              <p:par>
                                <p:cTn id="14" presetID="10" presetClass="entr" presetSubtype="0" fill="hold" nodeType="withEffect">
                                  <p:stCondLst>
                                    <p:cond delay="0"/>
                                  </p:stCondLst>
                                  <p:childTnLst>
                                    <p:set>
                                      <p:cBhvr>
                                        <p:cTn id="15" dur="1" fill="hold">
                                          <p:stCondLst>
                                            <p:cond delay="0"/>
                                          </p:stCondLst>
                                        </p:cTn>
                                        <p:tgtEl>
                                          <p:spTgt spid="583"/>
                                        </p:tgtEl>
                                        <p:attrNameLst>
                                          <p:attrName>style.visibility</p:attrName>
                                        </p:attrNameLst>
                                      </p:cBhvr>
                                      <p:to>
                                        <p:strVal val="visible"/>
                                      </p:to>
                                    </p:set>
                                    <p:animEffect transition="in" filter="fade">
                                      <p:cBhvr>
                                        <p:cTn id="16" dur="2000"/>
                                        <p:tgtEl>
                                          <p:spTgt spid="5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2000"/>
                                        <p:tgtEl>
                                          <p:spTgt spid="580"/>
                                        </p:tgtEl>
                                      </p:cBhvr>
                                    </p:animEffect>
                                  </p:childTnLst>
                                </p:cTn>
                              </p:par>
                              <p:par>
                                <p:cTn id="22" presetID="10" presetClass="entr" presetSubtype="0" fill="hold" nodeType="withEffect">
                                  <p:stCondLst>
                                    <p:cond delay="0"/>
                                  </p:stCondLst>
                                  <p:childTnLst>
                                    <p:set>
                                      <p:cBhvr>
                                        <p:cTn id="23" dur="1" fill="hold">
                                          <p:stCondLst>
                                            <p:cond delay="0"/>
                                          </p:stCondLst>
                                        </p:cTn>
                                        <p:tgtEl>
                                          <p:spTgt spid="581"/>
                                        </p:tgtEl>
                                        <p:attrNameLst>
                                          <p:attrName>style.visibility</p:attrName>
                                        </p:attrNameLst>
                                      </p:cBhvr>
                                      <p:to>
                                        <p:strVal val="visible"/>
                                      </p:to>
                                    </p:set>
                                    <p:animEffect transition="in" filter="fade">
                                      <p:cBhvr>
                                        <p:cTn id="24" dur="2000"/>
                                        <p:tgtEl>
                                          <p:spTgt spid="581"/>
                                        </p:tgtEl>
                                      </p:cBhvr>
                                    </p:animEffect>
                                  </p:childTnLst>
                                </p:cTn>
                              </p:par>
                              <p:par>
                                <p:cTn id="25" presetID="10" presetClass="entr" presetSubtype="0" fill="hold" nodeType="with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2000"/>
                                        <p:tgtEl>
                                          <p:spTgt spid="582"/>
                                        </p:tgtEl>
                                      </p:cBhvr>
                                    </p:animEffect>
                                  </p:childTnLst>
                                </p:cTn>
                              </p:par>
                              <p:par>
                                <p:cTn id="28" presetID="10" presetClass="entr" presetSubtype="0" fill="hold" nodeType="withEffect">
                                  <p:stCondLst>
                                    <p:cond delay="0"/>
                                  </p:stCondLst>
                                  <p:childTnLst>
                                    <p:set>
                                      <p:cBhvr>
                                        <p:cTn id="29" dur="1" fill="hold">
                                          <p:stCondLst>
                                            <p:cond delay="0"/>
                                          </p:stCondLst>
                                        </p:cTn>
                                        <p:tgtEl>
                                          <p:spTgt spid="584"/>
                                        </p:tgtEl>
                                        <p:attrNameLst>
                                          <p:attrName>style.visibility</p:attrName>
                                        </p:attrNameLst>
                                      </p:cBhvr>
                                      <p:to>
                                        <p:strVal val="visible"/>
                                      </p:to>
                                    </p:set>
                                    <p:animEffect transition="in" filter="fade">
                                      <p:cBhvr>
                                        <p:cTn id="30" dur="2000"/>
                                        <p:tgtEl>
                                          <p:spTgt spid="58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85"/>
                                        </p:tgtEl>
                                        <p:attrNameLst>
                                          <p:attrName>style.visibility</p:attrName>
                                        </p:attrNameLst>
                                      </p:cBhvr>
                                      <p:to>
                                        <p:strVal val="visible"/>
                                      </p:to>
                                    </p:set>
                                    <p:animEffect transition="in" filter="fade">
                                      <p:cBhvr>
                                        <p:cTn id="35" dur="2000"/>
                                        <p:tgtEl>
                                          <p:spTgt spid="585"/>
                                        </p:tgtEl>
                                      </p:cBhvr>
                                    </p:animEffect>
                                  </p:childTnLst>
                                </p:cTn>
                              </p:par>
                              <p:par>
                                <p:cTn id="36" presetID="10" presetClass="entr" presetSubtype="0" fill="hold" nodeType="withEffect">
                                  <p:stCondLst>
                                    <p:cond delay="0"/>
                                  </p:stCondLst>
                                  <p:childTnLst>
                                    <p:set>
                                      <p:cBhvr>
                                        <p:cTn id="37" dur="1" fill="hold">
                                          <p:stCondLst>
                                            <p:cond delay="0"/>
                                          </p:stCondLst>
                                        </p:cTn>
                                        <p:tgtEl>
                                          <p:spTgt spid="586"/>
                                        </p:tgtEl>
                                        <p:attrNameLst>
                                          <p:attrName>style.visibility</p:attrName>
                                        </p:attrNameLst>
                                      </p:cBhvr>
                                      <p:to>
                                        <p:strVal val="visible"/>
                                      </p:to>
                                    </p:set>
                                    <p:animEffect transition="in" filter="fade">
                                      <p:cBhvr>
                                        <p:cTn id="38" dur="2000"/>
                                        <p:tgtEl>
                                          <p:spTgt spid="586"/>
                                        </p:tgtEl>
                                      </p:cBhvr>
                                    </p:animEffect>
                                  </p:childTnLst>
                                </p:cTn>
                              </p:par>
                              <p:par>
                                <p:cTn id="39" presetID="10" presetClass="entr" presetSubtype="0" fill="hold" nodeType="withEffect">
                                  <p:stCondLst>
                                    <p:cond delay="0"/>
                                  </p:stCondLst>
                                  <p:childTnLst>
                                    <p:set>
                                      <p:cBhvr>
                                        <p:cTn id="40" dur="1" fill="hold">
                                          <p:stCondLst>
                                            <p:cond delay="0"/>
                                          </p:stCondLst>
                                        </p:cTn>
                                        <p:tgtEl>
                                          <p:spTgt spid="587"/>
                                        </p:tgtEl>
                                        <p:attrNameLst>
                                          <p:attrName>style.visibility</p:attrName>
                                        </p:attrNameLst>
                                      </p:cBhvr>
                                      <p:to>
                                        <p:strVal val="visible"/>
                                      </p:to>
                                    </p:set>
                                    <p:animEffect transition="in" filter="fade">
                                      <p:cBhvr>
                                        <p:cTn id="41" dur="2000"/>
                                        <p:tgtEl>
                                          <p:spTgt spid="587"/>
                                        </p:tgtEl>
                                      </p:cBhvr>
                                    </p:animEffect>
                                  </p:childTnLst>
                                </p:cTn>
                              </p:par>
                              <p:par>
                                <p:cTn id="42" presetID="10" presetClass="entr" presetSubtype="0" fill="hold" nodeType="withEffect">
                                  <p:stCondLst>
                                    <p:cond delay="0"/>
                                  </p:stCondLst>
                                  <p:childTnLst>
                                    <p:set>
                                      <p:cBhvr>
                                        <p:cTn id="43" dur="1" fill="hold">
                                          <p:stCondLst>
                                            <p:cond delay="0"/>
                                          </p:stCondLst>
                                        </p:cTn>
                                        <p:tgtEl>
                                          <p:spTgt spid="588"/>
                                        </p:tgtEl>
                                        <p:attrNameLst>
                                          <p:attrName>style.visibility</p:attrName>
                                        </p:attrNameLst>
                                      </p:cBhvr>
                                      <p:to>
                                        <p:strVal val="visible"/>
                                      </p:to>
                                    </p:set>
                                    <p:animEffect transition="in" filter="fade">
                                      <p:cBhvr>
                                        <p:cTn id="44" dur="20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1"/>
          <p:cNvSpPr txBox="1">
            <a:spLocks noGrp="1"/>
          </p:cNvSpPr>
          <p:nvPr>
            <p:ph type="title" idx="4294967295"/>
          </p:nvPr>
        </p:nvSpPr>
        <p:spPr>
          <a:xfrm>
            <a:off x="381975" y="272450"/>
            <a:ext cx="2353500" cy="631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Una sintesi</a:t>
            </a:r>
            <a:endParaRPr/>
          </a:p>
        </p:txBody>
      </p:sp>
      <p:sp>
        <p:nvSpPr>
          <p:cNvPr id="594" name="Google Shape;594;p51"/>
          <p:cNvSpPr txBox="1">
            <a:spLocks noGrp="1"/>
          </p:cNvSpPr>
          <p:nvPr>
            <p:ph type="body" idx="4294967295"/>
          </p:nvPr>
        </p:nvSpPr>
        <p:spPr>
          <a:xfrm>
            <a:off x="1692750" y="1122800"/>
            <a:ext cx="5758500" cy="9918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None/>
            </a:pPr>
            <a:r>
              <a:rPr lang="en-GB" sz="2000">
                <a:solidFill>
                  <a:srgbClr val="002060"/>
                </a:solidFill>
              </a:rPr>
              <a:t>La struttura dei sistemi di Machine Learning</a:t>
            </a:r>
            <a:br>
              <a:rPr lang="en-GB" sz="2000">
                <a:solidFill>
                  <a:srgbClr val="002060"/>
                </a:solidFill>
              </a:rPr>
            </a:br>
            <a:r>
              <a:rPr lang="en-GB" sz="2000">
                <a:solidFill>
                  <a:srgbClr val="002060"/>
                </a:solidFill>
              </a:rPr>
              <a:t>è </a:t>
            </a:r>
            <a:r>
              <a:rPr lang="en-GB" sz="2000" b="1">
                <a:solidFill>
                  <a:srgbClr val="002060"/>
                </a:solidFill>
              </a:rPr>
              <a:t>inventata</a:t>
            </a:r>
            <a:r>
              <a:rPr lang="en-GB" sz="2000">
                <a:solidFill>
                  <a:srgbClr val="002060"/>
                </a:solidFill>
              </a:rPr>
              <a:t>, perché programmata, …</a:t>
            </a:r>
            <a:endParaRPr sz="2000">
              <a:solidFill>
                <a:srgbClr val="002060"/>
              </a:solidFill>
            </a:endParaRPr>
          </a:p>
        </p:txBody>
      </p:sp>
      <p:sp>
        <p:nvSpPr>
          <p:cNvPr id="595" name="Google Shape;595;p51"/>
          <p:cNvSpPr txBox="1">
            <a:spLocks noGrp="1"/>
          </p:cNvSpPr>
          <p:nvPr>
            <p:ph type="body" idx="4294967295"/>
          </p:nvPr>
        </p:nvSpPr>
        <p:spPr>
          <a:xfrm>
            <a:off x="1692750" y="1961000"/>
            <a:ext cx="5758500" cy="14961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endParaRPr sz="2000" b="1">
              <a:solidFill>
                <a:srgbClr val="002060"/>
              </a:solidFill>
            </a:endParaRPr>
          </a:p>
          <a:p>
            <a:pPr marL="0" lvl="0" indent="0" algn="ctr" rtl="0">
              <a:lnSpc>
                <a:spcPct val="100000"/>
              </a:lnSpc>
              <a:spcBef>
                <a:spcPts val="0"/>
              </a:spcBef>
              <a:spcAft>
                <a:spcPts val="0"/>
              </a:spcAft>
              <a:buClr>
                <a:schemeClr val="dk1"/>
              </a:buClr>
              <a:buSzPts val="1100"/>
              <a:buNone/>
            </a:pPr>
            <a:r>
              <a:rPr lang="en-GB" sz="2000">
                <a:solidFill>
                  <a:srgbClr val="002060"/>
                </a:solidFill>
              </a:rPr>
              <a:t>… ma il loro comportamento</a:t>
            </a:r>
            <a:br>
              <a:rPr lang="en-GB" sz="2000">
                <a:solidFill>
                  <a:srgbClr val="002060"/>
                </a:solidFill>
              </a:rPr>
            </a:br>
            <a:r>
              <a:rPr lang="en-GB" sz="2000">
                <a:solidFill>
                  <a:srgbClr val="002060"/>
                </a:solidFill>
              </a:rPr>
              <a:t>è il risultato di addestramento,</a:t>
            </a:r>
            <a:br>
              <a:rPr lang="en-GB" sz="2000">
                <a:solidFill>
                  <a:srgbClr val="002060"/>
                </a:solidFill>
              </a:rPr>
            </a:br>
            <a:r>
              <a:rPr lang="en-GB" sz="2000">
                <a:solidFill>
                  <a:srgbClr val="002060"/>
                </a:solidFill>
              </a:rPr>
              <a:t>e dunque almeno in parte è </a:t>
            </a:r>
            <a:r>
              <a:rPr lang="en-GB" sz="2000" b="1">
                <a:solidFill>
                  <a:srgbClr val="002060"/>
                </a:solidFill>
              </a:rPr>
              <a:t>scoperto</a:t>
            </a:r>
            <a:endParaRPr sz="2000" b="1">
              <a:solidFill>
                <a:srgbClr val="002060"/>
              </a:solidFill>
            </a:endParaRPr>
          </a:p>
        </p:txBody>
      </p:sp>
      <p:sp>
        <p:nvSpPr>
          <p:cNvPr id="596" name="Google Shape;596;p51"/>
          <p:cNvSpPr txBox="1">
            <a:spLocks noGrp="1"/>
          </p:cNvSpPr>
          <p:nvPr>
            <p:ph type="body" idx="4294967295"/>
          </p:nvPr>
        </p:nvSpPr>
        <p:spPr>
          <a:xfrm>
            <a:off x="1301250" y="3858175"/>
            <a:ext cx="6541500" cy="796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2000"/>
              <a:t>“</a:t>
            </a:r>
            <a:r>
              <a:rPr lang="en-GB" sz="2000" b="1"/>
              <a:t>Macchine che imparano</a:t>
            </a:r>
            <a:r>
              <a:rPr lang="en-GB" sz="2000"/>
              <a:t>”, dunque:</a:t>
            </a:r>
            <a:br>
              <a:rPr lang="en-GB" sz="2000"/>
            </a:br>
            <a:r>
              <a:rPr lang="en-GB" sz="2000"/>
              <a:t>una novità su cui abbiamo ancora tanto da imparare! </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animEffect transition="in" filter="fade">
                                      <p:cBhvr>
                                        <p:cTn id="7" dur="2000"/>
                                        <p:tgtEl>
                                          <p:spTgt spid="5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5"/>
                                        </p:tgtEl>
                                        <p:attrNameLst>
                                          <p:attrName>style.visibility</p:attrName>
                                        </p:attrNameLst>
                                      </p:cBhvr>
                                      <p:to>
                                        <p:strVal val="visible"/>
                                      </p:to>
                                    </p:set>
                                    <p:animEffect transition="in" filter="fade">
                                      <p:cBhvr>
                                        <p:cTn id="12" dur="2000"/>
                                        <p:tgtEl>
                                          <p:spTgt spid="5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6"/>
                                        </p:tgtEl>
                                        <p:attrNameLst>
                                          <p:attrName>style.visibility</p:attrName>
                                        </p:attrNameLst>
                                      </p:cBhvr>
                                      <p:to>
                                        <p:strVal val="visible"/>
                                      </p:to>
                                    </p:set>
                                    <p:animEffect transition="in" filter="fade">
                                      <p:cBhvr>
                                        <p:cTn id="17" dur="20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2"/>
          <p:cNvSpPr txBox="1">
            <a:spLocks noGrp="1"/>
          </p:cNvSpPr>
          <p:nvPr>
            <p:ph type="body" idx="1"/>
          </p:nvPr>
        </p:nvSpPr>
        <p:spPr>
          <a:xfrm>
            <a:off x="311700" y="1076275"/>
            <a:ext cx="8313300" cy="1335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sz="2200"/>
              <a:t>Quello che abbiamo introdotto</a:t>
            </a:r>
            <a:br>
              <a:rPr lang="en-GB" sz="2200"/>
            </a:br>
            <a:r>
              <a:rPr lang="en-GB" sz="2200"/>
              <a:t>per un modello con 2 parametri</a:t>
            </a:r>
            <a:br>
              <a:rPr lang="en-GB" sz="2200"/>
            </a:br>
            <a:r>
              <a:rPr lang="en-GB" sz="2200"/>
              <a:t>si applica anche a sistemi più complessi…</a:t>
            </a:r>
            <a:endParaRPr sz="2200"/>
          </a:p>
        </p:txBody>
      </p:sp>
      <p:sp>
        <p:nvSpPr>
          <p:cNvPr id="602" name="Google Shape;602;p52"/>
          <p:cNvSpPr txBox="1">
            <a:spLocks noGrp="1"/>
          </p:cNvSpPr>
          <p:nvPr>
            <p:ph type="body" idx="1"/>
          </p:nvPr>
        </p:nvSpPr>
        <p:spPr>
          <a:xfrm>
            <a:off x="311700" y="2828875"/>
            <a:ext cx="8313300" cy="927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sz="2200"/>
              <a:t>… che oggi sono spesso realizzati</a:t>
            </a:r>
            <a:br>
              <a:rPr lang="en-GB" sz="2200"/>
            </a:br>
            <a:r>
              <a:rPr lang="en-GB" sz="2200"/>
              <a:t>come </a:t>
            </a:r>
            <a:r>
              <a:rPr lang="en-GB" sz="2200" b="1"/>
              <a:t>reti neurali artificiali</a:t>
            </a:r>
            <a:endParaRPr sz="2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2000"/>
                                        <p:tgtEl>
                                          <p:spTgt spid="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3"/>
          <p:cNvSpPr txBox="1">
            <a:spLocks noGrp="1"/>
          </p:cNvSpPr>
          <p:nvPr>
            <p:ph type="title"/>
          </p:nvPr>
        </p:nvSpPr>
        <p:spPr>
          <a:xfrm>
            <a:off x="311700" y="292625"/>
            <a:ext cx="8602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Il fondamento: il neurone di McCulloch e Pitts (1943)</a:t>
            </a:r>
            <a:endParaRPr/>
          </a:p>
        </p:txBody>
      </p:sp>
      <p:sp>
        <p:nvSpPr>
          <p:cNvPr id="608" name="Google Shape;608;p53"/>
          <p:cNvSpPr/>
          <p:nvPr/>
        </p:nvSpPr>
        <p:spPr>
          <a:xfrm>
            <a:off x="3453250" y="1637950"/>
            <a:ext cx="572700" cy="57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p:txBody>
      </p:sp>
      <p:cxnSp>
        <p:nvCxnSpPr>
          <p:cNvPr id="609" name="Google Shape;609;p53"/>
          <p:cNvCxnSpPr>
            <a:endCxn id="608" idx="2"/>
          </p:cNvCxnSpPr>
          <p:nvPr/>
        </p:nvCxnSpPr>
        <p:spPr>
          <a:xfrm rot="10800000" flipH="1">
            <a:off x="2718850" y="1924300"/>
            <a:ext cx="734400" cy="1500"/>
          </a:xfrm>
          <a:prstGeom prst="straightConnector1">
            <a:avLst/>
          </a:prstGeom>
          <a:noFill/>
          <a:ln w="9525" cap="flat" cmpd="sng">
            <a:solidFill>
              <a:schemeClr val="dk2"/>
            </a:solidFill>
            <a:prstDash val="solid"/>
            <a:round/>
            <a:headEnd type="none" w="med" len="med"/>
            <a:tailEnd type="triangle" w="med" len="med"/>
          </a:ln>
        </p:spPr>
      </p:cxnSp>
      <p:sp>
        <p:nvSpPr>
          <p:cNvPr id="610" name="Google Shape;610;p53"/>
          <p:cNvSpPr txBox="1"/>
          <p:nvPr/>
        </p:nvSpPr>
        <p:spPr>
          <a:xfrm>
            <a:off x="2790600" y="1431700"/>
            <a:ext cx="4449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2000" i="1">
                <a:solidFill>
                  <a:srgbClr val="0053FF"/>
                </a:solidFill>
                <a:latin typeface="Times New Roman"/>
                <a:ea typeface="Times New Roman"/>
                <a:cs typeface="Times New Roman"/>
                <a:sym typeface="Times New Roman"/>
              </a:rPr>
              <a:t>k</a:t>
            </a:r>
            <a:r>
              <a:rPr lang="en-GB" sz="2000" baseline="-25000">
                <a:solidFill>
                  <a:srgbClr val="0053FF"/>
                </a:solidFill>
                <a:latin typeface="Times New Roman"/>
                <a:ea typeface="Times New Roman"/>
                <a:cs typeface="Times New Roman"/>
                <a:sym typeface="Times New Roman"/>
              </a:rPr>
              <a:t>2</a:t>
            </a:r>
            <a:endParaRPr sz="2000">
              <a:solidFill>
                <a:srgbClr val="0053FF"/>
              </a:solidFill>
            </a:endParaRPr>
          </a:p>
        </p:txBody>
      </p:sp>
      <p:cxnSp>
        <p:nvCxnSpPr>
          <p:cNvPr id="611" name="Google Shape;611;p53"/>
          <p:cNvCxnSpPr>
            <a:endCxn id="608" idx="3"/>
          </p:cNvCxnSpPr>
          <p:nvPr/>
        </p:nvCxnSpPr>
        <p:spPr>
          <a:xfrm rot="10800000" flipH="1">
            <a:off x="3046620" y="2126780"/>
            <a:ext cx="490500" cy="431700"/>
          </a:xfrm>
          <a:prstGeom prst="straightConnector1">
            <a:avLst/>
          </a:prstGeom>
          <a:noFill/>
          <a:ln w="9525" cap="flat" cmpd="sng">
            <a:solidFill>
              <a:schemeClr val="dk2"/>
            </a:solidFill>
            <a:prstDash val="solid"/>
            <a:round/>
            <a:headEnd type="none" w="med" len="med"/>
            <a:tailEnd type="triangle" w="med" len="med"/>
          </a:ln>
        </p:spPr>
      </p:cxnSp>
      <p:sp>
        <p:nvSpPr>
          <p:cNvPr id="612" name="Google Shape;612;p53"/>
          <p:cNvSpPr txBox="1"/>
          <p:nvPr/>
        </p:nvSpPr>
        <p:spPr>
          <a:xfrm>
            <a:off x="2866800" y="1965100"/>
            <a:ext cx="4449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2000" i="1">
                <a:solidFill>
                  <a:srgbClr val="0053FF"/>
                </a:solidFill>
                <a:latin typeface="Times New Roman"/>
                <a:ea typeface="Times New Roman"/>
                <a:cs typeface="Times New Roman"/>
                <a:sym typeface="Times New Roman"/>
              </a:rPr>
              <a:t>k</a:t>
            </a:r>
            <a:r>
              <a:rPr lang="en-GB" sz="2000" baseline="-25000">
                <a:solidFill>
                  <a:srgbClr val="0053FF"/>
                </a:solidFill>
                <a:latin typeface="Times New Roman"/>
                <a:ea typeface="Times New Roman"/>
                <a:cs typeface="Times New Roman"/>
                <a:sym typeface="Times New Roman"/>
              </a:rPr>
              <a:t>3</a:t>
            </a:r>
            <a:endParaRPr sz="2000">
              <a:solidFill>
                <a:srgbClr val="0053FF"/>
              </a:solidFill>
            </a:endParaRPr>
          </a:p>
        </p:txBody>
      </p:sp>
      <p:cxnSp>
        <p:nvCxnSpPr>
          <p:cNvPr id="613" name="Google Shape;613;p53"/>
          <p:cNvCxnSpPr>
            <a:endCxn id="608" idx="1"/>
          </p:cNvCxnSpPr>
          <p:nvPr/>
        </p:nvCxnSpPr>
        <p:spPr>
          <a:xfrm>
            <a:off x="3046620" y="1288620"/>
            <a:ext cx="490500" cy="433200"/>
          </a:xfrm>
          <a:prstGeom prst="straightConnector1">
            <a:avLst/>
          </a:prstGeom>
          <a:noFill/>
          <a:ln w="9525" cap="flat" cmpd="sng">
            <a:solidFill>
              <a:schemeClr val="dk2"/>
            </a:solidFill>
            <a:prstDash val="solid"/>
            <a:round/>
            <a:headEnd type="none" w="med" len="med"/>
            <a:tailEnd type="triangle" w="med" len="med"/>
          </a:ln>
        </p:spPr>
      </p:cxnSp>
      <p:sp>
        <p:nvSpPr>
          <p:cNvPr id="614" name="Google Shape;614;p53"/>
          <p:cNvSpPr txBox="1"/>
          <p:nvPr/>
        </p:nvSpPr>
        <p:spPr>
          <a:xfrm>
            <a:off x="3095400" y="974500"/>
            <a:ext cx="4449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2000" i="1">
                <a:solidFill>
                  <a:srgbClr val="0053FF"/>
                </a:solidFill>
                <a:latin typeface="Times New Roman"/>
                <a:ea typeface="Times New Roman"/>
                <a:cs typeface="Times New Roman"/>
                <a:sym typeface="Times New Roman"/>
              </a:rPr>
              <a:t>k</a:t>
            </a:r>
            <a:r>
              <a:rPr lang="en-GB" sz="2000" baseline="-25000">
                <a:solidFill>
                  <a:srgbClr val="0053FF"/>
                </a:solidFill>
                <a:latin typeface="Times New Roman"/>
                <a:ea typeface="Times New Roman"/>
                <a:cs typeface="Times New Roman"/>
                <a:sym typeface="Times New Roman"/>
              </a:rPr>
              <a:t>1</a:t>
            </a:r>
            <a:endParaRPr sz="2000">
              <a:solidFill>
                <a:srgbClr val="0053FF"/>
              </a:solidFill>
            </a:endParaRPr>
          </a:p>
        </p:txBody>
      </p:sp>
      <p:cxnSp>
        <p:nvCxnSpPr>
          <p:cNvPr id="615" name="Google Shape;615;p53"/>
          <p:cNvCxnSpPr>
            <a:stCxn id="608" idx="6"/>
          </p:cNvCxnSpPr>
          <p:nvPr/>
        </p:nvCxnSpPr>
        <p:spPr>
          <a:xfrm>
            <a:off x="4025950" y="1924300"/>
            <a:ext cx="722700" cy="0"/>
          </a:xfrm>
          <a:prstGeom prst="straightConnector1">
            <a:avLst/>
          </a:prstGeom>
          <a:noFill/>
          <a:ln w="9525" cap="flat" cmpd="sng">
            <a:solidFill>
              <a:schemeClr val="dk2"/>
            </a:solidFill>
            <a:prstDash val="solid"/>
            <a:round/>
            <a:headEnd type="none" w="med" len="med"/>
            <a:tailEnd type="triangle" w="med" len="med"/>
          </a:ln>
        </p:spPr>
      </p:cxnSp>
      <p:sp>
        <p:nvSpPr>
          <p:cNvPr id="616" name="Google Shape;616;p53"/>
          <p:cNvSpPr txBox="1"/>
          <p:nvPr/>
        </p:nvSpPr>
        <p:spPr>
          <a:xfrm>
            <a:off x="2662800" y="898300"/>
            <a:ext cx="572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2000" i="1">
                <a:solidFill>
                  <a:srgbClr val="00FF00"/>
                </a:solidFill>
                <a:latin typeface="Times New Roman"/>
                <a:ea typeface="Times New Roman"/>
                <a:cs typeface="Times New Roman"/>
                <a:sym typeface="Times New Roman"/>
              </a:rPr>
              <a:t>x</a:t>
            </a:r>
            <a:r>
              <a:rPr lang="en-GB" sz="2000" baseline="-25000">
                <a:solidFill>
                  <a:srgbClr val="00FF00"/>
                </a:solidFill>
                <a:latin typeface="Times New Roman"/>
                <a:ea typeface="Times New Roman"/>
                <a:cs typeface="Times New Roman"/>
                <a:sym typeface="Times New Roman"/>
              </a:rPr>
              <a:t>1</a:t>
            </a:r>
            <a:endParaRPr sz="2000">
              <a:solidFill>
                <a:srgbClr val="00FF00"/>
              </a:solidFill>
            </a:endParaRPr>
          </a:p>
        </p:txBody>
      </p:sp>
      <p:sp>
        <p:nvSpPr>
          <p:cNvPr id="617" name="Google Shape;617;p53"/>
          <p:cNvSpPr txBox="1"/>
          <p:nvPr/>
        </p:nvSpPr>
        <p:spPr>
          <a:xfrm>
            <a:off x="2358000" y="1660300"/>
            <a:ext cx="572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2000" i="1">
                <a:solidFill>
                  <a:srgbClr val="00FF00"/>
                </a:solidFill>
                <a:latin typeface="Times New Roman"/>
                <a:ea typeface="Times New Roman"/>
                <a:cs typeface="Times New Roman"/>
                <a:sym typeface="Times New Roman"/>
              </a:rPr>
              <a:t>x</a:t>
            </a:r>
            <a:r>
              <a:rPr lang="en-GB" sz="2000" baseline="-25000">
                <a:solidFill>
                  <a:srgbClr val="00FF00"/>
                </a:solidFill>
                <a:latin typeface="Times New Roman"/>
                <a:ea typeface="Times New Roman"/>
                <a:cs typeface="Times New Roman"/>
                <a:sym typeface="Times New Roman"/>
              </a:rPr>
              <a:t>2</a:t>
            </a:r>
            <a:endParaRPr sz="2000">
              <a:solidFill>
                <a:srgbClr val="00FF00"/>
              </a:solidFill>
            </a:endParaRPr>
          </a:p>
        </p:txBody>
      </p:sp>
      <p:sp>
        <p:nvSpPr>
          <p:cNvPr id="618" name="Google Shape;618;p53"/>
          <p:cNvSpPr txBox="1"/>
          <p:nvPr/>
        </p:nvSpPr>
        <p:spPr>
          <a:xfrm>
            <a:off x="2662800" y="2346100"/>
            <a:ext cx="572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2000" i="1">
                <a:solidFill>
                  <a:srgbClr val="00FF00"/>
                </a:solidFill>
                <a:latin typeface="Times New Roman"/>
                <a:ea typeface="Times New Roman"/>
                <a:cs typeface="Times New Roman"/>
                <a:sym typeface="Times New Roman"/>
              </a:rPr>
              <a:t>x</a:t>
            </a:r>
            <a:r>
              <a:rPr lang="en-GB" sz="2000" baseline="-25000">
                <a:solidFill>
                  <a:srgbClr val="00FF00"/>
                </a:solidFill>
                <a:latin typeface="Times New Roman"/>
                <a:ea typeface="Times New Roman"/>
                <a:cs typeface="Times New Roman"/>
                <a:sym typeface="Times New Roman"/>
              </a:rPr>
              <a:t>3</a:t>
            </a:r>
            <a:endParaRPr sz="2000">
              <a:solidFill>
                <a:srgbClr val="00FF00"/>
              </a:solidFill>
            </a:endParaRPr>
          </a:p>
        </p:txBody>
      </p:sp>
      <p:sp>
        <p:nvSpPr>
          <p:cNvPr id="619" name="Google Shape;619;p53"/>
          <p:cNvSpPr txBox="1"/>
          <p:nvPr/>
        </p:nvSpPr>
        <p:spPr>
          <a:xfrm>
            <a:off x="4162200" y="1431700"/>
            <a:ext cx="4449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2000" i="1">
                <a:solidFill>
                  <a:srgbClr val="FF0000"/>
                </a:solidFill>
                <a:latin typeface="Times New Roman"/>
                <a:ea typeface="Times New Roman"/>
                <a:cs typeface="Times New Roman"/>
                <a:sym typeface="Times New Roman"/>
              </a:rPr>
              <a:t>y</a:t>
            </a:r>
            <a:endParaRPr sz="2000">
              <a:solidFill>
                <a:srgbClr val="FF0000"/>
              </a:solidFill>
            </a:endParaRPr>
          </a:p>
        </p:txBody>
      </p:sp>
      <p:sp>
        <p:nvSpPr>
          <p:cNvPr id="620" name="Google Shape;620;p53"/>
          <p:cNvSpPr txBox="1">
            <a:spLocks noGrp="1"/>
          </p:cNvSpPr>
          <p:nvPr>
            <p:ph type="body" idx="1"/>
          </p:nvPr>
        </p:nvSpPr>
        <p:spPr>
          <a:xfrm>
            <a:off x="387900" y="2879500"/>
            <a:ext cx="6889200" cy="365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500"/>
              <a:t>“La forma dei neuroni corrisponde alla loro funzione:</a:t>
            </a:r>
            <a:endParaRPr sz="1500"/>
          </a:p>
        </p:txBody>
      </p:sp>
      <p:pic>
        <p:nvPicPr>
          <p:cNvPr id="621" name="Google Shape;621;p53"/>
          <p:cNvPicPr preferRelativeResize="0"/>
          <p:nvPr/>
        </p:nvPicPr>
        <p:blipFill>
          <a:blip r:embed="rId3">
            <a:alphaModFix/>
          </a:blip>
          <a:stretch>
            <a:fillRect/>
          </a:stretch>
        </p:blipFill>
        <p:spPr>
          <a:xfrm>
            <a:off x="7343625" y="2337825"/>
            <a:ext cx="1647074" cy="2645726"/>
          </a:xfrm>
          <a:prstGeom prst="rect">
            <a:avLst/>
          </a:prstGeom>
          <a:noFill/>
          <a:ln>
            <a:noFill/>
          </a:ln>
        </p:spPr>
      </p:pic>
      <p:sp>
        <p:nvSpPr>
          <p:cNvPr id="622" name="Google Shape;622;p53"/>
          <p:cNvSpPr txBox="1">
            <a:spLocks noGrp="1"/>
          </p:cNvSpPr>
          <p:nvPr>
            <p:ph type="body" idx="1"/>
          </p:nvPr>
        </p:nvSpPr>
        <p:spPr>
          <a:xfrm>
            <a:off x="387900" y="4034675"/>
            <a:ext cx="6889200" cy="676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500"/>
              <a:t>“Le nostre sinapsi sono in costante cambiamento</a:t>
            </a:r>
            <a:br>
              <a:rPr lang="en-GB" sz="1500"/>
            </a:br>
            <a:r>
              <a:rPr lang="en-GB" sz="1500"/>
              <a:t>e questi cambiamenti riflettono ciò che stiamo imparando.”</a:t>
            </a:r>
            <a:endParaRPr sz="1500"/>
          </a:p>
        </p:txBody>
      </p:sp>
      <p:sp>
        <p:nvSpPr>
          <p:cNvPr id="623" name="Google Shape;623;p53"/>
          <p:cNvSpPr txBox="1">
            <a:spLocks noGrp="1"/>
          </p:cNvSpPr>
          <p:nvPr>
            <p:ph type="body" idx="1"/>
          </p:nvPr>
        </p:nvSpPr>
        <p:spPr>
          <a:xfrm>
            <a:off x="387900" y="3108100"/>
            <a:ext cx="6889200" cy="433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500"/>
              <a:t>un neurone raccoglie tutte le informazioni provenienti dalle </a:t>
            </a:r>
            <a:r>
              <a:rPr lang="en-GB" sz="1500">
                <a:solidFill>
                  <a:srgbClr val="00FF00"/>
                </a:solidFill>
              </a:rPr>
              <a:t>altre cellule</a:t>
            </a:r>
            <a:r>
              <a:rPr lang="en-GB" sz="1500"/>
              <a:t>,</a:t>
            </a:r>
            <a:endParaRPr sz="1500"/>
          </a:p>
        </p:txBody>
      </p:sp>
      <p:sp>
        <p:nvSpPr>
          <p:cNvPr id="624" name="Google Shape;624;p53"/>
          <p:cNvSpPr txBox="1">
            <a:spLocks noGrp="1"/>
          </p:cNvSpPr>
          <p:nvPr>
            <p:ph type="body" idx="1"/>
          </p:nvPr>
        </p:nvSpPr>
        <p:spPr>
          <a:xfrm>
            <a:off x="387900" y="3336700"/>
            <a:ext cx="6889200" cy="365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500"/>
              <a:t>per poi inviare </a:t>
            </a:r>
            <a:r>
              <a:rPr lang="en-GB" sz="1500">
                <a:solidFill>
                  <a:srgbClr val="FF0000"/>
                </a:solidFill>
              </a:rPr>
              <a:t>un unico messaggio</a:t>
            </a:r>
            <a:r>
              <a:rPr lang="en-GB" sz="1500"/>
              <a:t>, che si diffonde in direzione di altri neuroni.</a:t>
            </a:r>
            <a:endParaRPr sz="1500"/>
          </a:p>
        </p:txBody>
      </p:sp>
      <p:sp>
        <p:nvSpPr>
          <p:cNvPr id="625" name="Google Shape;625;p53"/>
          <p:cNvSpPr txBox="1">
            <a:spLocks noGrp="1"/>
          </p:cNvSpPr>
          <p:nvPr>
            <p:ph type="body" idx="1"/>
          </p:nvPr>
        </p:nvSpPr>
        <p:spPr>
          <a:xfrm>
            <a:off x="387900" y="3565300"/>
            <a:ext cx="6889200" cy="431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500"/>
              <a:t>I neuroni comunicano tra loro attraverso </a:t>
            </a:r>
            <a:r>
              <a:rPr lang="en-GB" sz="1500">
                <a:solidFill>
                  <a:srgbClr val="0053FF"/>
                </a:solidFill>
              </a:rPr>
              <a:t>le sinapsi</a:t>
            </a:r>
            <a:r>
              <a:rPr lang="en-GB" sz="1500"/>
              <a:t>.”</a:t>
            </a:r>
            <a:endParaRPr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2000"/>
                                        <p:tgtEl>
                                          <p:spTgt spid="6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7"/>
                                        </p:tgtEl>
                                        <p:attrNameLst>
                                          <p:attrName>style.visibility</p:attrName>
                                        </p:attrNameLst>
                                      </p:cBhvr>
                                      <p:to>
                                        <p:strVal val="visible"/>
                                      </p:to>
                                    </p:set>
                                    <p:animEffect transition="in" filter="fade">
                                      <p:cBhvr>
                                        <p:cTn id="12" dur="2000"/>
                                        <p:tgtEl>
                                          <p:spTgt spid="617"/>
                                        </p:tgtEl>
                                      </p:cBhvr>
                                    </p:animEffect>
                                  </p:childTnLst>
                                </p:cTn>
                              </p:par>
                              <p:par>
                                <p:cTn id="13" presetID="10" presetClass="entr" presetSubtype="0" fill="hold" nodeType="withEffect">
                                  <p:stCondLst>
                                    <p:cond delay="0"/>
                                  </p:stCondLst>
                                  <p:childTnLst>
                                    <p:set>
                                      <p:cBhvr>
                                        <p:cTn id="14" dur="1" fill="hold">
                                          <p:stCondLst>
                                            <p:cond delay="0"/>
                                          </p:stCondLst>
                                        </p:cTn>
                                        <p:tgtEl>
                                          <p:spTgt spid="618"/>
                                        </p:tgtEl>
                                        <p:attrNameLst>
                                          <p:attrName>style.visibility</p:attrName>
                                        </p:attrNameLst>
                                      </p:cBhvr>
                                      <p:to>
                                        <p:strVal val="visible"/>
                                      </p:to>
                                    </p:set>
                                    <p:animEffect transition="in" filter="fade">
                                      <p:cBhvr>
                                        <p:cTn id="15" dur="2000"/>
                                        <p:tgtEl>
                                          <p:spTgt spid="618"/>
                                        </p:tgtEl>
                                      </p:cBhvr>
                                    </p:animEffect>
                                  </p:childTnLst>
                                </p:cTn>
                              </p:par>
                              <p:par>
                                <p:cTn id="16" presetID="10" presetClass="entr" presetSubtype="0" fill="hold" nodeType="withEffect">
                                  <p:stCondLst>
                                    <p:cond delay="0"/>
                                  </p:stCondLst>
                                  <p:childTnLst>
                                    <p:set>
                                      <p:cBhvr>
                                        <p:cTn id="17" dur="1" fill="hold">
                                          <p:stCondLst>
                                            <p:cond delay="0"/>
                                          </p:stCondLst>
                                        </p:cTn>
                                        <p:tgtEl>
                                          <p:spTgt spid="623"/>
                                        </p:tgtEl>
                                        <p:attrNameLst>
                                          <p:attrName>style.visibility</p:attrName>
                                        </p:attrNameLst>
                                      </p:cBhvr>
                                      <p:to>
                                        <p:strVal val="visible"/>
                                      </p:to>
                                    </p:set>
                                    <p:animEffect transition="in" filter="fade">
                                      <p:cBhvr>
                                        <p:cTn id="18" dur="2000"/>
                                        <p:tgtEl>
                                          <p:spTgt spid="623"/>
                                        </p:tgtEl>
                                      </p:cBhvr>
                                    </p:animEffec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2000"/>
                                        <p:tgtEl>
                                          <p:spTgt spid="6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24"/>
                                        </p:tgtEl>
                                        <p:attrNameLst>
                                          <p:attrName>style.visibility</p:attrName>
                                        </p:attrNameLst>
                                      </p:cBhvr>
                                      <p:to>
                                        <p:strVal val="visible"/>
                                      </p:to>
                                    </p:set>
                                    <p:animEffect transition="in" filter="fade">
                                      <p:cBhvr>
                                        <p:cTn id="26" dur="2000"/>
                                        <p:tgtEl>
                                          <p:spTgt spid="624"/>
                                        </p:tgtEl>
                                      </p:cBhvr>
                                    </p:animEffect>
                                  </p:childTnLst>
                                </p:cTn>
                              </p:par>
                              <p:par>
                                <p:cTn id="27" presetID="10" presetClass="entr" presetSubtype="0" fill="hold" nodeType="withEffect">
                                  <p:stCondLst>
                                    <p:cond delay="0"/>
                                  </p:stCondLst>
                                  <p:childTnLst>
                                    <p:set>
                                      <p:cBhvr>
                                        <p:cTn id="28" dur="1" fill="hold">
                                          <p:stCondLst>
                                            <p:cond delay="0"/>
                                          </p:stCondLst>
                                        </p:cTn>
                                        <p:tgtEl>
                                          <p:spTgt spid="619"/>
                                        </p:tgtEl>
                                        <p:attrNameLst>
                                          <p:attrName>style.visibility</p:attrName>
                                        </p:attrNameLst>
                                      </p:cBhvr>
                                      <p:to>
                                        <p:strVal val="visible"/>
                                      </p:to>
                                    </p:set>
                                    <p:animEffect transition="in" filter="fade">
                                      <p:cBhvr>
                                        <p:cTn id="29" dur="2000"/>
                                        <p:tgtEl>
                                          <p:spTgt spid="6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10"/>
                                        </p:tgtEl>
                                        <p:attrNameLst>
                                          <p:attrName>style.visibility</p:attrName>
                                        </p:attrNameLst>
                                      </p:cBhvr>
                                      <p:to>
                                        <p:strVal val="visible"/>
                                      </p:to>
                                    </p:set>
                                    <p:animEffect transition="in" filter="fade">
                                      <p:cBhvr>
                                        <p:cTn id="34" dur="2000"/>
                                        <p:tgtEl>
                                          <p:spTgt spid="610"/>
                                        </p:tgtEl>
                                      </p:cBhvr>
                                    </p:animEffect>
                                  </p:childTnLst>
                                </p:cTn>
                              </p:par>
                              <p:par>
                                <p:cTn id="35" presetID="10" presetClass="entr" presetSubtype="0" fill="hold" nodeType="withEffect">
                                  <p:stCondLst>
                                    <p:cond delay="0"/>
                                  </p:stCondLst>
                                  <p:childTnLst>
                                    <p:set>
                                      <p:cBhvr>
                                        <p:cTn id="36" dur="1" fill="hold">
                                          <p:stCondLst>
                                            <p:cond delay="0"/>
                                          </p:stCondLst>
                                        </p:cTn>
                                        <p:tgtEl>
                                          <p:spTgt spid="612"/>
                                        </p:tgtEl>
                                        <p:attrNameLst>
                                          <p:attrName>style.visibility</p:attrName>
                                        </p:attrNameLst>
                                      </p:cBhvr>
                                      <p:to>
                                        <p:strVal val="visible"/>
                                      </p:to>
                                    </p:set>
                                    <p:animEffect transition="in" filter="fade">
                                      <p:cBhvr>
                                        <p:cTn id="37" dur="2000"/>
                                        <p:tgtEl>
                                          <p:spTgt spid="612"/>
                                        </p:tgtEl>
                                      </p:cBhvr>
                                    </p:animEffect>
                                  </p:childTnLst>
                                </p:cTn>
                              </p:par>
                              <p:par>
                                <p:cTn id="38" presetID="10" presetClass="entr" presetSubtype="0" fill="hold" nodeType="withEffect">
                                  <p:stCondLst>
                                    <p:cond delay="0"/>
                                  </p:stCondLst>
                                  <p:childTnLst>
                                    <p:set>
                                      <p:cBhvr>
                                        <p:cTn id="39" dur="1" fill="hold">
                                          <p:stCondLst>
                                            <p:cond delay="0"/>
                                          </p:stCondLst>
                                        </p:cTn>
                                        <p:tgtEl>
                                          <p:spTgt spid="625"/>
                                        </p:tgtEl>
                                        <p:attrNameLst>
                                          <p:attrName>style.visibility</p:attrName>
                                        </p:attrNameLst>
                                      </p:cBhvr>
                                      <p:to>
                                        <p:strVal val="visible"/>
                                      </p:to>
                                    </p:set>
                                    <p:animEffect transition="in" filter="fade">
                                      <p:cBhvr>
                                        <p:cTn id="40" dur="2000"/>
                                        <p:tgtEl>
                                          <p:spTgt spid="625"/>
                                        </p:tgtEl>
                                      </p:cBhvr>
                                    </p:animEffect>
                                  </p:childTnLst>
                                </p:cTn>
                              </p:par>
                              <p:par>
                                <p:cTn id="41" presetID="10" presetClass="entr" presetSubtype="0" fill="hold" nodeType="withEffect">
                                  <p:stCondLst>
                                    <p:cond delay="0"/>
                                  </p:stCondLst>
                                  <p:childTnLst>
                                    <p:set>
                                      <p:cBhvr>
                                        <p:cTn id="42" dur="1" fill="hold">
                                          <p:stCondLst>
                                            <p:cond delay="0"/>
                                          </p:stCondLst>
                                        </p:cTn>
                                        <p:tgtEl>
                                          <p:spTgt spid="614"/>
                                        </p:tgtEl>
                                        <p:attrNameLst>
                                          <p:attrName>style.visibility</p:attrName>
                                        </p:attrNameLst>
                                      </p:cBhvr>
                                      <p:to>
                                        <p:strVal val="visible"/>
                                      </p:to>
                                    </p:set>
                                    <p:animEffect transition="in" filter="fade">
                                      <p:cBhvr>
                                        <p:cTn id="43" dur="2000"/>
                                        <p:tgtEl>
                                          <p:spTgt spid="6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22"/>
                                        </p:tgtEl>
                                        <p:attrNameLst>
                                          <p:attrName>style.visibility</p:attrName>
                                        </p:attrNameLst>
                                      </p:cBhvr>
                                      <p:to>
                                        <p:strVal val="visible"/>
                                      </p:to>
                                    </p:set>
                                    <p:animEffect transition="in" filter="fade">
                                      <p:cBhvr>
                                        <p:cTn id="48" dur="20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4"/>
          <p:cNvSpPr txBox="1">
            <a:spLocks noGrp="1"/>
          </p:cNvSpPr>
          <p:nvPr>
            <p:ph type="title"/>
          </p:nvPr>
        </p:nvSpPr>
        <p:spPr>
          <a:xfrm>
            <a:off x="311700" y="292625"/>
            <a:ext cx="788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L’addestramento di un neurone artificiale </a:t>
            </a:r>
            <a:endParaRPr/>
          </a:p>
        </p:txBody>
      </p:sp>
      <p:sp>
        <p:nvSpPr>
          <p:cNvPr id="631" name="Google Shape;631;p54"/>
          <p:cNvSpPr txBox="1">
            <a:spLocks noGrp="1"/>
          </p:cNvSpPr>
          <p:nvPr>
            <p:ph type="body" idx="1"/>
          </p:nvPr>
        </p:nvSpPr>
        <p:spPr>
          <a:xfrm>
            <a:off x="234900" y="2724150"/>
            <a:ext cx="8791500" cy="725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presentiamo un input (</a:t>
            </a:r>
            <a:r>
              <a:rPr lang="en-GB" sz="1600" i="1">
                <a:latin typeface="Times New Roman"/>
                <a:ea typeface="Times New Roman"/>
                <a:cs typeface="Times New Roman"/>
                <a:sym typeface="Times New Roman"/>
              </a:rPr>
              <a:t>x</a:t>
            </a:r>
            <a:r>
              <a:rPr lang="en-GB" sz="1600" baseline="-25000">
                <a:latin typeface="Times New Roman"/>
                <a:ea typeface="Times New Roman"/>
                <a:cs typeface="Times New Roman"/>
                <a:sym typeface="Times New Roman"/>
              </a:rPr>
              <a:t>1</a:t>
            </a:r>
            <a:r>
              <a:rPr lang="en-GB" sz="1600">
                <a:latin typeface="Times New Roman"/>
                <a:ea typeface="Times New Roman"/>
                <a:cs typeface="Times New Roman"/>
                <a:sym typeface="Times New Roman"/>
              </a:rPr>
              <a:t>, </a:t>
            </a:r>
            <a:r>
              <a:rPr lang="en-GB" sz="1600" i="1">
                <a:latin typeface="Times New Roman"/>
                <a:ea typeface="Times New Roman"/>
                <a:cs typeface="Times New Roman"/>
                <a:sym typeface="Times New Roman"/>
              </a:rPr>
              <a:t>x</a:t>
            </a:r>
            <a:r>
              <a:rPr lang="en-GB" sz="1600" baseline="-25000">
                <a:latin typeface="Times New Roman"/>
                <a:ea typeface="Times New Roman"/>
                <a:cs typeface="Times New Roman"/>
                <a:sym typeface="Times New Roman"/>
              </a:rPr>
              <a:t>2</a:t>
            </a:r>
            <a:r>
              <a:rPr lang="en-GB" sz="1600">
                <a:latin typeface="Times New Roman"/>
                <a:ea typeface="Times New Roman"/>
                <a:cs typeface="Times New Roman"/>
                <a:sym typeface="Times New Roman"/>
              </a:rPr>
              <a:t>, </a:t>
            </a:r>
            <a:r>
              <a:rPr lang="en-GB" sz="1600" i="1">
                <a:latin typeface="Times New Roman"/>
                <a:ea typeface="Times New Roman"/>
                <a:cs typeface="Times New Roman"/>
                <a:sym typeface="Times New Roman"/>
              </a:rPr>
              <a:t>x</a:t>
            </a:r>
            <a:r>
              <a:rPr lang="en-GB" sz="1600" baseline="-25000">
                <a:latin typeface="Times New Roman"/>
                <a:ea typeface="Times New Roman"/>
                <a:cs typeface="Times New Roman"/>
                <a:sym typeface="Times New Roman"/>
              </a:rPr>
              <a:t>3</a:t>
            </a:r>
            <a:r>
              <a:rPr lang="en-GB" sz="1600">
                <a:latin typeface="Times New Roman"/>
                <a:ea typeface="Times New Roman"/>
                <a:cs typeface="Times New Roman"/>
                <a:sym typeface="Times New Roman"/>
              </a:rPr>
              <a:t>, …</a:t>
            </a:r>
            <a:r>
              <a:rPr lang="en-GB" sz="1600"/>
              <a:t>) per cui conosciamo l’output (</a:t>
            </a:r>
            <a:r>
              <a:rPr lang="en-GB" sz="1600" i="1">
                <a:latin typeface="Times New Roman"/>
                <a:ea typeface="Times New Roman"/>
                <a:cs typeface="Times New Roman"/>
                <a:sym typeface="Times New Roman"/>
              </a:rPr>
              <a:t>y</a:t>
            </a:r>
            <a:r>
              <a:rPr lang="en-GB" sz="1600"/>
              <a:t>) corretto,</a:t>
            </a:r>
            <a:br>
              <a:rPr lang="en-GB" sz="1600"/>
            </a:br>
            <a:r>
              <a:rPr lang="en-GB" sz="1600"/>
              <a:t>che però gli teniamo nascosto</a:t>
            </a:r>
            <a:endParaRPr sz="1600"/>
          </a:p>
        </p:txBody>
      </p:sp>
      <p:sp>
        <p:nvSpPr>
          <p:cNvPr id="632" name="Google Shape;632;p54"/>
          <p:cNvSpPr txBox="1">
            <a:spLocks noGrp="1"/>
          </p:cNvSpPr>
          <p:nvPr>
            <p:ph type="body" idx="1"/>
          </p:nvPr>
        </p:nvSpPr>
        <p:spPr>
          <a:xfrm>
            <a:off x="234900" y="3409950"/>
            <a:ext cx="8791500" cy="48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facciamo calcolare l’output </a:t>
            </a:r>
            <a:r>
              <a:rPr lang="en-GB" sz="1600" i="1">
                <a:latin typeface="Times New Roman"/>
                <a:ea typeface="Times New Roman"/>
                <a:cs typeface="Times New Roman"/>
                <a:sym typeface="Times New Roman"/>
              </a:rPr>
              <a:t>y</a:t>
            </a:r>
            <a:r>
              <a:rPr lang="en-GB" sz="1600" i="1" baseline="30000">
                <a:latin typeface="Times New Roman"/>
                <a:ea typeface="Times New Roman"/>
                <a:cs typeface="Times New Roman"/>
                <a:sym typeface="Times New Roman"/>
              </a:rPr>
              <a:t>*</a:t>
            </a:r>
            <a:r>
              <a:rPr lang="en-GB" sz="1600"/>
              <a:t> e lo confrontiamo con l’output corretto, </a:t>
            </a:r>
            <a:r>
              <a:rPr lang="en-GB" sz="1600" i="1">
                <a:latin typeface="Times New Roman"/>
                <a:ea typeface="Times New Roman"/>
                <a:cs typeface="Times New Roman"/>
                <a:sym typeface="Times New Roman"/>
              </a:rPr>
              <a:t>y </a:t>
            </a:r>
            <a:r>
              <a:rPr lang="en-GB" sz="1600"/>
              <a:t>: </a:t>
            </a:r>
            <a:endParaRPr sz="1600"/>
          </a:p>
        </p:txBody>
      </p:sp>
      <p:sp>
        <p:nvSpPr>
          <p:cNvPr id="633" name="Google Shape;633;p54"/>
          <p:cNvSpPr txBox="1">
            <a:spLocks noGrp="1"/>
          </p:cNvSpPr>
          <p:nvPr>
            <p:ph type="body" idx="1"/>
          </p:nvPr>
        </p:nvSpPr>
        <p:spPr>
          <a:xfrm>
            <a:off x="234900" y="1809750"/>
            <a:ext cx="1554300" cy="48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600"/>
              <a:t>A un neurone:</a:t>
            </a:r>
            <a:endParaRPr sz="1600"/>
          </a:p>
        </p:txBody>
      </p:sp>
      <p:sp>
        <p:nvSpPr>
          <p:cNvPr id="634" name="Google Shape;634;p54"/>
          <p:cNvSpPr txBox="1">
            <a:spLocks noGrp="1"/>
          </p:cNvSpPr>
          <p:nvPr>
            <p:ph type="body" idx="1"/>
          </p:nvPr>
        </p:nvSpPr>
        <p:spPr>
          <a:xfrm>
            <a:off x="920700" y="3790950"/>
            <a:ext cx="7589400" cy="10122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600"/>
              <a:t>se sono uguali, tutto bene; altrimenti modifichiamo un po’ i parametri</a:t>
            </a:r>
            <a:br>
              <a:rPr lang="en-GB" sz="1600"/>
            </a:br>
            <a:r>
              <a:rPr lang="en-GB" sz="1600"/>
              <a:t>in modo che la volta prossima non sbagli, o almeno sbagli un po’ meno</a:t>
            </a:r>
            <a:br>
              <a:rPr lang="en-GB" sz="1600"/>
            </a:br>
            <a:r>
              <a:rPr lang="en-GB" sz="1600"/>
              <a:t>e ricominciamo fino a che non siamo soddisfatti dei risultati che otteniamo</a:t>
            </a:r>
            <a:endParaRPr sz="1600"/>
          </a:p>
        </p:txBody>
      </p:sp>
      <p:sp>
        <p:nvSpPr>
          <p:cNvPr id="635" name="Google Shape;635;p54"/>
          <p:cNvSpPr/>
          <p:nvPr/>
        </p:nvSpPr>
        <p:spPr>
          <a:xfrm>
            <a:off x="3842858" y="1699433"/>
            <a:ext cx="502315" cy="50231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p:txBody>
      </p:sp>
      <p:cxnSp>
        <p:nvCxnSpPr>
          <p:cNvPr id="636" name="Google Shape;636;p54"/>
          <p:cNvCxnSpPr>
            <a:endCxn id="635" idx="2"/>
          </p:cNvCxnSpPr>
          <p:nvPr/>
        </p:nvCxnSpPr>
        <p:spPr>
          <a:xfrm rot="10800000" flipH="1">
            <a:off x="3198758" y="1950590"/>
            <a:ext cx="644100" cy="1200"/>
          </a:xfrm>
          <a:prstGeom prst="straightConnector1">
            <a:avLst/>
          </a:prstGeom>
          <a:noFill/>
          <a:ln w="9525" cap="flat" cmpd="sng">
            <a:solidFill>
              <a:schemeClr val="dk2"/>
            </a:solidFill>
            <a:prstDash val="solid"/>
            <a:round/>
            <a:headEnd type="none" w="med" len="med"/>
            <a:tailEnd type="triangle" w="med" len="med"/>
          </a:ln>
        </p:spPr>
      </p:cxnSp>
      <p:sp>
        <p:nvSpPr>
          <p:cNvPr id="637" name="Google Shape;637;p54"/>
          <p:cNvSpPr txBox="1"/>
          <p:nvPr/>
        </p:nvSpPr>
        <p:spPr>
          <a:xfrm>
            <a:off x="3261647" y="1518531"/>
            <a:ext cx="390222" cy="4310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i="1">
                <a:solidFill>
                  <a:schemeClr val="dk2"/>
                </a:solidFill>
                <a:latin typeface="Times New Roman"/>
                <a:ea typeface="Times New Roman"/>
                <a:cs typeface="Times New Roman"/>
                <a:sym typeface="Times New Roman"/>
              </a:rPr>
              <a:t>k</a:t>
            </a:r>
            <a:r>
              <a:rPr lang="en-GB" sz="1600" baseline="-25000">
                <a:solidFill>
                  <a:schemeClr val="dk2"/>
                </a:solidFill>
                <a:latin typeface="Times New Roman"/>
                <a:ea typeface="Times New Roman"/>
                <a:cs typeface="Times New Roman"/>
                <a:sym typeface="Times New Roman"/>
              </a:rPr>
              <a:t>2</a:t>
            </a:r>
            <a:endParaRPr sz="1600"/>
          </a:p>
        </p:txBody>
      </p:sp>
      <p:cxnSp>
        <p:nvCxnSpPr>
          <p:cNvPr id="638" name="Google Shape;638;p54"/>
          <p:cNvCxnSpPr>
            <a:endCxn id="635" idx="3"/>
          </p:cNvCxnSpPr>
          <p:nvPr/>
        </p:nvCxnSpPr>
        <p:spPr>
          <a:xfrm rot="10800000" flipH="1">
            <a:off x="3486220" y="2128185"/>
            <a:ext cx="430200" cy="378600"/>
          </a:xfrm>
          <a:prstGeom prst="straightConnector1">
            <a:avLst/>
          </a:prstGeom>
          <a:noFill/>
          <a:ln w="9525" cap="flat" cmpd="sng">
            <a:solidFill>
              <a:schemeClr val="dk2"/>
            </a:solidFill>
            <a:prstDash val="solid"/>
            <a:round/>
            <a:headEnd type="none" w="med" len="med"/>
            <a:tailEnd type="triangle" w="med" len="med"/>
          </a:ln>
        </p:spPr>
      </p:cxnSp>
      <p:sp>
        <p:nvSpPr>
          <p:cNvPr id="639" name="Google Shape;639;p54"/>
          <p:cNvSpPr txBox="1"/>
          <p:nvPr/>
        </p:nvSpPr>
        <p:spPr>
          <a:xfrm>
            <a:off x="3328482" y="1986376"/>
            <a:ext cx="390222" cy="4310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i="1">
                <a:solidFill>
                  <a:schemeClr val="dk2"/>
                </a:solidFill>
                <a:latin typeface="Times New Roman"/>
                <a:ea typeface="Times New Roman"/>
                <a:cs typeface="Times New Roman"/>
                <a:sym typeface="Times New Roman"/>
              </a:rPr>
              <a:t>k</a:t>
            </a:r>
            <a:r>
              <a:rPr lang="en-GB" sz="1600" baseline="-25000">
                <a:solidFill>
                  <a:schemeClr val="dk2"/>
                </a:solidFill>
                <a:latin typeface="Times New Roman"/>
                <a:ea typeface="Times New Roman"/>
                <a:cs typeface="Times New Roman"/>
                <a:sym typeface="Times New Roman"/>
              </a:rPr>
              <a:t>3</a:t>
            </a:r>
            <a:endParaRPr sz="1600"/>
          </a:p>
        </p:txBody>
      </p:sp>
      <p:cxnSp>
        <p:nvCxnSpPr>
          <p:cNvPr id="640" name="Google Shape;640;p54"/>
          <p:cNvCxnSpPr>
            <a:endCxn id="635" idx="1"/>
          </p:cNvCxnSpPr>
          <p:nvPr/>
        </p:nvCxnSpPr>
        <p:spPr>
          <a:xfrm>
            <a:off x="3486220" y="1392895"/>
            <a:ext cx="430200" cy="380100"/>
          </a:xfrm>
          <a:prstGeom prst="straightConnector1">
            <a:avLst/>
          </a:prstGeom>
          <a:noFill/>
          <a:ln w="9525" cap="flat" cmpd="sng">
            <a:solidFill>
              <a:schemeClr val="dk2"/>
            </a:solidFill>
            <a:prstDash val="solid"/>
            <a:round/>
            <a:headEnd type="none" w="med" len="med"/>
            <a:tailEnd type="triangle" w="med" len="med"/>
          </a:ln>
        </p:spPr>
      </p:cxnSp>
      <p:sp>
        <p:nvSpPr>
          <p:cNvPr id="641" name="Google Shape;641;p54"/>
          <p:cNvSpPr txBox="1"/>
          <p:nvPr/>
        </p:nvSpPr>
        <p:spPr>
          <a:xfrm>
            <a:off x="3528987" y="1117521"/>
            <a:ext cx="390222" cy="4310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i="1">
                <a:solidFill>
                  <a:schemeClr val="dk2"/>
                </a:solidFill>
                <a:latin typeface="Times New Roman"/>
                <a:ea typeface="Times New Roman"/>
                <a:cs typeface="Times New Roman"/>
                <a:sym typeface="Times New Roman"/>
              </a:rPr>
              <a:t>k</a:t>
            </a:r>
            <a:r>
              <a:rPr lang="en-GB" sz="1600" baseline="-25000">
                <a:solidFill>
                  <a:schemeClr val="dk2"/>
                </a:solidFill>
                <a:latin typeface="Times New Roman"/>
                <a:ea typeface="Times New Roman"/>
                <a:cs typeface="Times New Roman"/>
                <a:sym typeface="Times New Roman"/>
              </a:rPr>
              <a:t>1</a:t>
            </a:r>
            <a:endParaRPr sz="1600"/>
          </a:p>
        </p:txBody>
      </p:sp>
      <p:cxnSp>
        <p:nvCxnSpPr>
          <p:cNvPr id="642" name="Google Shape;642;p54"/>
          <p:cNvCxnSpPr>
            <a:stCxn id="635" idx="6"/>
          </p:cNvCxnSpPr>
          <p:nvPr/>
        </p:nvCxnSpPr>
        <p:spPr>
          <a:xfrm>
            <a:off x="4345173" y="1950590"/>
            <a:ext cx="633900" cy="0"/>
          </a:xfrm>
          <a:prstGeom prst="straightConnector1">
            <a:avLst/>
          </a:prstGeom>
          <a:noFill/>
          <a:ln w="9525" cap="flat" cmpd="sng">
            <a:solidFill>
              <a:schemeClr val="dk2"/>
            </a:solidFill>
            <a:prstDash val="solid"/>
            <a:round/>
            <a:headEnd type="none" w="med" len="med"/>
            <a:tailEnd type="triangle" w="med" len="med"/>
          </a:ln>
        </p:spPr>
      </p:cxnSp>
      <p:sp>
        <p:nvSpPr>
          <p:cNvPr id="643" name="Google Shape;643;p54"/>
          <p:cNvSpPr txBox="1"/>
          <p:nvPr/>
        </p:nvSpPr>
        <p:spPr>
          <a:xfrm>
            <a:off x="3149554" y="1050686"/>
            <a:ext cx="502315" cy="4310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i="1">
                <a:solidFill>
                  <a:schemeClr val="dk2"/>
                </a:solidFill>
                <a:latin typeface="Times New Roman"/>
                <a:ea typeface="Times New Roman"/>
                <a:cs typeface="Times New Roman"/>
                <a:sym typeface="Times New Roman"/>
              </a:rPr>
              <a:t>x</a:t>
            </a:r>
            <a:r>
              <a:rPr lang="en-GB" sz="1600" baseline="-25000">
                <a:solidFill>
                  <a:schemeClr val="dk2"/>
                </a:solidFill>
                <a:latin typeface="Times New Roman"/>
                <a:ea typeface="Times New Roman"/>
                <a:cs typeface="Times New Roman"/>
                <a:sym typeface="Times New Roman"/>
              </a:rPr>
              <a:t>1</a:t>
            </a:r>
            <a:endParaRPr sz="1600"/>
          </a:p>
        </p:txBody>
      </p:sp>
      <p:sp>
        <p:nvSpPr>
          <p:cNvPr id="644" name="Google Shape;644;p54"/>
          <p:cNvSpPr txBox="1"/>
          <p:nvPr/>
        </p:nvSpPr>
        <p:spPr>
          <a:xfrm>
            <a:off x="2882214" y="1719036"/>
            <a:ext cx="502315" cy="4310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i="1">
                <a:solidFill>
                  <a:schemeClr val="dk2"/>
                </a:solidFill>
                <a:latin typeface="Times New Roman"/>
                <a:ea typeface="Times New Roman"/>
                <a:cs typeface="Times New Roman"/>
                <a:sym typeface="Times New Roman"/>
              </a:rPr>
              <a:t>x</a:t>
            </a:r>
            <a:r>
              <a:rPr lang="en-GB" sz="1600" baseline="-25000">
                <a:solidFill>
                  <a:schemeClr val="dk2"/>
                </a:solidFill>
                <a:latin typeface="Times New Roman"/>
                <a:ea typeface="Times New Roman"/>
                <a:cs typeface="Times New Roman"/>
                <a:sym typeface="Times New Roman"/>
              </a:rPr>
              <a:t>2</a:t>
            </a:r>
            <a:endParaRPr sz="1600"/>
          </a:p>
        </p:txBody>
      </p:sp>
      <p:sp>
        <p:nvSpPr>
          <p:cNvPr id="645" name="Google Shape;645;p54"/>
          <p:cNvSpPr txBox="1"/>
          <p:nvPr/>
        </p:nvSpPr>
        <p:spPr>
          <a:xfrm>
            <a:off x="3149554" y="2320551"/>
            <a:ext cx="502315" cy="4310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i="1">
                <a:solidFill>
                  <a:schemeClr val="dk2"/>
                </a:solidFill>
                <a:latin typeface="Times New Roman"/>
                <a:ea typeface="Times New Roman"/>
                <a:cs typeface="Times New Roman"/>
                <a:sym typeface="Times New Roman"/>
              </a:rPr>
              <a:t>x</a:t>
            </a:r>
            <a:r>
              <a:rPr lang="en-GB" sz="1600" baseline="-25000">
                <a:solidFill>
                  <a:schemeClr val="dk2"/>
                </a:solidFill>
                <a:latin typeface="Times New Roman"/>
                <a:ea typeface="Times New Roman"/>
                <a:cs typeface="Times New Roman"/>
                <a:sym typeface="Times New Roman"/>
              </a:rPr>
              <a:t>3</a:t>
            </a:r>
            <a:endParaRPr sz="1600"/>
          </a:p>
        </p:txBody>
      </p:sp>
      <p:sp>
        <p:nvSpPr>
          <p:cNvPr id="646" name="Google Shape;646;p54"/>
          <p:cNvSpPr txBox="1"/>
          <p:nvPr/>
        </p:nvSpPr>
        <p:spPr>
          <a:xfrm>
            <a:off x="4397850" y="1518525"/>
            <a:ext cx="11424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i="1">
                <a:solidFill>
                  <a:schemeClr val="dk2"/>
                </a:solidFill>
                <a:latin typeface="Times New Roman"/>
                <a:ea typeface="Times New Roman"/>
                <a:cs typeface="Times New Roman"/>
                <a:sym typeface="Times New Roman"/>
              </a:rPr>
              <a:t>y</a:t>
            </a:r>
            <a:r>
              <a:rPr lang="en-GB" sz="1600" i="1" baseline="30000">
                <a:solidFill>
                  <a:schemeClr val="dk2"/>
                </a:solidFill>
                <a:latin typeface="Times New Roman"/>
                <a:ea typeface="Times New Roman"/>
                <a:cs typeface="Times New Roman"/>
                <a:sym typeface="Times New Roman"/>
              </a:rPr>
              <a:t>*</a:t>
            </a:r>
            <a:r>
              <a:rPr lang="en-GB" sz="1600" i="1">
                <a:solidFill>
                  <a:schemeClr val="dk2"/>
                </a:solidFill>
                <a:latin typeface="Times New Roman"/>
                <a:ea typeface="Times New Roman"/>
                <a:cs typeface="Times New Roman"/>
                <a:sym typeface="Times New Roman"/>
              </a:rPr>
              <a:t> = f</a:t>
            </a:r>
            <a:r>
              <a:rPr lang="en-GB" sz="1600">
                <a:solidFill>
                  <a:schemeClr val="dk2"/>
                </a:solidFill>
                <a:latin typeface="Times New Roman"/>
                <a:ea typeface="Times New Roman"/>
                <a:cs typeface="Times New Roman"/>
                <a:sym typeface="Times New Roman"/>
              </a:rPr>
              <a:t>(</a:t>
            </a:r>
            <a:r>
              <a:rPr lang="en-GB" sz="1600" i="1">
                <a:solidFill>
                  <a:schemeClr val="dk2"/>
                </a:solidFill>
                <a:latin typeface="Times New Roman"/>
                <a:ea typeface="Times New Roman"/>
                <a:cs typeface="Times New Roman"/>
                <a:sym typeface="Times New Roman"/>
              </a:rPr>
              <a:t>k</a:t>
            </a:r>
            <a:r>
              <a:rPr lang="en-GB" sz="1600" i="1" baseline="-25000">
                <a:solidFill>
                  <a:schemeClr val="dk2"/>
                </a:solidFill>
                <a:latin typeface="Times New Roman"/>
                <a:ea typeface="Times New Roman"/>
                <a:cs typeface="Times New Roman"/>
                <a:sym typeface="Times New Roman"/>
              </a:rPr>
              <a:t>i</a:t>
            </a:r>
            <a:r>
              <a:rPr lang="en-GB" sz="1600">
                <a:solidFill>
                  <a:schemeClr val="dk2"/>
                </a:solidFill>
                <a:latin typeface="Times New Roman"/>
                <a:ea typeface="Times New Roman"/>
                <a:cs typeface="Times New Roman"/>
                <a:sym typeface="Times New Roman"/>
              </a:rPr>
              <a:t>,</a:t>
            </a:r>
            <a:r>
              <a:rPr lang="en-GB" sz="1600" baseline="-25000">
                <a:solidFill>
                  <a:schemeClr val="dk2"/>
                </a:solidFill>
                <a:latin typeface="Times New Roman"/>
                <a:ea typeface="Times New Roman"/>
                <a:cs typeface="Times New Roman"/>
                <a:sym typeface="Times New Roman"/>
              </a:rPr>
              <a:t> </a:t>
            </a:r>
            <a:r>
              <a:rPr lang="en-GB" sz="1600" i="1">
                <a:solidFill>
                  <a:schemeClr val="dk2"/>
                </a:solidFill>
                <a:latin typeface="Times New Roman"/>
                <a:ea typeface="Times New Roman"/>
                <a:cs typeface="Times New Roman"/>
                <a:sym typeface="Times New Roman"/>
              </a:rPr>
              <a:t>x</a:t>
            </a:r>
            <a:r>
              <a:rPr lang="en-GB" sz="1600" i="1" baseline="-25000">
                <a:solidFill>
                  <a:schemeClr val="dk2"/>
                </a:solidFill>
                <a:latin typeface="Times New Roman"/>
                <a:ea typeface="Times New Roman"/>
                <a:cs typeface="Times New Roman"/>
                <a:sym typeface="Times New Roman"/>
              </a:rPr>
              <a:t>i</a:t>
            </a:r>
            <a:r>
              <a:rPr lang="en-GB" sz="1600">
                <a:solidFill>
                  <a:schemeClr val="dk2"/>
                </a:solidFill>
                <a:latin typeface="Times New Roman"/>
                <a:ea typeface="Times New Roman"/>
                <a:cs typeface="Times New Roman"/>
                <a:sym typeface="Times New Roman"/>
              </a:rPr>
              <a:t>)</a:t>
            </a: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1000"/>
                                        <p:tgtEl>
                                          <p:spTgt spid="6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2"/>
                                        </p:tgtEl>
                                        <p:attrNameLst>
                                          <p:attrName>style.visibility</p:attrName>
                                        </p:attrNameLst>
                                      </p:cBhvr>
                                      <p:to>
                                        <p:strVal val="visible"/>
                                      </p:to>
                                    </p:set>
                                    <p:animEffect transition="in" filter="fade">
                                      <p:cBhvr>
                                        <p:cTn id="12" dur="1000"/>
                                        <p:tgtEl>
                                          <p:spTgt spid="6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
                                        </p:tgtEl>
                                        <p:attrNameLst>
                                          <p:attrName>style.visibility</p:attrName>
                                        </p:attrNameLst>
                                      </p:cBhvr>
                                      <p:to>
                                        <p:strVal val="visible"/>
                                      </p:to>
                                    </p:set>
                                    <p:animEffect transition="in" filter="fade">
                                      <p:cBhvr>
                                        <p:cTn id="17"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55"/>
          <p:cNvPicPr preferRelativeResize="0"/>
          <p:nvPr/>
        </p:nvPicPr>
        <p:blipFill>
          <a:blip r:embed="rId3">
            <a:alphaModFix/>
          </a:blip>
          <a:stretch>
            <a:fillRect/>
          </a:stretch>
        </p:blipFill>
        <p:spPr>
          <a:xfrm>
            <a:off x="6038025" y="1195225"/>
            <a:ext cx="2983124" cy="2983124"/>
          </a:xfrm>
          <a:prstGeom prst="rect">
            <a:avLst/>
          </a:prstGeom>
          <a:noFill/>
          <a:ln>
            <a:noFill/>
          </a:ln>
        </p:spPr>
      </p:pic>
      <p:sp>
        <p:nvSpPr>
          <p:cNvPr id="652" name="Google Shape;652;p55"/>
          <p:cNvSpPr txBox="1">
            <a:spLocks noGrp="1"/>
          </p:cNvSpPr>
          <p:nvPr>
            <p:ph type="title" idx="4294967295"/>
          </p:nvPr>
        </p:nvSpPr>
        <p:spPr>
          <a:xfrm>
            <a:off x="311700" y="292625"/>
            <a:ext cx="788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Neuroni e reti di neuroni </a:t>
            </a:r>
            <a:endParaRPr/>
          </a:p>
        </p:txBody>
      </p:sp>
      <p:sp>
        <p:nvSpPr>
          <p:cNvPr id="653" name="Google Shape;653;p55"/>
          <p:cNvSpPr/>
          <p:nvPr/>
        </p:nvSpPr>
        <p:spPr>
          <a:xfrm>
            <a:off x="4376258" y="1394633"/>
            <a:ext cx="502200" cy="50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p:txBody>
      </p:sp>
      <p:cxnSp>
        <p:nvCxnSpPr>
          <p:cNvPr id="654" name="Google Shape;654;p55"/>
          <p:cNvCxnSpPr>
            <a:endCxn id="653" idx="2"/>
          </p:cNvCxnSpPr>
          <p:nvPr/>
        </p:nvCxnSpPr>
        <p:spPr>
          <a:xfrm rot="10800000" flipH="1">
            <a:off x="3732158" y="1645733"/>
            <a:ext cx="644100" cy="120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55"/>
          <p:cNvCxnSpPr>
            <a:endCxn id="653" idx="3"/>
          </p:cNvCxnSpPr>
          <p:nvPr/>
        </p:nvCxnSpPr>
        <p:spPr>
          <a:xfrm rot="10800000" flipH="1">
            <a:off x="4019603" y="1823287"/>
            <a:ext cx="430200" cy="378600"/>
          </a:xfrm>
          <a:prstGeom prst="straightConnector1">
            <a:avLst/>
          </a:prstGeom>
          <a:noFill/>
          <a:ln w="9525" cap="flat" cmpd="sng">
            <a:solidFill>
              <a:schemeClr val="dk2"/>
            </a:solidFill>
            <a:prstDash val="solid"/>
            <a:round/>
            <a:headEnd type="none" w="med" len="med"/>
            <a:tailEnd type="triangle" w="med" len="med"/>
          </a:ln>
        </p:spPr>
      </p:cxnSp>
      <p:cxnSp>
        <p:nvCxnSpPr>
          <p:cNvPr id="656" name="Google Shape;656;p55"/>
          <p:cNvCxnSpPr>
            <a:endCxn id="653" idx="1"/>
          </p:cNvCxnSpPr>
          <p:nvPr/>
        </p:nvCxnSpPr>
        <p:spPr>
          <a:xfrm>
            <a:off x="4019603" y="1088078"/>
            <a:ext cx="430200" cy="380100"/>
          </a:xfrm>
          <a:prstGeom prst="straightConnector1">
            <a:avLst/>
          </a:prstGeom>
          <a:noFill/>
          <a:ln w="9525" cap="flat" cmpd="sng">
            <a:solidFill>
              <a:schemeClr val="dk2"/>
            </a:solidFill>
            <a:prstDash val="solid"/>
            <a:round/>
            <a:headEnd type="none" w="med" len="med"/>
            <a:tailEnd type="triangle" w="med" len="med"/>
          </a:ln>
        </p:spPr>
      </p:cxnSp>
      <p:cxnSp>
        <p:nvCxnSpPr>
          <p:cNvPr id="657" name="Google Shape;657;p55"/>
          <p:cNvCxnSpPr>
            <a:stCxn id="653" idx="6"/>
          </p:cNvCxnSpPr>
          <p:nvPr/>
        </p:nvCxnSpPr>
        <p:spPr>
          <a:xfrm>
            <a:off x="4878458" y="1645733"/>
            <a:ext cx="633900" cy="0"/>
          </a:xfrm>
          <a:prstGeom prst="straightConnector1">
            <a:avLst/>
          </a:prstGeom>
          <a:noFill/>
          <a:ln w="9525" cap="flat" cmpd="sng">
            <a:solidFill>
              <a:schemeClr val="dk2"/>
            </a:solidFill>
            <a:prstDash val="solid"/>
            <a:round/>
            <a:headEnd type="none" w="med" len="med"/>
            <a:tailEnd type="triangle" w="med" len="med"/>
          </a:ln>
        </p:spPr>
      </p:cxnSp>
      <p:sp>
        <p:nvSpPr>
          <p:cNvPr id="658" name="Google Shape;658;p55"/>
          <p:cNvSpPr txBox="1">
            <a:spLocks noGrp="1"/>
          </p:cNvSpPr>
          <p:nvPr>
            <p:ph type="body" idx="4294967295"/>
          </p:nvPr>
        </p:nvSpPr>
        <p:spPr>
          <a:xfrm>
            <a:off x="311700" y="1252700"/>
            <a:ext cx="2983200" cy="796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600"/>
              <a:t>Ogni singolo neurone ha</a:t>
            </a:r>
            <a:br>
              <a:rPr lang="en-GB" sz="1600"/>
            </a:br>
            <a:r>
              <a:rPr lang="en-GB" sz="1600"/>
              <a:t>un comportamento semplice…</a:t>
            </a:r>
            <a:endParaRPr sz="1600"/>
          </a:p>
        </p:txBody>
      </p:sp>
      <p:sp>
        <p:nvSpPr>
          <p:cNvPr id="659" name="Google Shape;659;p55"/>
          <p:cNvSpPr txBox="1">
            <a:spLocks noGrp="1"/>
          </p:cNvSpPr>
          <p:nvPr>
            <p:ph type="body" idx="4294967295"/>
          </p:nvPr>
        </p:nvSpPr>
        <p:spPr>
          <a:xfrm>
            <a:off x="311700" y="2700500"/>
            <a:ext cx="2608800" cy="796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600"/>
              <a:t>… ma connettendo</a:t>
            </a:r>
            <a:br>
              <a:rPr lang="en-GB" sz="1600"/>
            </a:br>
            <a:r>
              <a:rPr lang="en-GB" sz="1600"/>
              <a:t>tanti neuroni in una rete…</a:t>
            </a:r>
            <a:endParaRPr sz="1600"/>
          </a:p>
        </p:txBody>
      </p:sp>
      <p:grpSp>
        <p:nvGrpSpPr>
          <p:cNvPr id="660" name="Google Shape;660;p55"/>
          <p:cNvGrpSpPr/>
          <p:nvPr/>
        </p:nvGrpSpPr>
        <p:grpSpPr>
          <a:xfrm>
            <a:off x="2920401" y="2482675"/>
            <a:ext cx="2326953" cy="1481675"/>
            <a:chOff x="1472601" y="3092275"/>
            <a:chExt cx="2326953" cy="1481675"/>
          </a:xfrm>
        </p:grpSpPr>
        <p:sp>
          <p:nvSpPr>
            <p:cNvPr id="661" name="Google Shape;661;p55"/>
            <p:cNvSpPr/>
            <p:nvPr/>
          </p:nvSpPr>
          <p:spPr>
            <a:xfrm>
              <a:off x="1937854" y="3299629"/>
              <a:ext cx="252300" cy="25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p:txBody>
        </p:sp>
        <p:cxnSp>
          <p:nvCxnSpPr>
            <p:cNvPr id="662" name="Google Shape;662;p55"/>
            <p:cNvCxnSpPr/>
            <p:nvPr/>
          </p:nvCxnSpPr>
          <p:spPr>
            <a:xfrm rot="10800000" flipH="1">
              <a:off x="1472601" y="3425775"/>
              <a:ext cx="474900" cy="1200"/>
            </a:xfrm>
            <a:prstGeom prst="straightConnector1">
              <a:avLst/>
            </a:prstGeom>
            <a:noFill/>
            <a:ln w="9525" cap="flat" cmpd="sng">
              <a:solidFill>
                <a:schemeClr val="dk2"/>
              </a:solidFill>
              <a:prstDash val="solid"/>
              <a:round/>
              <a:headEnd type="none" w="med" len="med"/>
              <a:tailEnd type="triangle" w="med" len="med"/>
            </a:ln>
          </p:spPr>
        </p:cxnSp>
        <p:cxnSp>
          <p:nvCxnSpPr>
            <p:cNvPr id="663" name="Google Shape;663;p55"/>
            <p:cNvCxnSpPr/>
            <p:nvPr/>
          </p:nvCxnSpPr>
          <p:spPr>
            <a:xfrm rot="10800000" flipH="1">
              <a:off x="1657950" y="3514875"/>
              <a:ext cx="316800" cy="263700"/>
            </a:xfrm>
            <a:prstGeom prst="straightConnector1">
              <a:avLst/>
            </a:prstGeom>
            <a:noFill/>
            <a:ln w="9525" cap="flat" cmpd="sng">
              <a:solidFill>
                <a:schemeClr val="dk2"/>
              </a:solidFill>
              <a:prstDash val="solid"/>
              <a:round/>
              <a:headEnd type="none" w="med" len="med"/>
              <a:tailEnd type="triangle" w="med" len="med"/>
            </a:ln>
          </p:spPr>
        </p:cxnSp>
        <p:cxnSp>
          <p:nvCxnSpPr>
            <p:cNvPr id="664" name="Google Shape;664;p55"/>
            <p:cNvCxnSpPr/>
            <p:nvPr/>
          </p:nvCxnSpPr>
          <p:spPr>
            <a:xfrm>
              <a:off x="1696500" y="3092275"/>
              <a:ext cx="278100" cy="244200"/>
            </a:xfrm>
            <a:prstGeom prst="straightConnector1">
              <a:avLst/>
            </a:prstGeom>
            <a:noFill/>
            <a:ln w="9525" cap="flat" cmpd="sng">
              <a:solidFill>
                <a:schemeClr val="dk2"/>
              </a:solidFill>
              <a:prstDash val="solid"/>
              <a:round/>
              <a:headEnd type="none" w="med" len="med"/>
              <a:tailEnd type="triangle" w="med" len="med"/>
            </a:ln>
          </p:spPr>
        </p:cxnSp>
        <p:cxnSp>
          <p:nvCxnSpPr>
            <p:cNvPr id="665" name="Google Shape;665;p55"/>
            <p:cNvCxnSpPr>
              <a:stCxn id="661" idx="6"/>
              <a:endCxn id="666" idx="2"/>
            </p:cNvCxnSpPr>
            <p:nvPr/>
          </p:nvCxnSpPr>
          <p:spPr>
            <a:xfrm>
              <a:off x="2190154" y="3425779"/>
              <a:ext cx="956400" cy="4500"/>
            </a:xfrm>
            <a:prstGeom prst="straightConnector1">
              <a:avLst/>
            </a:prstGeom>
            <a:noFill/>
            <a:ln w="9525" cap="flat" cmpd="sng">
              <a:solidFill>
                <a:schemeClr val="dk2"/>
              </a:solidFill>
              <a:prstDash val="solid"/>
              <a:round/>
              <a:headEnd type="none" w="med" len="med"/>
              <a:tailEnd type="triangle" w="med" len="med"/>
            </a:ln>
          </p:spPr>
        </p:cxnSp>
        <p:sp>
          <p:nvSpPr>
            <p:cNvPr id="667" name="Google Shape;667;p55"/>
            <p:cNvSpPr/>
            <p:nvPr/>
          </p:nvSpPr>
          <p:spPr>
            <a:xfrm>
              <a:off x="1970079" y="4095004"/>
              <a:ext cx="252300" cy="25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p:txBody>
        </p:sp>
        <p:cxnSp>
          <p:nvCxnSpPr>
            <p:cNvPr id="668" name="Google Shape;668;p55"/>
            <p:cNvCxnSpPr/>
            <p:nvPr/>
          </p:nvCxnSpPr>
          <p:spPr>
            <a:xfrm rot="10800000" flipH="1">
              <a:off x="1504826" y="4221150"/>
              <a:ext cx="474900" cy="1200"/>
            </a:xfrm>
            <a:prstGeom prst="straightConnector1">
              <a:avLst/>
            </a:prstGeom>
            <a:noFill/>
            <a:ln w="9525" cap="flat" cmpd="sng">
              <a:solidFill>
                <a:schemeClr val="dk2"/>
              </a:solidFill>
              <a:prstDash val="solid"/>
              <a:round/>
              <a:headEnd type="none" w="med" len="med"/>
              <a:tailEnd type="triangle" w="med" len="med"/>
            </a:ln>
          </p:spPr>
        </p:cxnSp>
        <p:cxnSp>
          <p:nvCxnSpPr>
            <p:cNvPr id="669" name="Google Shape;669;p55"/>
            <p:cNvCxnSpPr/>
            <p:nvPr/>
          </p:nvCxnSpPr>
          <p:spPr>
            <a:xfrm rot="10800000" flipH="1">
              <a:off x="1690175" y="4310250"/>
              <a:ext cx="316800" cy="263700"/>
            </a:xfrm>
            <a:prstGeom prst="straightConnector1">
              <a:avLst/>
            </a:prstGeom>
            <a:noFill/>
            <a:ln w="9525" cap="flat" cmpd="sng">
              <a:solidFill>
                <a:schemeClr val="dk2"/>
              </a:solidFill>
              <a:prstDash val="solid"/>
              <a:round/>
              <a:headEnd type="none" w="med" len="med"/>
              <a:tailEnd type="triangle" w="med" len="med"/>
            </a:ln>
          </p:spPr>
        </p:cxnSp>
        <p:cxnSp>
          <p:nvCxnSpPr>
            <p:cNvPr id="670" name="Google Shape;670;p55"/>
            <p:cNvCxnSpPr/>
            <p:nvPr/>
          </p:nvCxnSpPr>
          <p:spPr>
            <a:xfrm>
              <a:off x="1728725" y="3887650"/>
              <a:ext cx="278100" cy="244200"/>
            </a:xfrm>
            <a:prstGeom prst="straightConnector1">
              <a:avLst/>
            </a:prstGeom>
            <a:noFill/>
            <a:ln w="9525" cap="flat" cmpd="sng">
              <a:solidFill>
                <a:schemeClr val="dk2"/>
              </a:solidFill>
              <a:prstDash val="solid"/>
              <a:round/>
              <a:headEnd type="none" w="med" len="med"/>
              <a:tailEnd type="triangle" w="med" len="med"/>
            </a:ln>
          </p:spPr>
        </p:cxnSp>
        <p:cxnSp>
          <p:nvCxnSpPr>
            <p:cNvPr id="671" name="Google Shape;671;p55"/>
            <p:cNvCxnSpPr>
              <a:stCxn id="667" idx="6"/>
              <a:endCxn id="672" idx="2"/>
            </p:cNvCxnSpPr>
            <p:nvPr/>
          </p:nvCxnSpPr>
          <p:spPr>
            <a:xfrm>
              <a:off x="2222379" y="4221154"/>
              <a:ext cx="924000" cy="2700"/>
            </a:xfrm>
            <a:prstGeom prst="straightConnector1">
              <a:avLst/>
            </a:prstGeom>
            <a:noFill/>
            <a:ln w="9525" cap="flat" cmpd="sng">
              <a:solidFill>
                <a:schemeClr val="dk2"/>
              </a:solidFill>
              <a:prstDash val="solid"/>
              <a:round/>
              <a:headEnd type="none" w="med" len="med"/>
              <a:tailEnd type="triangle" w="med" len="med"/>
            </a:ln>
          </p:spPr>
        </p:cxnSp>
        <p:sp>
          <p:nvSpPr>
            <p:cNvPr id="666" name="Google Shape;666;p55"/>
            <p:cNvSpPr/>
            <p:nvPr/>
          </p:nvSpPr>
          <p:spPr>
            <a:xfrm>
              <a:off x="3146454" y="3304276"/>
              <a:ext cx="252300" cy="25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p:txBody>
        </p:sp>
        <p:cxnSp>
          <p:nvCxnSpPr>
            <p:cNvPr id="673" name="Google Shape;673;p55"/>
            <p:cNvCxnSpPr/>
            <p:nvPr/>
          </p:nvCxnSpPr>
          <p:spPr>
            <a:xfrm rot="10800000" flipH="1">
              <a:off x="2413675" y="3519425"/>
              <a:ext cx="769800" cy="698700"/>
            </a:xfrm>
            <a:prstGeom prst="straightConnector1">
              <a:avLst/>
            </a:prstGeom>
            <a:noFill/>
            <a:ln w="9525" cap="flat" cmpd="sng">
              <a:solidFill>
                <a:schemeClr val="dk2"/>
              </a:solidFill>
              <a:prstDash val="solid"/>
              <a:round/>
              <a:headEnd type="none" w="med" len="med"/>
              <a:tailEnd type="triangle" w="med" len="med"/>
            </a:ln>
          </p:spPr>
        </p:cxnSp>
        <p:cxnSp>
          <p:nvCxnSpPr>
            <p:cNvPr id="674" name="Google Shape;674;p55"/>
            <p:cNvCxnSpPr>
              <a:stCxn id="666" idx="6"/>
            </p:cNvCxnSpPr>
            <p:nvPr/>
          </p:nvCxnSpPr>
          <p:spPr>
            <a:xfrm>
              <a:off x="3398754" y="3430426"/>
              <a:ext cx="400800" cy="5700"/>
            </a:xfrm>
            <a:prstGeom prst="straightConnector1">
              <a:avLst/>
            </a:prstGeom>
            <a:noFill/>
            <a:ln w="9525" cap="flat" cmpd="sng">
              <a:solidFill>
                <a:schemeClr val="dk2"/>
              </a:solidFill>
              <a:prstDash val="solid"/>
              <a:round/>
              <a:headEnd type="none" w="med" len="med"/>
              <a:tailEnd type="triangle" w="med" len="med"/>
            </a:ln>
          </p:spPr>
        </p:cxnSp>
        <p:sp>
          <p:nvSpPr>
            <p:cNvPr id="672" name="Google Shape;672;p55"/>
            <p:cNvSpPr/>
            <p:nvPr/>
          </p:nvSpPr>
          <p:spPr>
            <a:xfrm>
              <a:off x="3146454" y="4097851"/>
              <a:ext cx="252300" cy="25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p:txBody>
        </p:sp>
        <p:cxnSp>
          <p:nvCxnSpPr>
            <p:cNvPr id="675" name="Google Shape;675;p55"/>
            <p:cNvCxnSpPr>
              <a:stCxn id="672" idx="6"/>
            </p:cNvCxnSpPr>
            <p:nvPr/>
          </p:nvCxnSpPr>
          <p:spPr>
            <a:xfrm>
              <a:off x="3398754" y="4224001"/>
              <a:ext cx="400800" cy="5700"/>
            </a:xfrm>
            <a:prstGeom prst="straightConnector1">
              <a:avLst/>
            </a:prstGeom>
            <a:noFill/>
            <a:ln w="9525" cap="flat" cmpd="sng">
              <a:solidFill>
                <a:schemeClr val="dk2"/>
              </a:solidFill>
              <a:prstDash val="solid"/>
              <a:round/>
              <a:headEnd type="none" w="med" len="med"/>
              <a:tailEnd type="triangle" w="med" len="med"/>
            </a:ln>
          </p:spPr>
        </p:cxnSp>
        <p:cxnSp>
          <p:nvCxnSpPr>
            <p:cNvPr id="676" name="Google Shape;676;p55"/>
            <p:cNvCxnSpPr/>
            <p:nvPr/>
          </p:nvCxnSpPr>
          <p:spPr>
            <a:xfrm>
              <a:off x="2422843" y="3425775"/>
              <a:ext cx="769800" cy="698700"/>
            </a:xfrm>
            <a:prstGeom prst="straightConnector1">
              <a:avLst/>
            </a:prstGeom>
            <a:noFill/>
            <a:ln w="9525" cap="flat" cmpd="sng">
              <a:solidFill>
                <a:schemeClr val="dk2"/>
              </a:solidFill>
              <a:prstDash val="solid"/>
              <a:round/>
              <a:headEnd type="none" w="med" len="med"/>
              <a:tailEnd type="triangle" w="med" len="med"/>
            </a:ln>
          </p:spPr>
        </p:cxnSp>
      </p:grpSp>
      <p:sp>
        <p:nvSpPr>
          <p:cNvPr id="677" name="Google Shape;677;p55"/>
          <p:cNvSpPr txBox="1">
            <a:spLocks noGrp="1"/>
          </p:cNvSpPr>
          <p:nvPr>
            <p:ph type="body" idx="4294967295"/>
          </p:nvPr>
        </p:nvSpPr>
        <p:spPr>
          <a:xfrm>
            <a:off x="2579550" y="4355850"/>
            <a:ext cx="3984900" cy="4311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None/>
            </a:pPr>
            <a:r>
              <a:rPr lang="en-GB" sz="2000" b="1">
                <a:solidFill>
                  <a:srgbClr val="002060"/>
                </a:solidFill>
                <a:latin typeface="Calibri"/>
                <a:ea typeface="Calibri"/>
                <a:cs typeface="Calibri"/>
                <a:sym typeface="Calibri"/>
              </a:rPr>
              <a:t>Facciamo una prova!</a:t>
            </a:r>
            <a:endParaRPr sz="2000" b="1">
              <a:solidFill>
                <a:srgbClr val="00206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2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2000"/>
                                        <p:tgtEl>
                                          <p:spTgt spid="6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7"/>
                                        </p:tgtEl>
                                        <p:attrNameLst>
                                          <p:attrName>style.visibility</p:attrName>
                                        </p:attrNameLst>
                                      </p:cBhvr>
                                      <p:to>
                                        <p:strVal val="visible"/>
                                      </p:to>
                                    </p:set>
                                    <p:animEffect transition="in" filter="fade">
                                      <p:cBhvr>
                                        <p:cTn id="15" dur="20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0"/>
          <p:cNvPicPr preferRelativeResize="0"/>
          <p:nvPr/>
        </p:nvPicPr>
        <p:blipFill rotWithShape="1">
          <a:blip r:embed="rId3">
            <a:alphaModFix/>
          </a:blip>
          <a:srcRect b="11629"/>
          <a:stretch/>
        </p:blipFill>
        <p:spPr>
          <a:xfrm>
            <a:off x="152400" y="914400"/>
            <a:ext cx="8839200" cy="4002276"/>
          </a:xfrm>
          <a:prstGeom prst="rect">
            <a:avLst/>
          </a:prstGeom>
          <a:noFill/>
          <a:ln>
            <a:noFill/>
          </a:ln>
        </p:spPr>
      </p:pic>
      <p:sp>
        <p:nvSpPr>
          <p:cNvPr id="92" name="Google Shape;92;p20"/>
          <p:cNvSpPr/>
          <p:nvPr/>
        </p:nvSpPr>
        <p:spPr>
          <a:xfrm>
            <a:off x="7073300" y="4035050"/>
            <a:ext cx="1985700" cy="99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txBox="1">
            <a:spLocks noGrp="1"/>
          </p:cNvSpPr>
          <p:nvPr>
            <p:ph type="title"/>
          </p:nvPr>
        </p:nvSpPr>
        <p:spPr>
          <a:xfrm>
            <a:off x="311700" y="292625"/>
            <a:ext cx="8679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Due esempi delle tante notizie…</a:t>
            </a:r>
            <a:endParaRPr/>
          </a:p>
        </p:txBody>
      </p:sp>
      <p:sp>
        <p:nvSpPr>
          <p:cNvPr id="94" name="Google Shape;94;p20"/>
          <p:cNvSpPr txBox="1">
            <a:spLocks noGrp="1"/>
          </p:cNvSpPr>
          <p:nvPr>
            <p:ph type="body" idx="1"/>
          </p:nvPr>
        </p:nvSpPr>
        <p:spPr>
          <a:xfrm>
            <a:off x="1790700" y="4840475"/>
            <a:ext cx="7232700" cy="303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sz="900" u="sng">
                <a:solidFill>
                  <a:schemeClr val="hlink"/>
                </a:solidFill>
                <a:hlinkClick r:id="rId4"/>
              </a:rPr>
              <a:t>https://www.repubblica.it/economia/2023/05/26/news/intelligenza_artificiale_lavoro_italia_impatti-401779809/?ref=RHLF-BG-P1-S1-F</a:t>
            </a:r>
            <a:r>
              <a:rPr lang="en-GB" sz="900"/>
              <a:t> </a:t>
            </a:r>
            <a:endParaRPr sz="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6"/>
          <p:cNvSpPr txBox="1">
            <a:spLocks noGrp="1"/>
          </p:cNvSpPr>
          <p:nvPr>
            <p:ph type="body" idx="1"/>
          </p:nvPr>
        </p:nvSpPr>
        <p:spPr>
          <a:xfrm>
            <a:off x="301050" y="962675"/>
            <a:ext cx="8653200" cy="4185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500"/>
              <a:t>Vorremmo uno strumento che riconosca dei caratteri numerici scritti a mano da persone diverse:</a:t>
            </a:r>
            <a:endParaRPr sz="1500"/>
          </a:p>
        </p:txBody>
      </p:sp>
      <p:pic>
        <p:nvPicPr>
          <p:cNvPr id="683" name="Google Shape;683;p56"/>
          <p:cNvPicPr preferRelativeResize="0"/>
          <p:nvPr/>
        </p:nvPicPr>
        <p:blipFill>
          <a:blip r:embed="rId3">
            <a:alphaModFix/>
          </a:blip>
          <a:stretch>
            <a:fillRect/>
          </a:stretch>
        </p:blipFill>
        <p:spPr>
          <a:xfrm>
            <a:off x="2310687" y="1362300"/>
            <a:ext cx="4633925" cy="779800"/>
          </a:xfrm>
          <a:prstGeom prst="rect">
            <a:avLst/>
          </a:prstGeom>
          <a:noFill/>
          <a:ln>
            <a:noFill/>
          </a:ln>
        </p:spPr>
      </p:pic>
      <p:sp>
        <p:nvSpPr>
          <p:cNvPr id="684" name="Google Shape;684;p56"/>
          <p:cNvSpPr txBox="1">
            <a:spLocks noGrp="1"/>
          </p:cNvSpPr>
          <p:nvPr>
            <p:ph type="body" idx="1"/>
          </p:nvPr>
        </p:nvSpPr>
        <p:spPr>
          <a:xfrm>
            <a:off x="301050" y="2562875"/>
            <a:ext cx="8653200" cy="4185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500"/>
              <a:t>e dunque che classifichi ogni immagine candidata in una di dieci classi (0, 1, 2, …, 9)</a:t>
            </a:r>
            <a:endParaRPr sz="1500"/>
          </a:p>
        </p:txBody>
      </p:sp>
      <p:sp>
        <p:nvSpPr>
          <p:cNvPr id="685" name="Google Shape;685;p56"/>
          <p:cNvSpPr txBox="1">
            <a:spLocks noGrp="1"/>
          </p:cNvSpPr>
          <p:nvPr>
            <p:ph type="body" idx="1"/>
          </p:nvPr>
        </p:nvSpPr>
        <p:spPr>
          <a:xfrm>
            <a:off x="301050" y="2105675"/>
            <a:ext cx="8653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800"/>
              </a:spcAft>
              <a:buClr>
                <a:schemeClr val="dk1"/>
              </a:buClr>
              <a:buSzPts val="1100"/>
              <a:buFont typeface="Arial"/>
              <a:buNone/>
            </a:pPr>
            <a:r>
              <a:rPr lang="en-GB" sz="2500"/>
              <a:t>7		4		5		8		5</a:t>
            </a:r>
            <a:endParaRPr sz="2500"/>
          </a:p>
        </p:txBody>
      </p:sp>
      <p:sp>
        <p:nvSpPr>
          <p:cNvPr id="686" name="Google Shape;686;p56"/>
          <p:cNvSpPr txBox="1">
            <a:spLocks noGrp="1"/>
          </p:cNvSpPr>
          <p:nvPr>
            <p:ph type="body" idx="1"/>
          </p:nvPr>
        </p:nvSpPr>
        <p:spPr>
          <a:xfrm>
            <a:off x="1427850" y="4400475"/>
            <a:ext cx="6288300" cy="7119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GB" sz="1600" b="1"/>
              <a:t>Trovare un algoritmo (strategia 1) che risolva questo problema</a:t>
            </a:r>
            <a:br>
              <a:rPr lang="en-GB" sz="1600" b="1"/>
            </a:br>
            <a:r>
              <a:rPr lang="en-GB" sz="1600" b="1"/>
              <a:t>(784 numeri → 1 numero) non è ovvio… </a:t>
            </a:r>
            <a:endParaRPr sz="1600" b="1"/>
          </a:p>
        </p:txBody>
      </p:sp>
      <p:sp>
        <p:nvSpPr>
          <p:cNvPr id="687" name="Google Shape;687;p56"/>
          <p:cNvSpPr txBox="1">
            <a:spLocks noGrp="1"/>
          </p:cNvSpPr>
          <p:nvPr>
            <p:ph type="body" idx="1"/>
          </p:nvPr>
        </p:nvSpPr>
        <p:spPr>
          <a:xfrm>
            <a:off x="301050" y="3020075"/>
            <a:ext cx="4187700" cy="4185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400"/>
              <a:t>Trattiamo ogni immagine come una griglia di punti,</a:t>
            </a:r>
            <a:endParaRPr sz="1400"/>
          </a:p>
        </p:txBody>
      </p:sp>
      <p:sp>
        <p:nvSpPr>
          <p:cNvPr id="688" name="Google Shape;688;p56"/>
          <p:cNvSpPr txBox="1">
            <a:spLocks noGrp="1"/>
          </p:cNvSpPr>
          <p:nvPr>
            <p:ph type="body" idx="1"/>
          </p:nvPr>
        </p:nvSpPr>
        <p:spPr>
          <a:xfrm>
            <a:off x="4370250" y="3020075"/>
            <a:ext cx="4357200" cy="4185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400"/>
              <a:t>e codifichiamo il colore di ogni punto con un numero</a:t>
            </a:r>
            <a:endParaRPr sz="1400"/>
          </a:p>
        </p:txBody>
      </p:sp>
      <p:grpSp>
        <p:nvGrpSpPr>
          <p:cNvPr id="689" name="Google Shape;689;p56"/>
          <p:cNvGrpSpPr/>
          <p:nvPr/>
        </p:nvGrpSpPr>
        <p:grpSpPr>
          <a:xfrm>
            <a:off x="4598850" y="3438575"/>
            <a:ext cx="3929400" cy="674925"/>
            <a:chOff x="3684450" y="3438575"/>
            <a:chExt cx="3929400" cy="674925"/>
          </a:xfrm>
        </p:grpSpPr>
        <p:pic>
          <p:nvPicPr>
            <p:cNvPr id="690" name="Google Shape;690;p56"/>
            <p:cNvPicPr preferRelativeResize="0"/>
            <p:nvPr/>
          </p:nvPicPr>
          <p:blipFill>
            <a:blip r:embed="rId4">
              <a:alphaModFix/>
            </a:blip>
            <a:stretch>
              <a:fillRect/>
            </a:stretch>
          </p:blipFill>
          <p:spPr>
            <a:xfrm>
              <a:off x="3760650" y="3438575"/>
              <a:ext cx="3447975" cy="305625"/>
            </a:xfrm>
            <a:prstGeom prst="rect">
              <a:avLst/>
            </a:prstGeom>
            <a:noFill/>
            <a:ln>
              <a:noFill/>
            </a:ln>
          </p:spPr>
        </p:pic>
        <p:sp>
          <p:nvSpPr>
            <p:cNvPr id="691" name="Google Shape;691;p56"/>
            <p:cNvSpPr txBox="1"/>
            <p:nvPr/>
          </p:nvSpPr>
          <p:spPr>
            <a:xfrm>
              <a:off x="3684450" y="3744200"/>
              <a:ext cx="3929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GB" sz="1200">
                  <a:solidFill>
                    <a:schemeClr val="dk2"/>
                  </a:solidFill>
                </a:rPr>
                <a:t>0 …							… 255</a:t>
              </a:r>
              <a:endParaRPr sz="1200"/>
            </a:p>
          </p:txBody>
        </p:sp>
      </p:grpSp>
      <p:grpSp>
        <p:nvGrpSpPr>
          <p:cNvPr id="692" name="Google Shape;692;p56"/>
          <p:cNvGrpSpPr/>
          <p:nvPr/>
        </p:nvGrpSpPr>
        <p:grpSpPr>
          <a:xfrm>
            <a:off x="1569473" y="3411900"/>
            <a:ext cx="1921777" cy="779800"/>
            <a:chOff x="1569473" y="3411900"/>
            <a:chExt cx="1921777" cy="779800"/>
          </a:xfrm>
        </p:grpSpPr>
        <p:grpSp>
          <p:nvGrpSpPr>
            <p:cNvPr id="693" name="Google Shape;693;p56"/>
            <p:cNvGrpSpPr/>
            <p:nvPr/>
          </p:nvGrpSpPr>
          <p:grpSpPr>
            <a:xfrm>
              <a:off x="1569473" y="3411900"/>
              <a:ext cx="794475" cy="779800"/>
              <a:chOff x="655073" y="3564300"/>
              <a:chExt cx="794475" cy="779800"/>
            </a:xfrm>
          </p:grpSpPr>
          <p:pic>
            <p:nvPicPr>
              <p:cNvPr id="694" name="Google Shape;694;p56"/>
              <p:cNvPicPr preferRelativeResize="0"/>
              <p:nvPr/>
            </p:nvPicPr>
            <p:blipFill rotWithShape="1">
              <a:blip r:embed="rId3">
                <a:alphaModFix/>
              </a:blip>
              <a:srcRect r="82855"/>
              <a:stretch/>
            </p:blipFill>
            <p:spPr>
              <a:xfrm>
                <a:off x="655073" y="3564300"/>
                <a:ext cx="794475" cy="779800"/>
              </a:xfrm>
              <a:prstGeom prst="rect">
                <a:avLst/>
              </a:prstGeom>
              <a:noFill/>
              <a:ln>
                <a:noFill/>
              </a:ln>
            </p:spPr>
          </p:pic>
          <p:cxnSp>
            <p:nvCxnSpPr>
              <p:cNvPr id="695" name="Google Shape;695;p56"/>
              <p:cNvCxnSpPr/>
              <p:nvPr/>
            </p:nvCxnSpPr>
            <p:spPr>
              <a:xfrm>
                <a:off x="7949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696" name="Google Shape;696;p56"/>
              <p:cNvCxnSpPr/>
              <p:nvPr/>
            </p:nvCxnSpPr>
            <p:spPr>
              <a:xfrm>
                <a:off x="8711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697" name="Google Shape;697;p56"/>
              <p:cNvCxnSpPr/>
              <p:nvPr/>
            </p:nvCxnSpPr>
            <p:spPr>
              <a:xfrm>
                <a:off x="9473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698" name="Google Shape;698;p56"/>
              <p:cNvCxnSpPr/>
              <p:nvPr/>
            </p:nvCxnSpPr>
            <p:spPr>
              <a:xfrm>
                <a:off x="10235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699" name="Google Shape;699;p56"/>
              <p:cNvCxnSpPr/>
              <p:nvPr/>
            </p:nvCxnSpPr>
            <p:spPr>
              <a:xfrm>
                <a:off x="10997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0" name="Google Shape;700;p56"/>
              <p:cNvCxnSpPr/>
              <p:nvPr/>
            </p:nvCxnSpPr>
            <p:spPr>
              <a:xfrm>
                <a:off x="11759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1" name="Google Shape;701;p56"/>
              <p:cNvCxnSpPr/>
              <p:nvPr/>
            </p:nvCxnSpPr>
            <p:spPr>
              <a:xfrm>
                <a:off x="12521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2" name="Google Shape;702;p56"/>
              <p:cNvCxnSpPr/>
              <p:nvPr/>
            </p:nvCxnSpPr>
            <p:spPr>
              <a:xfrm>
                <a:off x="1328300" y="35848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3" name="Google Shape;703;p56"/>
              <p:cNvCxnSpPr/>
              <p:nvPr/>
            </p:nvCxnSpPr>
            <p:spPr>
              <a:xfrm>
                <a:off x="1061600" y="33181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4" name="Google Shape;704;p56"/>
              <p:cNvCxnSpPr/>
              <p:nvPr/>
            </p:nvCxnSpPr>
            <p:spPr>
              <a:xfrm>
                <a:off x="1061600" y="33943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5" name="Google Shape;705;p56"/>
              <p:cNvCxnSpPr/>
              <p:nvPr/>
            </p:nvCxnSpPr>
            <p:spPr>
              <a:xfrm>
                <a:off x="1061600" y="34705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6" name="Google Shape;706;p56"/>
              <p:cNvCxnSpPr/>
              <p:nvPr/>
            </p:nvCxnSpPr>
            <p:spPr>
              <a:xfrm>
                <a:off x="1061600" y="35467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7" name="Google Shape;707;p56"/>
              <p:cNvCxnSpPr/>
              <p:nvPr/>
            </p:nvCxnSpPr>
            <p:spPr>
              <a:xfrm>
                <a:off x="1061600" y="36229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8" name="Google Shape;708;p56"/>
              <p:cNvCxnSpPr/>
              <p:nvPr/>
            </p:nvCxnSpPr>
            <p:spPr>
              <a:xfrm>
                <a:off x="1061600" y="36991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09" name="Google Shape;709;p56"/>
              <p:cNvCxnSpPr/>
              <p:nvPr/>
            </p:nvCxnSpPr>
            <p:spPr>
              <a:xfrm>
                <a:off x="1061600" y="377537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10" name="Google Shape;710;p56"/>
              <p:cNvCxnSpPr/>
              <p:nvPr/>
            </p:nvCxnSpPr>
            <p:spPr>
              <a:xfrm>
                <a:off x="1061600" y="3851575"/>
                <a:ext cx="0" cy="724800"/>
              </a:xfrm>
              <a:prstGeom prst="straightConnector1">
                <a:avLst/>
              </a:prstGeom>
              <a:noFill/>
              <a:ln w="9525" cap="flat" cmpd="sng">
                <a:solidFill>
                  <a:srgbClr val="00FF00"/>
                </a:solidFill>
                <a:prstDash val="solid"/>
                <a:round/>
                <a:headEnd type="none" w="med" len="med"/>
                <a:tailEnd type="none" w="med" len="med"/>
              </a:ln>
            </p:spPr>
          </p:cxnSp>
        </p:grpSp>
        <p:sp>
          <p:nvSpPr>
            <p:cNvPr id="711" name="Google Shape;711;p56"/>
            <p:cNvSpPr txBox="1"/>
            <p:nvPr/>
          </p:nvSpPr>
          <p:spPr>
            <a:xfrm>
              <a:off x="2389050" y="3515600"/>
              <a:ext cx="11022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GB" sz="1200">
                  <a:solidFill>
                    <a:schemeClr val="dk2"/>
                  </a:solidFill>
                </a:rPr>
                <a:t>28 x 28</a:t>
              </a:r>
              <a:br>
                <a:rPr lang="en-GB" sz="1200">
                  <a:solidFill>
                    <a:schemeClr val="dk2"/>
                  </a:solidFill>
                </a:rPr>
              </a:br>
              <a:r>
                <a:rPr lang="en-GB" sz="1200">
                  <a:solidFill>
                    <a:schemeClr val="dk2"/>
                  </a:solidFill>
                </a:rPr>
                <a:t>= 784 punti</a:t>
              </a:r>
              <a:endParaRPr sz="1200"/>
            </a:p>
          </p:txBody>
        </p:sp>
      </p:grpSp>
      <p:sp>
        <p:nvSpPr>
          <p:cNvPr id="712" name="Google Shape;712;p56"/>
          <p:cNvSpPr txBox="1">
            <a:spLocks noGrp="1"/>
          </p:cNvSpPr>
          <p:nvPr>
            <p:ph type="title"/>
          </p:nvPr>
        </p:nvSpPr>
        <p:spPr>
          <a:xfrm>
            <a:off x="311700" y="292625"/>
            <a:ext cx="5688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 esempio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fade">
                                      <p:cBhvr>
                                        <p:cTn id="7" dur="1000"/>
                                        <p:tgtEl>
                                          <p:spTgt spid="6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5"/>
                                        </p:tgtEl>
                                        <p:attrNameLst>
                                          <p:attrName>style.visibility</p:attrName>
                                        </p:attrNameLst>
                                      </p:cBhvr>
                                      <p:to>
                                        <p:strVal val="visible"/>
                                      </p:to>
                                    </p:set>
                                    <p:animEffect transition="in" filter="fade">
                                      <p:cBhvr>
                                        <p:cTn id="12" dur="1000"/>
                                        <p:tgtEl>
                                          <p:spTgt spid="6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7"/>
                                        </p:tgtEl>
                                        <p:attrNameLst>
                                          <p:attrName>style.visibility</p:attrName>
                                        </p:attrNameLst>
                                      </p:cBhvr>
                                      <p:to>
                                        <p:strVal val="visible"/>
                                      </p:to>
                                    </p:set>
                                    <p:animEffect transition="in" filter="fade">
                                      <p:cBhvr>
                                        <p:cTn id="17" dur="1000"/>
                                        <p:tgtEl>
                                          <p:spTgt spid="6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2"/>
                                        </p:tgtEl>
                                        <p:attrNameLst>
                                          <p:attrName>style.visibility</p:attrName>
                                        </p:attrNameLst>
                                      </p:cBhvr>
                                      <p:to>
                                        <p:strVal val="visible"/>
                                      </p:to>
                                    </p:set>
                                    <p:animEffect transition="in" filter="fade">
                                      <p:cBhvr>
                                        <p:cTn id="22" dur="1000"/>
                                        <p:tgtEl>
                                          <p:spTgt spid="6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8"/>
                                        </p:tgtEl>
                                        <p:attrNameLst>
                                          <p:attrName>style.visibility</p:attrName>
                                        </p:attrNameLst>
                                      </p:cBhvr>
                                      <p:to>
                                        <p:strVal val="visible"/>
                                      </p:to>
                                    </p:set>
                                    <p:animEffect transition="in" filter="fade">
                                      <p:cBhvr>
                                        <p:cTn id="27" dur="1000"/>
                                        <p:tgtEl>
                                          <p:spTgt spid="6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9"/>
                                        </p:tgtEl>
                                        <p:attrNameLst>
                                          <p:attrName>style.visibility</p:attrName>
                                        </p:attrNameLst>
                                      </p:cBhvr>
                                      <p:to>
                                        <p:strVal val="visible"/>
                                      </p:to>
                                    </p:set>
                                    <p:animEffect transition="in" filter="fade">
                                      <p:cBhvr>
                                        <p:cTn id="32" dur="1000"/>
                                        <p:tgtEl>
                                          <p:spTgt spid="6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6"/>
                                        </p:tgtEl>
                                        <p:attrNameLst>
                                          <p:attrName>style.visibility</p:attrName>
                                        </p:attrNameLst>
                                      </p:cBhvr>
                                      <p:to>
                                        <p:strVal val="visible"/>
                                      </p:to>
                                    </p:set>
                                    <p:animEffect transition="in" filter="fade">
                                      <p:cBhvr>
                                        <p:cTn id="37" dur="1000"/>
                                        <p:tgtEl>
                                          <p:spTgt spid="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grpSp>
        <p:nvGrpSpPr>
          <p:cNvPr id="717" name="Google Shape;717;p57"/>
          <p:cNvGrpSpPr/>
          <p:nvPr/>
        </p:nvGrpSpPr>
        <p:grpSpPr>
          <a:xfrm>
            <a:off x="3025662" y="1159275"/>
            <a:ext cx="3092675" cy="1979400"/>
            <a:chOff x="3025662" y="1006875"/>
            <a:chExt cx="3092675" cy="1979400"/>
          </a:xfrm>
        </p:grpSpPr>
        <p:sp>
          <p:nvSpPr>
            <p:cNvPr id="718" name="Google Shape;718;p57"/>
            <p:cNvSpPr/>
            <p:nvPr/>
          </p:nvSpPr>
          <p:spPr>
            <a:xfrm>
              <a:off x="3785225" y="1006875"/>
              <a:ext cx="1626300" cy="1979400"/>
            </a:xfrm>
            <a:prstGeom prst="roundRect">
              <a:avLst>
                <a:gd name="adj" fmla="val 16667"/>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57"/>
            <p:cNvGrpSpPr/>
            <p:nvPr/>
          </p:nvGrpSpPr>
          <p:grpSpPr>
            <a:xfrm>
              <a:off x="3025664" y="1087649"/>
              <a:ext cx="772761" cy="369300"/>
              <a:chOff x="2260901" y="1720224"/>
              <a:chExt cx="772761" cy="369300"/>
            </a:xfrm>
          </p:grpSpPr>
          <p:cxnSp>
            <p:nvCxnSpPr>
              <p:cNvPr id="720" name="Google Shape;720;p57"/>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721" name="Google Shape;721;p57"/>
              <p:cNvSpPr txBox="1"/>
              <p:nvPr/>
            </p:nvSpPr>
            <p:spPr>
              <a:xfrm>
                <a:off x="2260901" y="1720224"/>
                <a:ext cx="394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0</a:t>
                </a:r>
                <a:endParaRPr sz="1000" baseline="-25000"/>
              </a:p>
            </p:txBody>
          </p:sp>
        </p:grpSp>
        <p:grpSp>
          <p:nvGrpSpPr>
            <p:cNvPr id="722" name="Google Shape;722;p57"/>
            <p:cNvGrpSpPr/>
            <p:nvPr/>
          </p:nvGrpSpPr>
          <p:grpSpPr>
            <a:xfrm>
              <a:off x="5422025" y="1316250"/>
              <a:ext cx="696313" cy="369300"/>
              <a:chOff x="4657263" y="1872625"/>
              <a:chExt cx="696313" cy="369300"/>
            </a:xfrm>
          </p:grpSpPr>
          <p:cxnSp>
            <p:nvCxnSpPr>
              <p:cNvPr id="723" name="Google Shape;723;p57"/>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724" name="Google Shape;724;p57"/>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0</a:t>
                </a:r>
                <a:endParaRPr baseline="-25000"/>
              </a:p>
            </p:txBody>
          </p:sp>
        </p:grpSp>
        <p:grpSp>
          <p:nvGrpSpPr>
            <p:cNvPr id="725" name="Google Shape;725;p57"/>
            <p:cNvGrpSpPr/>
            <p:nvPr/>
          </p:nvGrpSpPr>
          <p:grpSpPr>
            <a:xfrm>
              <a:off x="3025664" y="1240049"/>
              <a:ext cx="772761" cy="369300"/>
              <a:chOff x="2260901" y="1720224"/>
              <a:chExt cx="772761" cy="369300"/>
            </a:xfrm>
          </p:grpSpPr>
          <p:cxnSp>
            <p:nvCxnSpPr>
              <p:cNvPr id="726" name="Google Shape;726;p57"/>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727" name="Google Shape;727;p57"/>
              <p:cNvSpPr txBox="1"/>
              <p:nvPr/>
            </p:nvSpPr>
            <p:spPr>
              <a:xfrm>
                <a:off x="2260901" y="1720224"/>
                <a:ext cx="394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1</a:t>
                </a:r>
                <a:endParaRPr sz="1000" baseline="-25000"/>
              </a:p>
            </p:txBody>
          </p:sp>
        </p:grpSp>
        <p:grpSp>
          <p:nvGrpSpPr>
            <p:cNvPr id="728" name="Google Shape;728;p57"/>
            <p:cNvGrpSpPr/>
            <p:nvPr/>
          </p:nvGrpSpPr>
          <p:grpSpPr>
            <a:xfrm>
              <a:off x="3025664" y="1392449"/>
              <a:ext cx="772761" cy="369300"/>
              <a:chOff x="2260901" y="1720224"/>
              <a:chExt cx="772761" cy="369300"/>
            </a:xfrm>
          </p:grpSpPr>
          <p:cxnSp>
            <p:nvCxnSpPr>
              <p:cNvPr id="729" name="Google Shape;729;p57"/>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730" name="Google Shape;730;p57"/>
              <p:cNvSpPr txBox="1"/>
              <p:nvPr/>
            </p:nvSpPr>
            <p:spPr>
              <a:xfrm>
                <a:off x="2260901" y="1720224"/>
                <a:ext cx="394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2</a:t>
                </a:r>
                <a:endParaRPr sz="1000" baseline="-25000"/>
              </a:p>
            </p:txBody>
          </p:sp>
        </p:grpSp>
        <p:grpSp>
          <p:nvGrpSpPr>
            <p:cNvPr id="731" name="Google Shape;731;p57"/>
            <p:cNvGrpSpPr/>
            <p:nvPr/>
          </p:nvGrpSpPr>
          <p:grpSpPr>
            <a:xfrm>
              <a:off x="3025662" y="2383050"/>
              <a:ext cx="772763" cy="369300"/>
              <a:chOff x="2260900" y="1720225"/>
              <a:chExt cx="772763" cy="369300"/>
            </a:xfrm>
          </p:grpSpPr>
          <p:cxnSp>
            <p:nvCxnSpPr>
              <p:cNvPr id="732" name="Google Shape;732;p57"/>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733" name="Google Shape;733;p57"/>
              <p:cNvSpPr txBox="1"/>
              <p:nvPr/>
            </p:nvSpPr>
            <p:spPr>
              <a:xfrm>
                <a:off x="2260900" y="1720225"/>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782</a:t>
                </a:r>
                <a:endParaRPr sz="1000" baseline="-25000"/>
              </a:p>
            </p:txBody>
          </p:sp>
        </p:grpSp>
        <p:sp>
          <p:nvSpPr>
            <p:cNvPr id="734" name="Google Shape;734;p57"/>
            <p:cNvSpPr txBox="1"/>
            <p:nvPr/>
          </p:nvSpPr>
          <p:spPr>
            <a:xfrm>
              <a:off x="3180150" y="16632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nvGrpSpPr>
            <p:cNvPr id="735" name="Google Shape;735;p57"/>
            <p:cNvGrpSpPr/>
            <p:nvPr/>
          </p:nvGrpSpPr>
          <p:grpSpPr>
            <a:xfrm>
              <a:off x="5422025" y="1468650"/>
              <a:ext cx="696313" cy="369300"/>
              <a:chOff x="4657263" y="1872625"/>
              <a:chExt cx="696313" cy="369300"/>
            </a:xfrm>
          </p:grpSpPr>
          <p:cxnSp>
            <p:nvCxnSpPr>
              <p:cNvPr id="736" name="Google Shape;736;p57"/>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737" name="Google Shape;737;p57"/>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1</a:t>
                </a:r>
                <a:endParaRPr baseline="-25000"/>
              </a:p>
            </p:txBody>
          </p:sp>
        </p:grpSp>
        <p:grpSp>
          <p:nvGrpSpPr>
            <p:cNvPr id="738" name="Google Shape;738;p57"/>
            <p:cNvGrpSpPr/>
            <p:nvPr/>
          </p:nvGrpSpPr>
          <p:grpSpPr>
            <a:xfrm>
              <a:off x="5422025" y="1621050"/>
              <a:ext cx="696313" cy="369300"/>
              <a:chOff x="4657263" y="1872625"/>
              <a:chExt cx="696313" cy="369300"/>
            </a:xfrm>
          </p:grpSpPr>
          <p:cxnSp>
            <p:nvCxnSpPr>
              <p:cNvPr id="739" name="Google Shape;739;p57"/>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740" name="Google Shape;740;p57"/>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2</a:t>
                </a:r>
                <a:endParaRPr baseline="-25000"/>
              </a:p>
            </p:txBody>
          </p:sp>
        </p:grpSp>
        <p:grpSp>
          <p:nvGrpSpPr>
            <p:cNvPr id="741" name="Google Shape;741;p57"/>
            <p:cNvGrpSpPr/>
            <p:nvPr/>
          </p:nvGrpSpPr>
          <p:grpSpPr>
            <a:xfrm>
              <a:off x="5422025" y="2154450"/>
              <a:ext cx="696313" cy="369300"/>
              <a:chOff x="4657263" y="1872625"/>
              <a:chExt cx="696313" cy="369300"/>
            </a:xfrm>
          </p:grpSpPr>
          <p:cxnSp>
            <p:nvCxnSpPr>
              <p:cNvPr id="742" name="Google Shape;742;p57"/>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743" name="Google Shape;743;p57"/>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9</a:t>
                </a:r>
                <a:endParaRPr baseline="-25000"/>
              </a:p>
            </p:txBody>
          </p:sp>
        </p:grpSp>
        <p:sp>
          <p:nvSpPr>
            <p:cNvPr id="744" name="Google Shape;744;p57"/>
            <p:cNvSpPr txBox="1"/>
            <p:nvPr/>
          </p:nvSpPr>
          <p:spPr>
            <a:xfrm>
              <a:off x="5542350" y="18918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nvGrpSpPr>
            <p:cNvPr id="745" name="Google Shape;745;p57"/>
            <p:cNvGrpSpPr/>
            <p:nvPr/>
          </p:nvGrpSpPr>
          <p:grpSpPr>
            <a:xfrm>
              <a:off x="3025662" y="2535450"/>
              <a:ext cx="772763" cy="369300"/>
              <a:chOff x="2260900" y="1720225"/>
              <a:chExt cx="772763" cy="369300"/>
            </a:xfrm>
          </p:grpSpPr>
          <p:cxnSp>
            <p:nvCxnSpPr>
              <p:cNvPr id="746" name="Google Shape;746;p57"/>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747" name="Google Shape;747;p57"/>
              <p:cNvSpPr txBox="1"/>
              <p:nvPr/>
            </p:nvSpPr>
            <p:spPr>
              <a:xfrm>
                <a:off x="2260900" y="1720225"/>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783</a:t>
                </a:r>
                <a:endParaRPr sz="1000" baseline="-25000"/>
              </a:p>
            </p:txBody>
          </p:sp>
        </p:grpSp>
      </p:grpSp>
      <p:sp>
        <p:nvSpPr>
          <p:cNvPr id="748" name="Google Shape;748;p57"/>
          <p:cNvSpPr txBox="1">
            <a:spLocks noGrp="1"/>
          </p:cNvSpPr>
          <p:nvPr>
            <p:ph type="body" idx="1"/>
          </p:nvPr>
        </p:nvSpPr>
        <p:spPr>
          <a:xfrm>
            <a:off x="234900" y="2724150"/>
            <a:ext cx="2352600" cy="4185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500"/>
              <a:t>“Aprendo la scatola”...</a:t>
            </a:r>
            <a:endParaRPr sz="1500"/>
          </a:p>
        </p:txBody>
      </p:sp>
      <p:sp>
        <p:nvSpPr>
          <p:cNvPr id="749" name="Google Shape;749;p57"/>
          <p:cNvSpPr txBox="1">
            <a:spLocks noGrp="1"/>
          </p:cNvSpPr>
          <p:nvPr>
            <p:ph type="title"/>
          </p:nvPr>
        </p:nvSpPr>
        <p:spPr>
          <a:xfrm>
            <a:off x="311700" y="292625"/>
            <a:ext cx="788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L’architettura di una semplice rete neurale</a:t>
            </a:r>
            <a:endParaRPr/>
          </a:p>
        </p:txBody>
      </p:sp>
      <p:grpSp>
        <p:nvGrpSpPr>
          <p:cNvPr id="750" name="Google Shape;750;p57"/>
          <p:cNvGrpSpPr/>
          <p:nvPr/>
        </p:nvGrpSpPr>
        <p:grpSpPr>
          <a:xfrm>
            <a:off x="2106890" y="1702200"/>
            <a:ext cx="794475" cy="779800"/>
            <a:chOff x="2106890" y="1930800"/>
            <a:chExt cx="794475" cy="779800"/>
          </a:xfrm>
        </p:grpSpPr>
        <p:pic>
          <p:nvPicPr>
            <p:cNvPr id="751" name="Google Shape;751;p57"/>
            <p:cNvPicPr preferRelativeResize="0"/>
            <p:nvPr/>
          </p:nvPicPr>
          <p:blipFill rotWithShape="1">
            <a:blip r:embed="rId3">
              <a:alphaModFix/>
            </a:blip>
            <a:srcRect l="21185" r="61670"/>
            <a:stretch/>
          </p:blipFill>
          <p:spPr>
            <a:xfrm>
              <a:off x="2106890" y="1930800"/>
              <a:ext cx="794475" cy="779800"/>
            </a:xfrm>
            <a:prstGeom prst="rect">
              <a:avLst/>
            </a:prstGeom>
            <a:noFill/>
            <a:ln>
              <a:noFill/>
            </a:ln>
          </p:spPr>
        </p:pic>
        <p:cxnSp>
          <p:nvCxnSpPr>
            <p:cNvPr id="752" name="Google Shape;752;p57"/>
            <p:cNvCxnSpPr/>
            <p:nvPr/>
          </p:nvCxnSpPr>
          <p:spPr>
            <a:xfrm>
              <a:off x="22374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53" name="Google Shape;753;p57"/>
            <p:cNvCxnSpPr/>
            <p:nvPr/>
          </p:nvCxnSpPr>
          <p:spPr>
            <a:xfrm>
              <a:off x="23136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54" name="Google Shape;754;p57"/>
            <p:cNvCxnSpPr/>
            <p:nvPr/>
          </p:nvCxnSpPr>
          <p:spPr>
            <a:xfrm>
              <a:off x="23898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55" name="Google Shape;755;p57"/>
            <p:cNvCxnSpPr/>
            <p:nvPr/>
          </p:nvCxnSpPr>
          <p:spPr>
            <a:xfrm>
              <a:off x="24660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56" name="Google Shape;756;p57"/>
            <p:cNvCxnSpPr/>
            <p:nvPr/>
          </p:nvCxnSpPr>
          <p:spPr>
            <a:xfrm>
              <a:off x="25422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57" name="Google Shape;757;p57"/>
            <p:cNvCxnSpPr/>
            <p:nvPr/>
          </p:nvCxnSpPr>
          <p:spPr>
            <a:xfrm>
              <a:off x="26184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58" name="Google Shape;758;p57"/>
            <p:cNvCxnSpPr/>
            <p:nvPr/>
          </p:nvCxnSpPr>
          <p:spPr>
            <a:xfrm>
              <a:off x="26946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59" name="Google Shape;759;p57"/>
            <p:cNvCxnSpPr/>
            <p:nvPr/>
          </p:nvCxnSpPr>
          <p:spPr>
            <a:xfrm>
              <a:off x="2770825" y="19583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0" name="Google Shape;760;p57"/>
            <p:cNvCxnSpPr/>
            <p:nvPr/>
          </p:nvCxnSpPr>
          <p:spPr>
            <a:xfrm>
              <a:off x="2504125" y="16916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1" name="Google Shape;761;p57"/>
            <p:cNvCxnSpPr/>
            <p:nvPr/>
          </p:nvCxnSpPr>
          <p:spPr>
            <a:xfrm>
              <a:off x="2504125" y="17678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2" name="Google Shape;762;p57"/>
            <p:cNvCxnSpPr/>
            <p:nvPr/>
          </p:nvCxnSpPr>
          <p:spPr>
            <a:xfrm>
              <a:off x="2504125" y="18440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3" name="Google Shape;763;p57"/>
            <p:cNvCxnSpPr/>
            <p:nvPr/>
          </p:nvCxnSpPr>
          <p:spPr>
            <a:xfrm>
              <a:off x="2504125" y="19202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4" name="Google Shape;764;p57"/>
            <p:cNvCxnSpPr/>
            <p:nvPr/>
          </p:nvCxnSpPr>
          <p:spPr>
            <a:xfrm>
              <a:off x="2504125" y="19964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5" name="Google Shape;765;p57"/>
            <p:cNvCxnSpPr/>
            <p:nvPr/>
          </p:nvCxnSpPr>
          <p:spPr>
            <a:xfrm>
              <a:off x="2504125" y="20726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6" name="Google Shape;766;p57"/>
            <p:cNvCxnSpPr/>
            <p:nvPr/>
          </p:nvCxnSpPr>
          <p:spPr>
            <a:xfrm>
              <a:off x="2504125" y="2148800"/>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67" name="Google Shape;767;p57"/>
            <p:cNvCxnSpPr/>
            <p:nvPr/>
          </p:nvCxnSpPr>
          <p:spPr>
            <a:xfrm>
              <a:off x="2504125" y="2225000"/>
              <a:ext cx="0" cy="724800"/>
            </a:xfrm>
            <a:prstGeom prst="straightConnector1">
              <a:avLst/>
            </a:prstGeom>
            <a:noFill/>
            <a:ln w="9525" cap="flat" cmpd="sng">
              <a:solidFill>
                <a:srgbClr val="00FF00"/>
              </a:solidFill>
              <a:prstDash val="solid"/>
              <a:round/>
              <a:headEnd type="none" w="med" len="med"/>
              <a:tailEnd type="none" w="med" len="med"/>
            </a:ln>
          </p:spPr>
        </p:cxnSp>
      </p:grpSp>
      <p:sp>
        <p:nvSpPr>
          <p:cNvPr id="768" name="Google Shape;768;p57"/>
          <p:cNvSpPr txBox="1">
            <a:spLocks noGrp="1"/>
          </p:cNvSpPr>
          <p:nvPr>
            <p:ph type="body" idx="1"/>
          </p:nvPr>
        </p:nvSpPr>
        <p:spPr>
          <a:xfrm>
            <a:off x="6011175" y="1151000"/>
            <a:ext cx="581100" cy="2034600"/>
          </a:xfrm>
          <a:prstGeom prst="rect">
            <a:avLst/>
          </a:prstGeom>
          <a:solidFill>
            <a:schemeClr val="lt2"/>
          </a:solidFill>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b="1"/>
              <a:t>1</a:t>
            </a:r>
            <a:endParaRPr sz="1400" b="1"/>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p:txBody>
      </p:sp>
      <p:grpSp>
        <p:nvGrpSpPr>
          <p:cNvPr id="769" name="Google Shape;769;p57"/>
          <p:cNvGrpSpPr/>
          <p:nvPr/>
        </p:nvGrpSpPr>
        <p:grpSpPr>
          <a:xfrm>
            <a:off x="2094991" y="1715625"/>
            <a:ext cx="834275" cy="779800"/>
            <a:chOff x="2323591" y="3392025"/>
            <a:chExt cx="834275" cy="779800"/>
          </a:xfrm>
        </p:grpSpPr>
        <p:pic>
          <p:nvPicPr>
            <p:cNvPr id="770" name="Google Shape;770;p57"/>
            <p:cNvPicPr preferRelativeResize="0"/>
            <p:nvPr/>
          </p:nvPicPr>
          <p:blipFill rotWithShape="1">
            <a:blip r:embed="rId3">
              <a:alphaModFix/>
            </a:blip>
            <a:srcRect l="61958" r="20038"/>
            <a:stretch/>
          </p:blipFill>
          <p:spPr>
            <a:xfrm>
              <a:off x="2323591" y="3392025"/>
              <a:ext cx="834275" cy="779800"/>
            </a:xfrm>
            <a:prstGeom prst="rect">
              <a:avLst/>
            </a:prstGeom>
            <a:noFill/>
            <a:ln>
              <a:noFill/>
            </a:ln>
          </p:spPr>
        </p:pic>
        <p:cxnSp>
          <p:nvCxnSpPr>
            <p:cNvPr id="771" name="Google Shape;771;p57"/>
            <p:cNvCxnSpPr/>
            <p:nvPr/>
          </p:nvCxnSpPr>
          <p:spPr>
            <a:xfrm>
              <a:off x="24740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2" name="Google Shape;772;p57"/>
            <p:cNvCxnSpPr/>
            <p:nvPr/>
          </p:nvCxnSpPr>
          <p:spPr>
            <a:xfrm>
              <a:off x="25502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3" name="Google Shape;773;p57"/>
            <p:cNvCxnSpPr/>
            <p:nvPr/>
          </p:nvCxnSpPr>
          <p:spPr>
            <a:xfrm>
              <a:off x="26264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4" name="Google Shape;774;p57"/>
            <p:cNvCxnSpPr/>
            <p:nvPr/>
          </p:nvCxnSpPr>
          <p:spPr>
            <a:xfrm>
              <a:off x="27026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5" name="Google Shape;775;p57"/>
            <p:cNvCxnSpPr/>
            <p:nvPr/>
          </p:nvCxnSpPr>
          <p:spPr>
            <a:xfrm>
              <a:off x="27788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6" name="Google Shape;776;p57"/>
            <p:cNvCxnSpPr/>
            <p:nvPr/>
          </p:nvCxnSpPr>
          <p:spPr>
            <a:xfrm>
              <a:off x="28550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7" name="Google Shape;777;p57"/>
            <p:cNvCxnSpPr/>
            <p:nvPr/>
          </p:nvCxnSpPr>
          <p:spPr>
            <a:xfrm>
              <a:off x="29312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8" name="Google Shape;778;p57"/>
            <p:cNvCxnSpPr/>
            <p:nvPr/>
          </p:nvCxnSpPr>
          <p:spPr>
            <a:xfrm>
              <a:off x="30074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79" name="Google Shape;779;p57"/>
            <p:cNvCxnSpPr/>
            <p:nvPr/>
          </p:nvCxnSpPr>
          <p:spPr>
            <a:xfrm>
              <a:off x="2740725" y="31528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80" name="Google Shape;780;p57"/>
            <p:cNvCxnSpPr/>
            <p:nvPr/>
          </p:nvCxnSpPr>
          <p:spPr>
            <a:xfrm>
              <a:off x="2740725" y="32290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81" name="Google Shape;781;p57"/>
            <p:cNvCxnSpPr/>
            <p:nvPr/>
          </p:nvCxnSpPr>
          <p:spPr>
            <a:xfrm>
              <a:off x="2740725" y="33052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82" name="Google Shape;782;p57"/>
            <p:cNvCxnSpPr/>
            <p:nvPr/>
          </p:nvCxnSpPr>
          <p:spPr>
            <a:xfrm>
              <a:off x="2740725" y="33814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83" name="Google Shape;783;p57"/>
            <p:cNvCxnSpPr/>
            <p:nvPr/>
          </p:nvCxnSpPr>
          <p:spPr>
            <a:xfrm>
              <a:off x="2740725" y="34576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84" name="Google Shape;784;p57"/>
            <p:cNvCxnSpPr/>
            <p:nvPr/>
          </p:nvCxnSpPr>
          <p:spPr>
            <a:xfrm>
              <a:off x="2740725" y="35338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85" name="Google Shape;785;p57"/>
            <p:cNvCxnSpPr/>
            <p:nvPr/>
          </p:nvCxnSpPr>
          <p:spPr>
            <a:xfrm>
              <a:off x="2740725" y="36100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786" name="Google Shape;786;p57"/>
            <p:cNvCxnSpPr/>
            <p:nvPr/>
          </p:nvCxnSpPr>
          <p:spPr>
            <a:xfrm>
              <a:off x="2740725" y="3686225"/>
              <a:ext cx="0" cy="724800"/>
            </a:xfrm>
            <a:prstGeom prst="straightConnector1">
              <a:avLst/>
            </a:prstGeom>
            <a:noFill/>
            <a:ln w="9525" cap="flat" cmpd="sng">
              <a:solidFill>
                <a:srgbClr val="00FF00"/>
              </a:solidFill>
              <a:prstDash val="solid"/>
              <a:round/>
              <a:headEnd type="none" w="med" len="med"/>
              <a:tailEnd type="none" w="med" len="med"/>
            </a:ln>
          </p:spPr>
        </p:cxnSp>
      </p:grpSp>
      <p:sp>
        <p:nvSpPr>
          <p:cNvPr id="787" name="Google Shape;787;p57"/>
          <p:cNvSpPr txBox="1">
            <a:spLocks noGrp="1"/>
          </p:cNvSpPr>
          <p:nvPr>
            <p:ph type="body" idx="1"/>
          </p:nvPr>
        </p:nvSpPr>
        <p:spPr>
          <a:xfrm>
            <a:off x="6011175" y="1151000"/>
            <a:ext cx="581100" cy="2034600"/>
          </a:xfrm>
          <a:prstGeom prst="rect">
            <a:avLst/>
          </a:prstGeom>
          <a:solidFill>
            <a:schemeClr val="lt2"/>
          </a:solidFill>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b="1"/>
              <a:t>1</a:t>
            </a:r>
            <a:endParaRPr sz="1400" b="1"/>
          </a:p>
          <a:p>
            <a:pPr marL="0" lvl="0" indent="0" algn="ctr" rtl="0">
              <a:lnSpc>
                <a:spcPct val="90000"/>
              </a:lnSpc>
              <a:spcBef>
                <a:spcPts val="0"/>
              </a:spcBef>
              <a:spcAft>
                <a:spcPts val="0"/>
              </a:spcAft>
              <a:buClr>
                <a:schemeClr val="dk1"/>
              </a:buClr>
              <a:buSzPts val="1100"/>
              <a:buFont typeface="Arial"/>
              <a:buNone/>
            </a:pPr>
            <a:r>
              <a:rPr lang="en-GB" sz="1400"/>
              <a:t>0</a:t>
            </a:r>
            <a:endParaRPr sz="1400"/>
          </a:p>
        </p:txBody>
      </p:sp>
      <p:sp>
        <p:nvSpPr>
          <p:cNvPr id="788" name="Google Shape;788;p57"/>
          <p:cNvSpPr/>
          <p:nvPr/>
        </p:nvSpPr>
        <p:spPr>
          <a:xfrm>
            <a:off x="3785225" y="1159275"/>
            <a:ext cx="1626300" cy="19794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 name="Google Shape;789;p57"/>
          <p:cNvGrpSpPr/>
          <p:nvPr/>
        </p:nvGrpSpPr>
        <p:grpSpPr>
          <a:xfrm>
            <a:off x="3785400" y="1320603"/>
            <a:ext cx="860100" cy="1551300"/>
            <a:chOff x="3785400" y="1168203"/>
            <a:chExt cx="860100" cy="1551300"/>
          </a:xfrm>
        </p:grpSpPr>
        <p:cxnSp>
          <p:nvCxnSpPr>
            <p:cNvPr id="790" name="Google Shape;790;p57"/>
            <p:cNvCxnSpPr/>
            <p:nvPr/>
          </p:nvCxnSpPr>
          <p:spPr>
            <a:xfrm rot="10800000" flipH="1">
              <a:off x="3785400" y="1220175"/>
              <a:ext cx="860100" cy="73500"/>
            </a:xfrm>
            <a:prstGeom prst="straightConnector1">
              <a:avLst/>
            </a:prstGeom>
            <a:noFill/>
            <a:ln w="9525" cap="flat" cmpd="sng">
              <a:solidFill>
                <a:srgbClr val="808080"/>
              </a:solidFill>
              <a:prstDash val="solid"/>
              <a:round/>
              <a:headEnd type="none" w="med" len="med"/>
              <a:tailEnd type="none" w="med" len="med"/>
            </a:ln>
          </p:spPr>
        </p:cxnSp>
        <p:cxnSp>
          <p:nvCxnSpPr>
            <p:cNvPr id="791" name="Google Shape;791;p57"/>
            <p:cNvCxnSpPr/>
            <p:nvPr/>
          </p:nvCxnSpPr>
          <p:spPr>
            <a:xfrm rot="10800000" flipH="1">
              <a:off x="3795600" y="1220175"/>
              <a:ext cx="849900" cy="222900"/>
            </a:xfrm>
            <a:prstGeom prst="straightConnector1">
              <a:avLst/>
            </a:prstGeom>
            <a:noFill/>
            <a:ln w="9525" cap="flat" cmpd="sng">
              <a:solidFill>
                <a:srgbClr val="808080"/>
              </a:solidFill>
              <a:prstDash val="solid"/>
              <a:round/>
              <a:headEnd type="none" w="med" len="med"/>
              <a:tailEnd type="none" w="med" len="med"/>
            </a:ln>
          </p:spPr>
        </p:cxnSp>
        <p:cxnSp>
          <p:nvCxnSpPr>
            <p:cNvPr id="792" name="Google Shape;792;p57"/>
            <p:cNvCxnSpPr/>
            <p:nvPr/>
          </p:nvCxnSpPr>
          <p:spPr>
            <a:xfrm rot="10800000" flipH="1">
              <a:off x="3800400" y="1220175"/>
              <a:ext cx="845100" cy="360900"/>
            </a:xfrm>
            <a:prstGeom prst="straightConnector1">
              <a:avLst/>
            </a:prstGeom>
            <a:noFill/>
            <a:ln w="9525" cap="flat" cmpd="sng">
              <a:solidFill>
                <a:srgbClr val="808080"/>
              </a:solidFill>
              <a:prstDash val="solid"/>
              <a:round/>
              <a:headEnd type="none" w="med" len="med"/>
              <a:tailEnd type="none" w="med" len="med"/>
            </a:ln>
          </p:spPr>
        </p:cxnSp>
        <p:cxnSp>
          <p:nvCxnSpPr>
            <p:cNvPr id="793" name="Google Shape;793;p57"/>
            <p:cNvCxnSpPr/>
            <p:nvPr/>
          </p:nvCxnSpPr>
          <p:spPr>
            <a:xfrm rot="10800000" flipH="1">
              <a:off x="3795672" y="1168203"/>
              <a:ext cx="828300" cy="1398900"/>
            </a:xfrm>
            <a:prstGeom prst="straightConnector1">
              <a:avLst/>
            </a:prstGeom>
            <a:noFill/>
            <a:ln w="9525" cap="flat" cmpd="sng">
              <a:solidFill>
                <a:srgbClr val="808080"/>
              </a:solidFill>
              <a:prstDash val="solid"/>
              <a:round/>
              <a:headEnd type="none" w="med" len="med"/>
              <a:tailEnd type="none" w="med" len="med"/>
            </a:ln>
          </p:spPr>
        </p:cxnSp>
        <p:cxnSp>
          <p:nvCxnSpPr>
            <p:cNvPr id="794" name="Google Shape;794;p57"/>
            <p:cNvCxnSpPr/>
            <p:nvPr/>
          </p:nvCxnSpPr>
          <p:spPr>
            <a:xfrm rot="10800000" flipH="1">
              <a:off x="3790872" y="1168203"/>
              <a:ext cx="833100" cy="1551300"/>
            </a:xfrm>
            <a:prstGeom prst="straightConnector1">
              <a:avLst/>
            </a:prstGeom>
            <a:noFill/>
            <a:ln w="9525" cap="flat" cmpd="sng">
              <a:solidFill>
                <a:srgbClr val="808080"/>
              </a:solidFill>
              <a:prstDash val="solid"/>
              <a:round/>
              <a:headEnd type="none" w="med" len="med"/>
              <a:tailEnd type="none" w="med" len="med"/>
            </a:ln>
          </p:spPr>
        </p:cxnSp>
        <p:sp>
          <p:nvSpPr>
            <p:cNvPr id="795" name="Google Shape;795;p57"/>
            <p:cNvSpPr txBox="1"/>
            <p:nvPr/>
          </p:nvSpPr>
          <p:spPr>
            <a:xfrm>
              <a:off x="3865950" y="15870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grpSp>
        <p:nvGrpSpPr>
          <p:cNvPr id="796" name="Google Shape;796;p57"/>
          <p:cNvGrpSpPr/>
          <p:nvPr/>
        </p:nvGrpSpPr>
        <p:grpSpPr>
          <a:xfrm>
            <a:off x="3786200" y="1443050"/>
            <a:ext cx="859450" cy="1447800"/>
            <a:chOff x="3786200" y="833450"/>
            <a:chExt cx="859450" cy="1447800"/>
          </a:xfrm>
        </p:grpSpPr>
        <p:cxnSp>
          <p:nvCxnSpPr>
            <p:cNvPr id="797" name="Google Shape;797;p57"/>
            <p:cNvCxnSpPr/>
            <p:nvPr/>
          </p:nvCxnSpPr>
          <p:spPr>
            <a:xfrm>
              <a:off x="3795725" y="833450"/>
              <a:ext cx="849900" cy="386700"/>
            </a:xfrm>
            <a:prstGeom prst="straightConnector1">
              <a:avLst/>
            </a:prstGeom>
            <a:noFill/>
            <a:ln w="9525" cap="flat" cmpd="sng">
              <a:solidFill>
                <a:srgbClr val="808080"/>
              </a:solidFill>
              <a:prstDash val="solid"/>
              <a:round/>
              <a:headEnd type="none" w="med" len="med"/>
              <a:tailEnd type="none" w="med" len="med"/>
            </a:ln>
          </p:spPr>
        </p:cxnSp>
        <p:cxnSp>
          <p:nvCxnSpPr>
            <p:cNvPr id="798" name="Google Shape;798;p57"/>
            <p:cNvCxnSpPr/>
            <p:nvPr/>
          </p:nvCxnSpPr>
          <p:spPr>
            <a:xfrm>
              <a:off x="3805250" y="990600"/>
              <a:ext cx="840300" cy="229500"/>
            </a:xfrm>
            <a:prstGeom prst="straightConnector1">
              <a:avLst/>
            </a:prstGeom>
            <a:noFill/>
            <a:ln w="9525" cap="flat" cmpd="sng">
              <a:solidFill>
                <a:srgbClr val="808080"/>
              </a:solidFill>
              <a:prstDash val="solid"/>
              <a:round/>
              <a:headEnd type="none" w="med" len="med"/>
              <a:tailEnd type="none" w="med" len="med"/>
            </a:ln>
          </p:spPr>
        </p:cxnSp>
        <p:cxnSp>
          <p:nvCxnSpPr>
            <p:cNvPr id="799" name="Google Shape;799;p57"/>
            <p:cNvCxnSpPr/>
            <p:nvPr/>
          </p:nvCxnSpPr>
          <p:spPr>
            <a:xfrm>
              <a:off x="3790950" y="1133475"/>
              <a:ext cx="854700" cy="86700"/>
            </a:xfrm>
            <a:prstGeom prst="straightConnector1">
              <a:avLst/>
            </a:prstGeom>
            <a:noFill/>
            <a:ln w="9525" cap="flat" cmpd="sng">
              <a:solidFill>
                <a:srgbClr val="808080"/>
              </a:solidFill>
              <a:prstDash val="solid"/>
              <a:round/>
              <a:headEnd type="none" w="med" len="med"/>
              <a:tailEnd type="none" w="med" len="med"/>
            </a:ln>
          </p:spPr>
        </p:cxnSp>
        <p:cxnSp>
          <p:nvCxnSpPr>
            <p:cNvPr id="800" name="Google Shape;800;p57"/>
            <p:cNvCxnSpPr/>
            <p:nvPr/>
          </p:nvCxnSpPr>
          <p:spPr>
            <a:xfrm rot="10800000" flipH="1">
              <a:off x="3786200" y="1168250"/>
              <a:ext cx="837900" cy="960600"/>
            </a:xfrm>
            <a:prstGeom prst="straightConnector1">
              <a:avLst/>
            </a:prstGeom>
            <a:noFill/>
            <a:ln w="9525" cap="flat" cmpd="sng">
              <a:solidFill>
                <a:srgbClr val="808080"/>
              </a:solidFill>
              <a:prstDash val="solid"/>
              <a:round/>
              <a:headEnd type="none" w="med" len="med"/>
              <a:tailEnd type="none" w="med" len="med"/>
            </a:ln>
          </p:spPr>
        </p:cxnSp>
        <p:cxnSp>
          <p:nvCxnSpPr>
            <p:cNvPr id="801" name="Google Shape;801;p57"/>
            <p:cNvCxnSpPr/>
            <p:nvPr/>
          </p:nvCxnSpPr>
          <p:spPr>
            <a:xfrm rot="10800000" flipH="1">
              <a:off x="3795725" y="1168250"/>
              <a:ext cx="828300" cy="1113000"/>
            </a:xfrm>
            <a:prstGeom prst="straightConnector1">
              <a:avLst/>
            </a:prstGeom>
            <a:noFill/>
            <a:ln w="9525" cap="flat" cmpd="sng">
              <a:solidFill>
                <a:srgbClr val="808080"/>
              </a:solidFill>
              <a:prstDash val="solid"/>
              <a:round/>
              <a:headEnd type="none" w="med" len="med"/>
              <a:tailEnd type="none" w="med" len="med"/>
            </a:ln>
          </p:spPr>
        </p:cxnSp>
      </p:grpSp>
      <p:grpSp>
        <p:nvGrpSpPr>
          <p:cNvPr id="802" name="Google Shape;802;p57"/>
          <p:cNvGrpSpPr/>
          <p:nvPr/>
        </p:nvGrpSpPr>
        <p:grpSpPr>
          <a:xfrm>
            <a:off x="4520028" y="1320603"/>
            <a:ext cx="952722" cy="1184545"/>
            <a:chOff x="4520028" y="1168203"/>
            <a:chExt cx="952722" cy="1184545"/>
          </a:xfrm>
        </p:grpSpPr>
        <p:grpSp>
          <p:nvGrpSpPr>
            <p:cNvPr id="803" name="Google Shape;803;p57"/>
            <p:cNvGrpSpPr/>
            <p:nvPr/>
          </p:nvGrpSpPr>
          <p:grpSpPr>
            <a:xfrm>
              <a:off x="4520028" y="1168203"/>
              <a:ext cx="952722" cy="1184545"/>
              <a:chOff x="4520028" y="1168203"/>
              <a:chExt cx="952722" cy="1184545"/>
            </a:xfrm>
          </p:grpSpPr>
          <p:cxnSp>
            <p:nvCxnSpPr>
              <p:cNvPr id="804" name="Google Shape;804;p57"/>
              <p:cNvCxnSpPr/>
              <p:nvPr/>
            </p:nvCxnSpPr>
            <p:spPr>
              <a:xfrm>
                <a:off x="4520028" y="1168203"/>
                <a:ext cx="890100" cy="341400"/>
              </a:xfrm>
              <a:prstGeom prst="straightConnector1">
                <a:avLst/>
              </a:prstGeom>
              <a:noFill/>
              <a:ln w="9525" cap="flat" cmpd="sng">
                <a:solidFill>
                  <a:srgbClr val="808080"/>
                </a:solidFill>
                <a:prstDash val="solid"/>
                <a:round/>
                <a:headEnd type="none" w="med" len="med"/>
                <a:tailEnd type="none" w="med" len="med"/>
              </a:ln>
            </p:spPr>
          </p:cxnSp>
          <p:cxnSp>
            <p:nvCxnSpPr>
              <p:cNvPr id="805" name="Google Shape;805;p57"/>
              <p:cNvCxnSpPr/>
              <p:nvPr/>
            </p:nvCxnSpPr>
            <p:spPr>
              <a:xfrm>
                <a:off x="4520028" y="1168203"/>
                <a:ext cx="894900" cy="493800"/>
              </a:xfrm>
              <a:prstGeom prst="straightConnector1">
                <a:avLst/>
              </a:prstGeom>
              <a:noFill/>
              <a:ln w="9525" cap="flat" cmpd="sng">
                <a:solidFill>
                  <a:srgbClr val="808080"/>
                </a:solidFill>
                <a:prstDash val="solid"/>
                <a:round/>
                <a:headEnd type="none" w="med" len="med"/>
                <a:tailEnd type="none" w="med" len="med"/>
              </a:ln>
            </p:spPr>
          </p:cxnSp>
          <p:cxnSp>
            <p:nvCxnSpPr>
              <p:cNvPr id="806" name="Google Shape;806;p57"/>
              <p:cNvCxnSpPr/>
              <p:nvPr/>
            </p:nvCxnSpPr>
            <p:spPr>
              <a:xfrm>
                <a:off x="4623972" y="1272147"/>
                <a:ext cx="786300" cy="1080600"/>
              </a:xfrm>
              <a:prstGeom prst="straightConnector1">
                <a:avLst/>
              </a:prstGeom>
              <a:noFill/>
              <a:ln w="9525" cap="flat" cmpd="sng">
                <a:solidFill>
                  <a:srgbClr val="808080"/>
                </a:solidFill>
                <a:prstDash val="solid"/>
                <a:round/>
                <a:headEnd type="none" w="med" len="med"/>
                <a:tailEnd type="none" w="med" len="med"/>
              </a:ln>
            </p:spPr>
          </p:cxnSp>
          <p:sp>
            <p:nvSpPr>
              <p:cNvPr id="807" name="Google Shape;807;p57"/>
              <p:cNvSpPr txBox="1"/>
              <p:nvPr/>
            </p:nvSpPr>
            <p:spPr>
              <a:xfrm>
                <a:off x="5008950" y="15870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cxnSp>
          <p:nvCxnSpPr>
            <p:cNvPr id="808" name="Google Shape;808;p57"/>
            <p:cNvCxnSpPr/>
            <p:nvPr/>
          </p:nvCxnSpPr>
          <p:spPr>
            <a:xfrm>
              <a:off x="4623972" y="1272147"/>
              <a:ext cx="791100" cy="542400"/>
            </a:xfrm>
            <a:prstGeom prst="straightConnector1">
              <a:avLst/>
            </a:prstGeom>
            <a:noFill/>
            <a:ln w="9525" cap="flat" cmpd="sng">
              <a:solidFill>
                <a:srgbClr val="808080"/>
              </a:solidFill>
              <a:prstDash val="solid"/>
              <a:round/>
              <a:headEnd type="none" w="med" len="med"/>
              <a:tailEnd type="none" w="med" len="med"/>
            </a:ln>
          </p:spPr>
        </p:cxnSp>
      </p:grpSp>
      <p:sp>
        <p:nvSpPr>
          <p:cNvPr id="809" name="Google Shape;809;p57"/>
          <p:cNvSpPr/>
          <p:nvPr/>
        </p:nvSpPr>
        <p:spPr>
          <a:xfrm>
            <a:off x="4498500" y="1299075"/>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57"/>
          <p:cNvGrpSpPr/>
          <p:nvPr/>
        </p:nvGrpSpPr>
        <p:grpSpPr>
          <a:xfrm>
            <a:off x="4520028" y="1666803"/>
            <a:ext cx="904500" cy="847945"/>
            <a:chOff x="4520028" y="1057203"/>
            <a:chExt cx="904500" cy="847945"/>
          </a:xfrm>
        </p:grpSpPr>
        <p:grpSp>
          <p:nvGrpSpPr>
            <p:cNvPr id="811" name="Google Shape;811;p57"/>
            <p:cNvGrpSpPr/>
            <p:nvPr/>
          </p:nvGrpSpPr>
          <p:grpSpPr>
            <a:xfrm>
              <a:off x="4520028" y="1057203"/>
              <a:ext cx="904500" cy="847945"/>
              <a:chOff x="4520028" y="1057203"/>
              <a:chExt cx="904500" cy="847945"/>
            </a:xfrm>
          </p:grpSpPr>
          <p:cxnSp>
            <p:nvCxnSpPr>
              <p:cNvPr id="812" name="Google Shape;812;p57"/>
              <p:cNvCxnSpPr/>
              <p:nvPr/>
            </p:nvCxnSpPr>
            <p:spPr>
              <a:xfrm rot="10800000" flipH="1">
                <a:off x="4520028" y="1057203"/>
                <a:ext cx="890100" cy="111000"/>
              </a:xfrm>
              <a:prstGeom prst="straightConnector1">
                <a:avLst/>
              </a:prstGeom>
              <a:noFill/>
              <a:ln w="9525" cap="flat" cmpd="sng">
                <a:solidFill>
                  <a:srgbClr val="808080"/>
                </a:solidFill>
                <a:prstDash val="solid"/>
                <a:round/>
                <a:headEnd type="none" w="med" len="med"/>
                <a:tailEnd type="none" w="med" len="med"/>
              </a:ln>
            </p:spPr>
          </p:cxnSp>
          <p:cxnSp>
            <p:nvCxnSpPr>
              <p:cNvPr id="813" name="Google Shape;813;p57"/>
              <p:cNvCxnSpPr/>
              <p:nvPr/>
            </p:nvCxnSpPr>
            <p:spPr>
              <a:xfrm>
                <a:off x="4520028" y="1168203"/>
                <a:ext cx="904500" cy="41400"/>
              </a:xfrm>
              <a:prstGeom prst="straightConnector1">
                <a:avLst/>
              </a:prstGeom>
              <a:noFill/>
              <a:ln w="9525" cap="flat" cmpd="sng">
                <a:solidFill>
                  <a:srgbClr val="808080"/>
                </a:solidFill>
                <a:prstDash val="solid"/>
                <a:round/>
                <a:headEnd type="none" w="med" len="med"/>
                <a:tailEnd type="none" w="med" len="med"/>
              </a:ln>
            </p:spPr>
          </p:cxnSp>
          <p:cxnSp>
            <p:nvCxnSpPr>
              <p:cNvPr id="814" name="Google Shape;814;p57"/>
              <p:cNvCxnSpPr/>
              <p:nvPr/>
            </p:nvCxnSpPr>
            <p:spPr>
              <a:xfrm>
                <a:off x="4623972" y="1272147"/>
                <a:ext cx="786300" cy="633000"/>
              </a:xfrm>
              <a:prstGeom prst="straightConnector1">
                <a:avLst/>
              </a:prstGeom>
              <a:noFill/>
              <a:ln w="9525" cap="flat" cmpd="sng">
                <a:solidFill>
                  <a:srgbClr val="808080"/>
                </a:solidFill>
                <a:prstDash val="solid"/>
                <a:round/>
                <a:headEnd type="none" w="med" len="med"/>
                <a:tailEnd type="none" w="med" len="med"/>
              </a:ln>
            </p:spPr>
          </p:cxnSp>
        </p:grpSp>
        <p:cxnSp>
          <p:nvCxnSpPr>
            <p:cNvPr id="815" name="Google Shape;815;p57"/>
            <p:cNvCxnSpPr/>
            <p:nvPr/>
          </p:nvCxnSpPr>
          <p:spPr>
            <a:xfrm>
              <a:off x="4623972" y="1253097"/>
              <a:ext cx="776700" cy="108900"/>
            </a:xfrm>
            <a:prstGeom prst="straightConnector1">
              <a:avLst/>
            </a:prstGeom>
            <a:noFill/>
            <a:ln w="9525" cap="flat" cmpd="sng">
              <a:solidFill>
                <a:srgbClr val="808080"/>
              </a:solidFill>
              <a:prstDash val="solid"/>
              <a:round/>
              <a:headEnd type="none" w="med" len="med"/>
              <a:tailEnd type="none" w="med" len="med"/>
            </a:ln>
          </p:spPr>
        </p:cxnSp>
      </p:grpSp>
      <p:sp>
        <p:nvSpPr>
          <p:cNvPr id="816" name="Google Shape;816;p57"/>
          <p:cNvSpPr/>
          <p:nvPr/>
        </p:nvSpPr>
        <p:spPr>
          <a:xfrm>
            <a:off x="4498500" y="1756275"/>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7"/>
          <p:cNvSpPr txBox="1"/>
          <p:nvPr/>
        </p:nvSpPr>
        <p:spPr>
          <a:xfrm>
            <a:off x="4399350" y="22728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sp>
        <p:nvSpPr>
          <p:cNvPr id="818" name="Google Shape;818;p57"/>
          <p:cNvSpPr txBox="1">
            <a:spLocks noGrp="1"/>
          </p:cNvSpPr>
          <p:nvPr>
            <p:ph type="body" idx="1"/>
          </p:nvPr>
        </p:nvSpPr>
        <p:spPr>
          <a:xfrm>
            <a:off x="234900" y="3409950"/>
            <a:ext cx="8791500" cy="4185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500"/>
              <a:t>Un solo strato (</a:t>
            </a:r>
            <a:r>
              <a:rPr lang="en-GB" sz="1500" i="1"/>
              <a:t>layer</a:t>
            </a:r>
            <a:r>
              <a:rPr lang="en-GB" sz="1500"/>
              <a:t>) di neuroni interni (</a:t>
            </a:r>
            <a:r>
              <a:rPr lang="en-GB" sz="1500" i="1"/>
              <a:t>hidden</a:t>
            </a:r>
            <a:r>
              <a:rPr lang="en-GB" sz="1500"/>
              <a:t>), ognuno connesso con tutti gli input e tutti gli output</a:t>
            </a:r>
            <a:endParaRPr sz="1500"/>
          </a:p>
        </p:txBody>
      </p:sp>
      <p:sp>
        <p:nvSpPr>
          <p:cNvPr id="819" name="Google Shape;819;p57"/>
          <p:cNvSpPr txBox="1">
            <a:spLocks noGrp="1"/>
          </p:cNvSpPr>
          <p:nvPr>
            <p:ph type="body" idx="1"/>
          </p:nvPr>
        </p:nvSpPr>
        <p:spPr>
          <a:xfrm>
            <a:off x="234900" y="4019550"/>
            <a:ext cx="8791500" cy="6669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500"/>
              <a:t>Ogni connessione corrisponde a una sinapsi: supponendo di avere 100 neuroni interni,</a:t>
            </a:r>
            <a:br>
              <a:rPr lang="en-GB" sz="1500"/>
            </a:br>
            <a:r>
              <a:rPr lang="en-GB" sz="1500"/>
              <a:t>la rete avrà 784</a:t>
            </a:r>
            <a:r>
              <a:rPr lang="en-GB" sz="1300">
                <a:latin typeface="Roboto"/>
                <a:ea typeface="Roboto"/>
                <a:cs typeface="Roboto"/>
                <a:sym typeface="Roboto"/>
              </a:rPr>
              <a:t>x</a:t>
            </a:r>
            <a:r>
              <a:rPr lang="en-GB" sz="1500"/>
              <a:t>100+100</a:t>
            </a:r>
            <a:r>
              <a:rPr lang="en-GB" sz="1300">
                <a:latin typeface="Roboto"/>
                <a:ea typeface="Roboto"/>
                <a:cs typeface="Roboto"/>
                <a:sym typeface="Roboto"/>
              </a:rPr>
              <a:t>x</a:t>
            </a:r>
            <a:r>
              <a:rPr lang="en-GB" sz="1500"/>
              <a:t>10, cioè ~10</a:t>
            </a:r>
            <a:r>
              <a:rPr lang="en-GB" sz="1500" baseline="30000"/>
              <a:t>5</a:t>
            </a:r>
            <a:r>
              <a:rPr lang="en-GB" sz="1500"/>
              <a:t> connessioni, e dunque ~10</a:t>
            </a:r>
            <a:r>
              <a:rPr lang="en-GB" sz="1500" baseline="30000"/>
              <a:t>5</a:t>
            </a:r>
            <a:r>
              <a:rPr lang="en-GB" sz="1500"/>
              <a:t> parametri</a:t>
            </a:r>
            <a:endParaRPr sz="1500"/>
          </a:p>
        </p:txBody>
      </p:sp>
      <p:grpSp>
        <p:nvGrpSpPr>
          <p:cNvPr id="820" name="Google Shape;820;p57"/>
          <p:cNvGrpSpPr/>
          <p:nvPr/>
        </p:nvGrpSpPr>
        <p:grpSpPr>
          <a:xfrm>
            <a:off x="5336700" y="1581824"/>
            <a:ext cx="147000" cy="985200"/>
            <a:chOff x="5336700" y="1429424"/>
            <a:chExt cx="147000" cy="985200"/>
          </a:xfrm>
        </p:grpSpPr>
        <p:sp>
          <p:nvSpPr>
            <p:cNvPr id="821" name="Google Shape;821;p57"/>
            <p:cNvSpPr/>
            <p:nvPr/>
          </p:nvSpPr>
          <p:spPr>
            <a:xfrm>
              <a:off x="5336700" y="14294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7"/>
            <p:cNvSpPr/>
            <p:nvPr/>
          </p:nvSpPr>
          <p:spPr>
            <a:xfrm>
              <a:off x="5336700" y="22676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7"/>
            <p:cNvSpPr/>
            <p:nvPr/>
          </p:nvSpPr>
          <p:spPr>
            <a:xfrm>
              <a:off x="5336700" y="17342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7"/>
            <p:cNvSpPr/>
            <p:nvPr/>
          </p:nvSpPr>
          <p:spPr>
            <a:xfrm>
              <a:off x="5336700" y="15818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fade">
                                      <p:cBhvr>
                                        <p:cTn id="7" dur="1000"/>
                                        <p:tgtEl>
                                          <p:spTgt spid="7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1000"/>
                                        <p:tgtEl>
                                          <p:spTgt spid="7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750"/>
                                        </p:tgtEl>
                                      </p:cBhvr>
                                    </p:animEffect>
                                    <p:set>
                                      <p:cBhvr>
                                        <p:cTn id="17" dur="1" fill="hold">
                                          <p:stCondLst>
                                            <p:cond delay="1000"/>
                                          </p:stCondLst>
                                        </p:cTn>
                                        <p:tgtEl>
                                          <p:spTgt spid="7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768"/>
                                        </p:tgtEl>
                                      </p:cBhvr>
                                    </p:animEffect>
                                    <p:set>
                                      <p:cBhvr>
                                        <p:cTn id="20" dur="1" fill="hold">
                                          <p:stCondLst>
                                            <p:cond delay="1000"/>
                                          </p:stCondLst>
                                        </p:cTn>
                                        <p:tgtEl>
                                          <p:spTgt spid="76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9"/>
                                        </p:tgtEl>
                                        <p:attrNameLst>
                                          <p:attrName>style.visibility</p:attrName>
                                        </p:attrNameLst>
                                      </p:cBhvr>
                                      <p:to>
                                        <p:strVal val="visible"/>
                                      </p:to>
                                    </p:set>
                                    <p:animEffect transition="in" filter="fade">
                                      <p:cBhvr>
                                        <p:cTn id="25" dur="1000"/>
                                        <p:tgtEl>
                                          <p:spTgt spid="7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87"/>
                                        </p:tgtEl>
                                        <p:attrNameLst>
                                          <p:attrName>style.visibility</p:attrName>
                                        </p:attrNameLst>
                                      </p:cBhvr>
                                      <p:to>
                                        <p:strVal val="visible"/>
                                      </p:to>
                                    </p:set>
                                    <p:animEffect transition="in" filter="fade">
                                      <p:cBhvr>
                                        <p:cTn id="30" dur="1000"/>
                                        <p:tgtEl>
                                          <p:spTgt spid="7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769"/>
                                        </p:tgtEl>
                                      </p:cBhvr>
                                    </p:animEffect>
                                    <p:set>
                                      <p:cBhvr>
                                        <p:cTn id="35" dur="1" fill="hold">
                                          <p:stCondLst>
                                            <p:cond delay="1000"/>
                                          </p:stCondLst>
                                        </p:cTn>
                                        <p:tgtEl>
                                          <p:spTgt spid="76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787"/>
                                        </p:tgtEl>
                                      </p:cBhvr>
                                    </p:animEffect>
                                    <p:set>
                                      <p:cBhvr>
                                        <p:cTn id="38" dur="1" fill="hold">
                                          <p:stCondLst>
                                            <p:cond delay="1000"/>
                                          </p:stCondLst>
                                        </p:cTn>
                                        <p:tgtEl>
                                          <p:spTgt spid="78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88"/>
                                        </p:tgtEl>
                                        <p:attrNameLst>
                                          <p:attrName>style.visibility</p:attrName>
                                        </p:attrNameLst>
                                      </p:cBhvr>
                                      <p:to>
                                        <p:strVal val="visible"/>
                                      </p:to>
                                    </p:set>
                                    <p:animEffect transition="in" filter="fade">
                                      <p:cBhvr>
                                        <p:cTn id="43" dur="1000"/>
                                        <p:tgtEl>
                                          <p:spTgt spid="788"/>
                                        </p:tgtEl>
                                      </p:cBhvr>
                                    </p:animEffect>
                                  </p:childTnLst>
                                </p:cTn>
                              </p:par>
                              <p:par>
                                <p:cTn id="44" presetID="10" presetClass="entr" presetSubtype="0" fill="hold" nodeType="withEffect">
                                  <p:stCondLst>
                                    <p:cond delay="0"/>
                                  </p:stCondLst>
                                  <p:childTnLst>
                                    <p:set>
                                      <p:cBhvr>
                                        <p:cTn id="45" dur="1" fill="hold">
                                          <p:stCondLst>
                                            <p:cond delay="0"/>
                                          </p:stCondLst>
                                        </p:cTn>
                                        <p:tgtEl>
                                          <p:spTgt spid="748"/>
                                        </p:tgtEl>
                                        <p:attrNameLst>
                                          <p:attrName>style.visibility</p:attrName>
                                        </p:attrNameLst>
                                      </p:cBhvr>
                                      <p:to>
                                        <p:strVal val="visible"/>
                                      </p:to>
                                    </p:set>
                                    <p:animEffect transition="in" filter="fade">
                                      <p:cBhvr>
                                        <p:cTn id="46" dur="1000"/>
                                        <p:tgtEl>
                                          <p:spTgt spid="7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09"/>
                                        </p:tgtEl>
                                        <p:attrNameLst>
                                          <p:attrName>style.visibility</p:attrName>
                                        </p:attrNameLst>
                                      </p:cBhvr>
                                      <p:to>
                                        <p:strVal val="visible"/>
                                      </p:to>
                                    </p:set>
                                    <p:animEffect transition="in" filter="fade">
                                      <p:cBhvr>
                                        <p:cTn id="51" dur="1000"/>
                                        <p:tgtEl>
                                          <p:spTgt spid="80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89"/>
                                        </p:tgtEl>
                                        <p:attrNameLst>
                                          <p:attrName>style.visibility</p:attrName>
                                        </p:attrNameLst>
                                      </p:cBhvr>
                                      <p:to>
                                        <p:strVal val="visible"/>
                                      </p:to>
                                    </p:set>
                                    <p:animEffect transition="in" filter="fade">
                                      <p:cBhvr>
                                        <p:cTn id="56" dur="1000"/>
                                        <p:tgtEl>
                                          <p:spTgt spid="78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02"/>
                                        </p:tgtEl>
                                        <p:attrNameLst>
                                          <p:attrName>style.visibility</p:attrName>
                                        </p:attrNameLst>
                                      </p:cBhvr>
                                      <p:to>
                                        <p:strVal val="visible"/>
                                      </p:to>
                                    </p:set>
                                    <p:animEffect transition="in" filter="fade">
                                      <p:cBhvr>
                                        <p:cTn id="61" dur="1000"/>
                                        <p:tgtEl>
                                          <p:spTgt spid="80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16"/>
                                        </p:tgtEl>
                                        <p:attrNameLst>
                                          <p:attrName>style.visibility</p:attrName>
                                        </p:attrNameLst>
                                      </p:cBhvr>
                                      <p:to>
                                        <p:strVal val="visible"/>
                                      </p:to>
                                    </p:set>
                                    <p:animEffect transition="in" filter="fade">
                                      <p:cBhvr>
                                        <p:cTn id="66" dur="1000"/>
                                        <p:tgtEl>
                                          <p:spTgt spid="8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96"/>
                                        </p:tgtEl>
                                        <p:attrNameLst>
                                          <p:attrName>style.visibility</p:attrName>
                                        </p:attrNameLst>
                                      </p:cBhvr>
                                      <p:to>
                                        <p:strVal val="visible"/>
                                      </p:to>
                                    </p:set>
                                    <p:animEffect transition="in" filter="fade">
                                      <p:cBhvr>
                                        <p:cTn id="71" dur="1000"/>
                                        <p:tgtEl>
                                          <p:spTgt spid="79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810"/>
                                        </p:tgtEl>
                                        <p:attrNameLst>
                                          <p:attrName>style.visibility</p:attrName>
                                        </p:attrNameLst>
                                      </p:cBhvr>
                                      <p:to>
                                        <p:strVal val="visible"/>
                                      </p:to>
                                    </p:set>
                                    <p:animEffect transition="in" filter="fade">
                                      <p:cBhvr>
                                        <p:cTn id="76" dur="1000"/>
                                        <p:tgtEl>
                                          <p:spTgt spid="81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17"/>
                                        </p:tgtEl>
                                        <p:attrNameLst>
                                          <p:attrName>style.visibility</p:attrName>
                                        </p:attrNameLst>
                                      </p:cBhvr>
                                      <p:to>
                                        <p:strVal val="visible"/>
                                      </p:to>
                                    </p:set>
                                    <p:animEffect transition="in" filter="fade">
                                      <p:cBhvr>
                                        <p:cTn id="81" dur="1000"/>
                                        <p:tgtEl>
                                          <p:spTgt spid="81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20"/>
                                        </p:tgtEl>
                                        <p:attrNameLst>
                                          <p:attrName>style.visibility</p:attrName>
                                        </p:attrNameLst>
                                      </p:cBhvr>
                                      <p:to>
                                        <p:strVal val="visible"/>
                                      </p:to>
                                    </p:set>
                                    <p:animEffect transition="in" filter="fade">
                                      <p:cBhvr>
                                        <p:cTn id="86" dur="1000"/>
                                        <p:tgtEl>
                                          <p:spTgt spid="8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818"/>
                                        </p:tgtEl>
                                        <p:attrNameLst>
                                          <p:attrName>style.visibility</p:attrName>
                                        </p:attrNameLst>
                                      </p:cBhvr>
                                      <p:to>
                                        <p:strVal val="visible"/>
                                      </p:to>
                                    </p:set>
                                    <p:animEffect transition="in" filter="fade">
                                      <p:cBhvr>
                                        <p:cTn id="91" dur="1000"/>
                                        <p:tgtEl>
                                          <p:spTgt spid="8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819"/>
                                        </p:tgtEl>
                                        <p:attrNameLst>
                                          <p:attrName>style.visibility</p:attrName>
                                        </p:attrNameLst>
                                      </p:cBhvr>
                                      <p:to>
                                        <p:strVal val="visible"/>
                                      </p:to>
                                    </p:set>
                                    <p:animEffect transition="in" filter="fade">
                                      <p:cBhvr>
                                        <p:cTn id="96"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58"/>
          <p:cNvSpPr txBox="1">
            <a:spLocks noGrp="1"/>
          </p:cNvSpPr>
          <p:nvPr>
            <p:ph type="title"/>
          </p:nvPr>
        </p:nvSpPr>
        <p:spPr>
          <a:xfrm>
            <a:off x="311700" y="292625"/>
            <a:ext cx="843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L’addestramento di una semplice rete neurale</a:t>
            </a:r>
            <a:endParaRPr/>
          </a:p>
        </p:txBody>
      </p:sp>
      <p:grpSp>
        <p:nvGrpSpPr>
          <p:cNvPr id="830" name="Google Shape;830;p58"/>
          <p:cNvGrpSpPr/>
          <p:nvPr/>
        </p:nvGrpSpPr>
        <p:grpSpPr>
          <a:xfrm>
            <a:off x="2094991" y="1715625"/>
            <a:ext cx="834275" cy="779800"/>
            <a:chOff x="2323591" y="3392025"/>
            <a:chExt cx="834275" cy="779800"/>
          </a:xfrm>
        </p:grpSpPr>
        <p:pic>
          <p:nvPicPr>
            <p:cNvPr id="831" name="Google Shape;831;p58"/>
            <p:cNvPicPr preferRelativeResize="0"/>
            <p:nvPr/>
          </p:nvPicPr>
          <p:blipFill rotWithShape="1">
            <a:blip r:embed="rId3">
              <a:alphaModFix/>
            </a:blip>
            <a:srcRect l="61958" r="20038"/>
            <a:stretch/>
          </p:blipFill>
          <p:spPr>
            <a:xfrm>
              <a:off x="2323591" y="3392025"/>
              <a:ext cx="834275" cy="779800"/>
            </a:xfrm>
            <a:prstGeom prst="rect">
              <a:avLst/>
            </a:prstGeom>
            <a:noFill/>
            <a:ln>
              <a:noFill/>
            </a:ln>
          </p:spPr>
        </p:pic>
        <p:cxnSp>
          <p:nvCxnSpPr>
            <p:cNvPr id="832" name="Google Shape;832;p58"/>
            <p:cNvCxnSpPr/>
            <p:nvPr/>
          </p:nvCxnSpPr>
          <p:spPr>
            <a:xfrm>
              <a:off x="24740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33" name="Google Shape;833;p58"/>
            <p:cNvCxnSpPr/>
            <p:nvPr/>
          </p:nvCxnSpPr>
          <p:spPr>
            <a:xfrm>
              <a:off x="25502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34" name="Google Shape;834;p58"/>
            <p:cNvCxnSpPr/>
            <p:nvPr/>
          </p:nvCxnSpPr>
          <p:spPr>
            <a:xfrm>
              <a:off x="26264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35" name="Google Shape;835;p58"/>
            <p:cNvCxnSpPr/>
            <p:nvPr/>
          </p:nvCxnSpPr>
          <p:spPr>
            <a:xfrm>
              <a:off x="27026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36" name="Google Shape;836;p58"/>
            <p:cNvCxnSpPr/>
            <p:nvPr/>
          </p:nvCxnSpPr>
          <p:spPr>
            <a:xfrm>
              <a:off x="27788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37" name="Google Shape;837;p58"/>
            <p:cNvCxnSpPr/>
            <p:nvPr/>
          </p:nvCxnSpPr>
          <p:spPr>
            <a:xfrm>
              <a:off x="28550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38" name="Google Shape;838;p58"/>
            <p:cNvCxnSpPr/>
            <p:nvPr/>
          </p:nvCxnSpPr>
          <p:spPr>
            <a:xfrm>
              <a:off x="29312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39" name="Google Shape;839;p58"/>
            <p:cNvCxnSpPr/>
            <p:nvPr/>
          </p:nvCxnSpPr>
          <p:spPr>
            <a:xfrm>
              <a:off x="3007425" y="34195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0" name="Google Shape;840;p58"/>
            <p:cNvCxnSpPr/>
            <p:nvPr/>
          </p:nvCxnSpPr>
          <p:spPr>
            <a:xfrm>
              <a:off x="2740725" y="31528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1" name="Google Shape;841;p58"/>
            <p:cNvCxnSpPr/>
            <p:nvPr/>
          </p:nvCxnSpPr>
          <p:spPr>
            <a:xfrm>
              <a:off x="2740725" y="32290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2" name="Google Shape;842;p58"/>
            <p:cNvCxnSpPr/>
            <p:nvPr/>
          </p:nvCxnSpPr>
          <p:spPr>
            <a:xfrm>
              <a:off x="2740725" y="33052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3" name="Google Shape;843;p58"/>
            <p:cNvCxnSpPr/>
            <p:nvPr/>
          </p:nvCxnSpPr>
          <p:spPr>
            <a:xfrm>
              <a:off x="2740725" y="33814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4" name="Google Shape;844;p58"/>
            <p:cNvCxnSpPr/>
            <p:nvPr/>
          </p:nvCxnSpPr>
          <p:spPr>
            <a:xfrm>
              <a:off x="2740725" y="34576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5" name="Google Shape;845;p58"/>
            <p:cNvCxnSpPr/>
            <p:nvPr/>
          </p:nvCxnSpPr>
          <p:spPr>
            <a:xfrm>
              <a:off x="2740725" y="35338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6" name="Google Shape;846;p58"/>
            <p:cNvCxnSpPr/>
            <p:nvPr/>
          </p:nvCxnSpPr>
          <p:spPr>
            <a:xfrm>
              <a:off x="2740725" y="3610025"/>
              <a:ext cx="0" cy="724800"/>
            </a:xfrm>
            <a:prstGeom prst="straightConnector1">
              <a:avLst/>
            </a:prstGeom>
            <a:noFill/>
            <a:ln w="9525" cap="flat" cmpd="sng">
              <a:solidFill>
                <a:srgbClr val="00FF00"/>
              </a:solidFill>
              <a:prstDash val="solid"/>
              <a:round/>
              <a:headEnd type="none" w="med" len="med"/>
              <a:tailEnd type="none" w="med" len="med"/>
            </a:ln>
          </p:spPr>
        </p:cxnSp>
        <p:cxnSp>
          <p:nvCxnSpPr>
            <p:cNvPr id="847" name="Google Shape;847;p58"/>
            <p:cNvCxnSpPr/>
            <p:nvPr/>
          </p:nvCxnSpPr>
          <p:spPr>
            <a:xfrm>
              <a:off x="2740725" y="3686225"/>
              <a:ext cx="0" cy="724800"/>
            </a:xfrm>
            <a:prstGeom prst="straightConnector1">
              <a:avLst/>
            </a:prstGeom>
            <a:noFill/>
            <a:ln w="9525" cap="flat" cmpd="sng">
              <a:solidFill>
                <a:srgbClr val="00FF00"/>
              </a:solidFill>
              <a:prstDash val="solid"/>
              <a:round/>
              <a:headEnd type="none" w="med" len="med"/>
              <a:tailEnd type="none" w="med" len="med"/>
            </a:ln>
          </p:spPr>
        </p:cxnSp>
      </p:grpSp>
      <p:sp>
        <p:nvSpPr>
          <p:cNvPr id="848" name="Google Shape;848;p58"/>
          <p:cNvSpPr txBox="1">
            <a:spLocks noGrp="1"/>
          </p:cNvSpPr>
          <p:nvPr>
            <p:ph type="body" idx="1"/>
          </p:nvPr>
        </p:nvSpPr>
        <p:spPr>
          <a:xfrm>
            <a:off x="6011175" y="1151000"/>
            <a:ext cx="758700" cy="2034600"/>
          </a:xfrm>
          <a:prstGeom prst="rect">
            <a:avLst/>
          </a:prstGeom>
          <a:solidFill>
            <a:schemeClr val="lt2"/>
          </a:solidFill>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sz="1400"/>
              <a:t>0.08</a:t>
            </a:r>
            <a:endParaRPr sz="1400"/>
          </a:p>
          <a:p>
            <a:pPr marL="0" lvl="0" indent="0" algn="ctr" rtl="0">
              <a:lnSpc>
                <a:spcPct val="90000"/>
              </a:lnSpc>
              <a:spcBef>
                <a:spcPts val="0"/>
              </a:spcBef>
              <a:spcAft>
                <a:spcPts val="0"/>
              </a:spcAft>
              <a:buClr>
                <a:schemeClr val="dk1"/>
              </a:buClr>
              <a:buSzPts val="1100"/>
              <a:buFont typeface="Arial"/>
              <a:buNone/>
            </a:pPr>
            <a:r>
              <a:rPr lang="en-GB" sz="1400"/>
              <a:t>0.16</a:t>
            </a:r>
            <a:endParaRPr sz="1400"/>
          </a:p>
          <a:p>
            <a:pPr marL="0" lvl="0" indent="0" algn="ctr" rtl="0">
              <a:lnSpc>
                <a:spcPct val="90000"/>
              </a:lnSpc>
              <a:spcBef>
                <a:spcPts val="0"/>
              </a:spcBef>
              <a:spcAft>
                <a:spcPts val="0"/>
              </a:spcAft>
              <a:buClr>
                <a:schemeClr val="dk1"/>
              </a:buClr>
              <a:buSzPts val="1100"/>
              <a:buFont typeface="Arial"/>
              <a:buNone/>
            </a:pPr>
            <a:r>
              <a:rPr lang="en-GB" sz="1400"/>
              <a:t>0.12</a:t>
            </a:r>
            <a:endParaRPr sz="1400"/>
          </a:p>
          <a:p>
            <a:pPr marL="0" lvl="0" indent="0" algn="ctr" rtl="0">
              <a:lnSpc>
                <a:spcPct val="90000"/>
              </a:lnSpc>
              <a:spcBef>
                <a:spcPts val="0"/>
              </a:spcBef>
              <a:spcAft>
                <a:spcPts val="0"/>
              </a:spcAft>
              <a:buClr>
                <a:schemeClr val="dk1"/>
              </a:buClr>
              <a:buSzPts val="1100"/>
              <a:buFont typeface="Arial"/>
              <a:buNone/>
            </a:pPr>
            <a:r>
              <a:rPr lang="en-GB" sz="1400"/>
              <a:t>0.09</a:t>
            </a:r>
            <a:endParaRPr sz="1400"/>
          </a:p>
          <a:p>
            <a:pPr marL="0" lvl="0" indent="0" algn="ctr" rtl="0">
              <a:lnSpc>
                <a:spcPct val="90000"/>
              </a:lnSpc>
              <a:spcBef>
                <a:spcPts val="0"/>
              </a:spcBef>
              <a:spcAft>
                <a:spcPts val="0"/>
              </a:spcAft>
              <a:buClr>
                <a:schemeClr val="dk1"/>
              </a:buClr>
              <a:buSzPts val="1100"/>
              <a:buFont typeface="Arial"/>
              <a:buNone/>
            </a:pPr>
            <a:r>
              <a:rPr lang="en-GB" sz="1400"/>
              <a:t>0.09</a:t>
            </a:r>
            <a:endParaRPr sz="1400"/>
          </a:p>
          <a:p>
            <a:pPr marL="0" lvl="0" indent="0" algn="ctr" rtl="0">
              <a:lnSpc>
                <a:spcPct val="90000"/>
              </a:lnSpc>
              <a:spcBef>
                <a:spcPts val="0"/>
              </a:spcBef>
              <a:spcAft>
                <a:spcPts val="0"/>
              </a:spcAft>
              <a:buClr>
                <a:schemeClr val="dk1"/>
              </a:buClr>
              <a:buSzPts val="1100"/>
              <a:buFont typeface="Arial"/>
              <a:buNone/>
            </a:pPr>
            <a:r>
              <a:rPr lang="en-GB" sz="1400"/>
              <a:t>0.08</a:t>
            </a:r>
            <a:endParaRPr sz="1400"/>
          </a:p>
          <a:p>
            <a:pPr marL="0" lvl="0" indent="0" algn="ctr" rtl="0">
              <a:lnSpc>
                <a:spcPct val="90000"/>
              </a:lnSpc>
              <a:spcBef>
                <a:spcPts val="0"/>
              </a:spcBef>
              <a:spcAft>
                <a:spcPts val="0"/>
              </a:spcAft>
              <a:buClr>
                <a:schemeClr val="dk1"/>
              </a:buClr>
              <a:buSzPts val="1100"/>
              <a:buFont typeface="Arial"/>
              <a:buNone/>
            </a:pPr>
            <a:r>
              <a:rPr lang="en-GB" sz="1400"/>
              <a:t>0.10</a:t>
            </a:r>
            <a:endParaRPr sz="1400"/>
          </a:p>
          <a:p>
            <a:pPr marL="0" lvl="0" indent="0" algn="ctr" rtl="0">
              <a:lnSpc>
                <a:spcPct val="90000"/>
              </a:lnSpc>
              <a:spcBef>
                <a:spcPts val="0"/>
              </a:spcBef>
              <a:spcAft>
                <a:spcPts val="0"/>
              </a:spcAft>
              <a:buClr>
                <a:schemeClr val="dk1"/>
              </a:buClr>
              <a:buSzPts val="1100"/>
              <a:buFont typeface="Arial"/>
              <a:buNone/>
            </a:pPr>
            <a:r>
              <a:rPr lang="en-GB" sz="1400"/>
              <a:t>0.07</a:t>
            </a:r>
            <a:endParaRPr sz="1400"/>
          </a:p>
          <a:p>
            <a:pPr marL="0" lvl="0" indent="0" algn="ctr" rtl="0">
              <a:lnSpc>
                <a:spcPct val="90000"/>
              </a:lnSpc>
              <a:spcBef>
                <a:spcPts val="0"/>
              </a:spcBef>
              <a:spcAft>
                <a:spcPts val="0"/>
              </a:spcAft>
              <a:buClr>
                <a:schemeClr val="dk1"/>
              </a:buClr>
              <a:buSzPts val="1100"/>
              <a:buFont typeface="Arial"/>
              <a:buNone/>
            </a:pPr>
            <a:r>
              <a:rPr lang="en-GB" sz="1400"/>
              <a:t>0.14</a:t>
            </a:r>
            <a:endParaRPr sz="1400"/>
          </a:p>
          <a:p>
            <a:pPr marL="0" lvl="0" indent="0" algn="ctr" rtl="0">
              <a:lnSpc>
                <a:spcPct val="90000"/>
              </a:lnSpc>
              <a:spcBef>
                <a:spcPts val="0"/>
              </a:spcBef>
              <a:spcAft>
                <a:spcPts val="0"/>
              </a:spcAft>
              <a:buClr>
                <a:schemeClr val="dk1"/>
              </a:buClr>
              <a:buSzPts val="1100"/>
              <a:buFont typeface="Arial"/>
              <a:buNone/>
            </a:pPr>
            <a:r>
              <a:rPr lang="en-GB" sz="1400"/>
              <a:t>0.07</a:t>
            </a:r>
            <a:endParaRPr sz="1400"/>
          </a:p>
        </p:txBody>
      </p:sp>
      <p:grpSp>
        <p:nvGrpSpPr>
          <p:cNvPr id="849" name="Google Shape;849;p58"/>
          <p:cNvGrpSpPr/>
          <p:nvPr/>
        </p:nvGrpSpPr>
        <p:grpSpPr>
          <a:xfrm>
            <a:off x="3025662" y="1159275"/>
            <a:ext cx="3092675" cy="1979400"/>
            <a:chOff x="3025662" y="1006875"/>
            <a:chExt cx="3092675" cy="1979400"/>
          </a:xfrm>
        </p:grpSpPr>
        <p:sp>
          <p:nvSpPr>
            <p:cNvPr id="850" name="Google Shape;850;p58"/>
            <p:cNvSpPr/>
            <p:nvPr/>
          </p:nvSpPr>
          <p:spPr>
            <a:xfrm>
              <a:off x="3785225" y="1006875"/>
              <a:ext cx="1626300" cy="1979400"/>
            </a:xfrm>
            <a:prstGeom prst="roundRect">
              <a:avLst>
                <a:gd name="adj" fmla="val 16667"/>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58"/>
            <p:cNvGrpSpPr/>
            <p:nvPr/>
          </p:nvGrpSpPr>
          <p:grpSpPr>
            <a:xfrm>
              <a:off x="3025664" y="1087649"/>
              <a:ext cx="772761" cy="369300"/>
              <a:chOff x="2260901" y="1720224"/>
              <a:chExt cx="772761" cy="369300"/>
            </a:xfrm>
          </p:grpSpPr>
          <p:cxnSp>
            <p:nvCxnSpPr>
              <p:cNvPr id="852" name="Google Shape;852;p58"/>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853" name="Google Shape;853;p58"/>
              <p:cNvSpPr txBox="1"/>
              <p:nvPr/>
            </p:nvSpPr>
            <p:spPr>
              <a:xfrm>
                <a:off x="2260901" y="1720224"/>
                <a:ext cx="394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0</a:t>
                </a:r>
                <a:endParaRPr sz="1000" baseline="-25000"/>
              </a:p>
            </p:txBody>
          </p:sp>
        </p:grpSp>
        <p:grpSp>
          <p:nvGrpSpPr>
            <p:cNvPr id="854" name="Google Shape;854;p58"/>
            <p:cNvGrpSpPr/>
            <p:nvPr/>
          </p:nvGrpSpPr>
          <p:grpSpPr>
            <a:xfrm>
              <a:off x="5422025" y="1316250"/>
              <a:ext cx="696313" cy="369300"/>
              <a:chOff x="4657263" y="1872625"/>
              <a:chExt cx="696313" cy="369300"/>
            </a:xfrm>
          </p:grpSpPr>
          <p:cxnSp>
            <p:nvCxnSpPr>
              <p:cNvPr id="855" name="Google Shape;855;p58"/>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856" name="Google Shape;856;p58"/>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0</a:t>
                </a:r>
                <a:endParaRPr baseline="-25000"/>
              </a:p>
            </p:txBody>
          </p:sp>
        </p:grpSp>
        <p:grpSp>
          <p:nvGrpSpPr>
            <p:cNvPr id="857" name="Google Shape;857;p58"/>
            <p:cNvGrpSpPr/>
            <p:nvPr/>
          </p:nvGrpSpPr>
          <p:grpSpPr>
            <a:xfrm>
              <a:off x="3025664" y="1240049"/>
              <a:ext cx="772761" cy="369300"/>
              <a:chOff x="2260901" y="1720224"/>
              <a:chExt cx="772761" cy="369300"/>
            </a:xfrm>
          </p:grpSpPr>
          <p:cxnSp>
            <p:nvCxnSpPr>
              <p:cNvPr id="858" name="Google Shape;858;p58"/>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859" name="Google Shape;859;p58"/>
              <p:cNvSpPr txBox="1"/>
              <p:nvPr/>
            </p:nvSpPr>
            <p:spPr>
              <a:xfrm>
                <a:off x="2260901" y="1720224"/>
                <a:ext cx="394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1</a:t>
                </a:r>
                <a:endParaRPr sz="1000" baseline="-25000"/>
              </a:p>
            </p:txBody>
          </p:sp>
        </p:grpSp>
        <p:grpSp>
          <p:nvGrpSpPr>
            <p:cNvPr id="860" name="Google Shape;860;p58"/>
            <p:cNvGrpSpPr/>
            <p:nvPr/>
          </p:nvGrpSpPr>
          <p:grpSpPr>
            <a:xfrm>
              <a:off x="3025664" y="1392449"/>
              <a:ext cx="772761" cy="369300"/>
              <a:chOff x="2260901" y="1720224"/>
              <a:chExt cx="772761" cy="369300"/>
            </a:xfrm>
          </p:grpSpPr>
          <p:cxnSp>
            <p:nvCxnSpPr>
              <p:cNvPr id="861" name="Google Shape;861;p58"/>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862" name="Google Shape;862;p58"/>
              <p:cNvSpPr txBox="1"/>
              <p:nvPr/>
            </p:nvSpPr>
            <p:spPr>
              <a:xfrm>
                <a:off x="2260901" y="1720224"/>
                <a:ext cx="394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2</a:t>
                </a:r>
                <a:endParaRPr sz="1000" baseline="-25000"/>
              </a:p>
            </p:txBody>
          </p:sp>
        </p:grpSp>
        <p:grpSp>
          <p:nvGrpSpPr>
            <p:cNvPr id="863" name="Google Shape;863;p58"/>
            <p:cNvGrpSpPr/>
            <p:nvPr/>
          </p:nvGrpSpPr>
          <p:grpSpPr>
            <a:xfrm>
              <a:off x="3025662" y="2383050"/>
              <a:ext cx="772763" cy="369300"/>
              <a:chOff x="2260900" y="1720225"/>
              <a:chExt cx="772763" cy="369300"/>
            </a:xfrm>
          </p:grpSpPr>
          <p:cxnSp>
            <p:nvCxnSpPr>
              <p:cNvPr id="864" name="Google Shape;864;p58"/>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865" name="Google Shape;865;p58"/>
              <p:cNvSpPr txBox="1"/>
              <p:nvPr/>
            </p:nvSpPr>
            <p:spPr>
              <a:xfrm>
                <a:off x="2260900" y="1720225"/>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782</a:t>
                </a:r>
                <a:endParaRPr sz="1000" baseline="-25000"/>
              </a:p>
            </p:txBody>
          </p:sp>
        </p:grpSp>
        <p:sp>
          <p:nvSpPr>
            <p:cNvPr id="866" name="Google Shape;866;p58"/>
            <p:cNvSpPr txBox="1"/>
            <p:nvPr/>
          </p:nvSpPr>
          <p:spPr>
            <a:xfrm>
              <a:off x="3180150" y="16632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nvGrpSpPr>
            <p:cNvPr id="867" name="Google Shape;867;p58"/>
            <p:cNvGrpSpPr/>
            <p:nvPr/>
          </p:nvGrpSpPr>
          <p:grpSpPr>
            <a:xfrm>
              <a:off x="5422025" y="1468650"/>
              <a:ext cx="696313" cy="369300"/>
              <a:chOff x="4657263" y="1872625"/>
              <a:chExt cx="696313" cy="369300"/>
            </a:xfrm>
          </p:grpSpPr>
          <p:cxnSp>
            <p:nvCxnSpPr>
              <p:cNvPr id="868" name="Google Shape;868;p58"/>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869" name="Google Shape;869;p58"/>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1</a:t>
                </a:r>
                <a:endParaRPr baseline="-25000"/>
              </a:p>
            </p:txBody>
          </p:sp>
        </p:grpSp>
        <p:grpSp>
          <p:nvGrpSpPr>
            <p:cNvPr id="870" name="Google Shape;870;p58"/>
            <p:cNvGrpSpPr/>
            <p:nvPr/>
          </p:nvGrpSpPr>
          <p:grpSpPr>
            <a:xfrm>
              <a:off x="5422025" y="1621050"/>
              <a:ext cx="696313" cy="369300"/>
              <a:chOff x="4657263" y="1872625"/>
              <a:chExt cx="696313" cy="369300"/>
            </a:xfrm>
          </p:grpSpPr>
          <p:cxnSp>
            <p:nvCxnSpPr>
              <p:cNvPr id="871" name="Google Shape;871;p58"/>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872" name="Google Shape;872;p58"/>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2</a:t>
                </a:r>
                <a:endParaRPr baseline="-25000"/>
              </a:p>
            </p:txBody>
          </p:sp>
        </p:grpSp>
        <p:grpSp>
          <p:nvGrpSpPr>
            <p:cNvPr id="873" name="Google Shape;873;p58"/>
            <p:cNvGrpSpPr/>
            <p:nvPr/>
          </p:nvGrpSpPr>
          <p:grpSpPr>
            <a:xfrm>
              <a:off x="5422025" y="2154450"/>
              <a:ext cx="696313" cy="369300"/>
              <a:chOff x="4657263" y="1872625"/>
              <a:chExt cx="696313" cy="369300"/>
            </a:xfrm>
          </p:grpSpPr>
          <p:cxnSp>
            <p:nvCxnSpPr>
              <p:cNvPr id="874" name="Google Shape;874;p58"/>
              <p:cNvCxnSpPr/>
              <p:nvPr/>
            </p:nvCxnSpPr>
            <p:spPr>
              <a:xfrm>
                <a:off x="4657263" y="2070075"/>
                <a:ext cx="238800" cy="0"/>
              </a:xfrm>
              <a:prstGeom prst="straightConnector1">
                <a:avLst/>
              </a:prstGeom>
              <a:noFill/>
              <a:ln w="9525" cap="flat" cmpd="sng">
                <a:solidFill>
                  <a:schemeClr val="dk2"/>
                </a:solidFill>
                <a:prstDash val="solid"/>
                <a:round/>
                <a:headEnd type="none" w="med" len="med"/>
                <a:tailEnd type="triangle" w="med" len="med"/>
              </a:ln>
            </p:spPr>
          </p:cxnSp>
          <p:sp>
            <p:nvSpPr>
              <p:cNvPr id="875" name="Google Shape;875;p58"/>
              <p:cNvSpPr txBox="1"/>
              <p:nvPr/>
            </p:nvSpPr>
            <p:spPr>
              <a:xfrm>
                <a:off x="4854675" y="1872625"/>
                <a:ext cx="498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out</a:t>
                </a:r>
                <a:r>
                  <a:rPr lang="en-GB" sz="1200" baseline="-25000">
                    <a:solidFill>
                      <a:schemeClr val="dk2"/>
                    </a:solidFill>
                    <a:latin typeface="Times New Roman"/>
                    <a:ea typeface="Times New Roman"/>
                    <a:cs typeface="Times New Roman"/>
                    <a:sym typeface="Times New Roman"/>
                  </a:rPr>
                  <a:t>9</a:t>
                </a:r>
                <a:endParaRPr baseline="-25000"/>
              </a:p>
            </p:txBody>
          </p:sp>
        </p:grpSp>
        <p:sp>
          <p:nvSpPr>
            <p:cNvPr id="876" name="Google Shape;876;p58"/>
            <p:cNvSpPr txBox="1"/>
            <p:nvPr/>
          </p:nvSpPr>
          <p:spPr>
            <a:xfrm>
              <a:off x="5542350" y="18918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nvGrpSpPr>
            <p:cNvPr id="877" name="Google Shape;877;p58"/>
            <p:cNvGrpSpPr/>
            <p:nvPr/>
          </p:nvGrpSpPr>
          <p:grpSpPr>
            <a:xfrm>
              <a:off x="3025662" y="2535450"/>
              <a:ext cx="772763" cy="369300"/>
              <a:chOff x="2260900" y="1720225"/>
              <a:chExt cx="772763" cy="369300"/>
            </a:xfrm>
          </p:grpSpPr>
          <p:cxnSp>
            <p:nvCxnSpPr>
              <p:cNvPr id="878" name="Google Shape;878;p58"/>
              <p:cNvCxnSpPr/>
              <p:nvPr/>
            </p:nvCxnSpPr>
            <p:spPr>
              <a:xfrm>
                <a:off x="2523663" y="1917675"/>
                <a:ext cx="510000" cy="0"/>
              </a:xfrm>
              <a:prstGeom prst="straightConnector1">
                <a:avLst/>
              </a:prstGeom>
              <a:noFill/>
              <a:ln w="9525" cap="flat" cmpd="sng">
                <a:solidFill>
                  <a:schemeClr val="dk2"/>
                </a:solidFill>
                <a:prstDash val="solid"/>
                <a:round/>
                <a:headEnd type="none" w="med" len="med"/>
                <a:tailEnd type="triangle" w="med" len="med"/>
              </a:ln>
            </p:spPr>
          </p:cxnSp>
          <p:sp>
            <p:nvSpPr>
              <p:cNvPr id="879" name="Google Shape;879;p58"/>
              <p:cNvSpPr txBox="1"/>
              <p:nvPr/>
            </p:nvSpPr>
            <p:spPr>
              <a:xfrm>
                <a:off x="2260900" y="1720225"/>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in</a:t>
                </a:r>
                <a:r>
                  <a:rPr lang="en-GB" sz="1200" baseline="-25000">
                    <a:solidFill>
                      <a:schemeClr val="dk2"/>
                    </a:solidFill>
                    <a:latin typeface="Times New Roman"/>
                    <a:ea typeface="Times New Roman"/>
                    <a:cs typeface="Times New Roman"/>
                    <a:sym typeface="Times New Roman"/>
                  </a:rPr>
                  <a:t>783</a:t>
                </a:r>
                <a:endParaRPr sz="1000" baseline="-25000"/>
              </a:p>
            </p:txBody>
          </p:sp>
        </p:grpSp>
      </p:grpSp>
      <p:sp>
        <p:nvSpPr>
          <p:cNvPr id="880" name="Google Shape;880;p58"/>
          <p:cNvSpPr/>
          <p:nvPr/>
        </p:nvSpPr>
        <p:spPr>
          <a:xfrm>
            <a:off x="3785225" y="1159275"/>
            <a:ext cx="1626300" cy="19794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58"/>
          <p:cNvGrpSpPr/>
          <p:nvPr/>
        </p:nvGrpSpPr>
        <p:grpSpPr>
          <a:xfrm>
            <a:off x="3785400" y="1320603"/>
            <a:ext cx="860100" cy="1551300"/>
            <a:chOff x="3785400" y="1168203"/>
            <a:chExt cx="860100" cy="1551300"/>
          </a:xfrm>
        </p:grpSpPr>
        <p:cxnSp>
          <p:nvCxnSpPr>
            <p:cNvPr id="882" name="Google Shape;882;p58"/>
            <p:cNvCxnSpPr>
              <a:endCxn id="883" idx="6"/>
            </p:cNvCxnSpPr>
            <p:nvPr/>
          </p:nvCxnSpPr>
          <p:spPr>
            <a:xfrm rot="10800000" flipH="1">
              <a:off x="3785400" y="1220175"/>
              <a:ext cx="860100" cy="73500"/>
            </a:xfrm>
            <a:prstGeom prst="straightConnector1">
              <a:avLst/>
            </a:prstGeom>
            <a:noFill/>
            <a:ln w="9525" cap="flat" cmpd="sng">
              <a:solidFill>
                <a:srgbClr val="808080"/>
              </a:solidFill>
              <a:prstDash val="solid"/>
              <a:round/>
              <a:headEnd type="none" w="med" len="med"/>
              <a:tailEnd type="none" w="med" len="med"/>
            </a:ln>
          </p:spPr>
        </p:cxnSp>
        <p:cxnSp>
          <p:nvCxnSpPr>
            <p:cNvPr id="884" name="Google Shape;884;p58"/>
            <p:cNvCxnSpPr>
              <a:endCxn id="883" idx="6"/>
            </p:cNvCxnSpPr>
            <p:nvPr/>
          </p:nvCxnSpPr>
          <p:spPr>
            <a:xfrm rot="10800000" flipH="1">
              <a:off x="3795600" y="1220175"/>
              <a:ext cx="849900" cy="222900"/>
            </a:xfrm>
            <a:prstGeom prst="straightConnector1">
              <a:avLst/>
            </a:prstGeom>
            <a:noFill/>
            <a:ln w="9525" cap="flat" cmpd="sng">
              <a:solidFill>
                <a:srgbClr val="808080"/>
              </a:solidFill>
              <a:prstDash val="solid"/>
              <a:round/>
              <a:headEnd type="none" w="med" len="med"/>
              <a:tailEnd type="none" w="med" len="med"/>
            </a:ln>
          </p:spPr>
        </p:cxnSp>
        <p:cxnSp>
          <p:nvCxnSpPr>
            <p:cNvPr id="885" name="Google Shape;885;p58"/>
            <p:cNvCxnSpPr>
              <a:endCxn id="883" idx="6"/>
            </p:cNvCxnSpPr>
            <p:nvPr/>
          </p:nvCxnSpPr>
          <p:spPr>
            <a:xfrm rot="10800000" flipH="1">
              <a:off x="3800400" y="1220175"/>
              <a:ext cx="845100" cy="360900"/>
            </a:xfrm>
            <a:prstGeom prst="straightConnector1">
              <a:avLst/>
            </a:prstGeom>
            <a:noFill/>
            <a:ln w="9525" cap="flat" cmpd="sng">
              <a:solidFill>
                <a:srgbClr val="808080"/>
              </a:solidFill>
              <a:prstDash val="solid"/>
              <a:round/>
              <a:headEnd type="none" w="med" len="med"/>
              <a:tailEnd type="none" w="med" len="med"/>
            </a:ln>
          </p:spPr>
        </p:cxnSp>
        <p:cxnSp>
          <p:nvCxnSpPr>
            <p:cNvPr id="886" name="Google Shape;886;p58"/>
            <p:cNvCxnSpPr>
              <a:endCxn id="883" idx="7"/>
            </p:cNvCxnSpPr>
            <p:nvPr/>
          </p:nvCxnSpPr>
          <p:spPr>
            <a:xfrm rot="10800000" flipH="1">
              <a:off x="3795672" y="1168203"/>
              <a:ext cx="828300" cy="1398900"/>
            </a:xfrm>
            <a:prstGeom prst="straightConnector1">
              <a:avLst/>
            </a:prstGeom>
            <a:noFill/>
            <a:ln w="9525" cap="flat" cmpd="sng">
              <a:solidFill>
                <a:srgbClr val="808080"/>
              </a:solidFill>
              <a:prstDash val="solid"/>
              <a:round/>
              <a:headEnd type="none" w="med" len="med"/>
              <a:tailEnd type="none" w="med" len="med"/>
            </a:ln>
          </p:spPr>
        </p:cxnSp>
        <p:cxnSp>
          <p:nvCxnSpPr>
            <p:cNvPr id="887" name="Google Shape;887;p58"/>
            <p:cNvCxnSpPr>
              <a:endCxn id="883" idx="7"/>
            </p:cNvCxnSpPr>
            <p:nvPr/>
          </p:nvCxnSpPr>
          <p:spPr>
            <a:xfrm rot="10800000" flipH="1">
              <a:off x="3790872" y="1168203"/>
              <a:ext cx="833100" cy="1551300"/>
            </a:xfrm>
            <a:prstGeom prst="straightConnector1">
              <a:avLst/>
            </a:prstGeom>
            <a:noFill/>
            <a:ln w="9525" cap="flat" cmpd="sng">
              <a:solidFill>
                <a:srgbClr val="808080"/>
              </a:solidFill>
              <a:prstDash val="solid"/>
              <a:round/>
              <a:headEnd type="none" w="med" len="med"/>
              <a:tailEnd type="none" w="med" len="med"/>
            </a:ln>
          </p:spPr>
        </p:cxnSp>
        <p:sp>
          <p:nvSpPr>
            <p:cNvPr id="888" name="Google Shape;888;p58"/>
            <p:cNvSpPr txBox="1"/>
            <p:nvPr/>
          </p:nvSpPr>
          <p:spPr>
            <a:xfrm>
              <a:off x="3865950" y="15870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grpSp>
        <p:nvGrpSpPr>
          <p:cNvPr id="889" name="Google Shape;889;p58"/>
          <p:cNvGrpSpPr/>
          <p:nvPr/>
        </p:nvGrpSpPr>
        <p:grpSpPr>
          <a:xfrm>
            <a:off x="3786200" y="1443050"/>
            <a:ext cx="859450" cy="1447800"/>
            <a:chOff x="3786200" y="833450"/>
            <a:chExt cx="859450" cy="1447800"/>
          </a:xfrm>
        </p:grpSpPr>
        <p:cxnSp>
          <p:nvCxnSpPr>
            <p:cNvPr id="890" name="Google Shape;890;p58"/>
            <p:cNvCxnSpPr/>
            <p:nvPr/>
          </p:nvCxnSpPr>
          <p:spPr>
            <a:xfrm>
              <a:off x="3795725" y="833450"/>
              <a:ext cx="849900" cy="386700"/>
            </a:xfrm>
            <a:prstGeom prst="straightConnector1">
              <a:avLst/>
            </a:prstGeom>
            <a:noFill/>
            <a:ln w="9525" cap="flat" cmpd="sng">
              <a:solidFill>
                <a:srgbClr val="808080"/>
              </a:solidFill>
              <a:prstDash val="solid"/>
              <a:round/>
              <a:headEnd type="none" w="med" len="med"/>
              <a:tailEnd type="none" w="med" len="med"/>
            </a:ln>
          </p:spPr>
        </p:cxnSp>
        <p:cxnSp>
          <p:nvCxnSpPr>
            <p:cNvPr id="891" name="Google Shape;891;p58"/>
            <p:cNvCxnSpPr/>
            <p:nvPr/>
          </p:nvCxnSpPr>
          <p:spPr>
            <a:xfrm>
              <a:off x="3805250" y="990600"/>
              <a:ext cx="840300" cy="229500"/>
            </a:xfrm>
            <a:prstGeom prst="straightConnector1">
              <a:avLst/>
            </a:prstGeom>
            <a:noFill/>
            <a:ln w="9525" cap="flat" cmpd="sng">
              <a:solidFill>
                <a:srgbClr val="808080"/>
              </a:solidFill>
              <a:prstDash val="solid"/>
              <a:round/>
              <a:headEnd type="none" w="med" len="med"/>
              <a:tailEnd type="none" w="med" len="med"/>
            </a:ln>
          </p:spPr>
        </p:cxnSp>
        <p:cxnSp>
          <p:nvCxnSpPr>
            <p:cNvPr id="892" name="Google Shape;892;p58"/>
            <p:cNvCxnSpPr/>
            <p:nvPr/>
          </p:nvCxnSpPr>
          <p:spPr>
            <a:xfrm>
              <a:off x="3790950" y="1133475"/>
              <a:ext cx="854700" cy="86700"/>
            </a:xfrm>
            <a:prstGeom prst="straightConnector1">
              <a:avLst/>
            </a:prstGeom>
            <a:noFill/>
            <a:ln w="9525" cap="flat" cmpd="sng">
              <a:solidFill>
                <a:srgbClr val="808080"/>
              </a:solidFill>
              <a:prstDash val="solid"/>
              <a:round/>
              <a:headEnd type="none" w="med" len="med"/>
              <a:tailEnd type="none" w="med" len="med"/>
            </a:ln>
          </p:spPr>
        </p:cxnSp>
        <p:cxnSp>
          <p:nvCxnSpPr>
            <p:cNvPr id="893" name="Google Shape;893;p58"/>
            <p:cNvCxnSpPr/>
            <p:nvPr/>
          </p:nvCxnSpPr>
          <p:spPr>
            <a:xfrm rot="10800000" flipH="1">
              <a:off x="3786200" y="1168250"/>
              <a:ext cx="837900" cy="960600"/>
            </a:xfrm>
            <a:prstGeom prst="straightConnector1">
              <a:avLst/>
            </a:prstGeom>
            <a:noFill/>
            <a:ln w="9525" cap="flat" cmpd="sng">
              <a:solidFill>
                <a:srgbClr val="808080"/>
              </a:solidFill>
              <a:prstDash val="solid"/>
              <a:round/>
              <a:headEnd type="none" w="med" len="med"/>
              <a:tailEnd type="none" w="med" len="med"/>
            </a:ln>
          </p:spPr>
        </p:cxnSp>
        <p:cxnSp>
          <p:nvCxnSpPr>
            <p:cNvPr id="894" name="Google Shape;894;p58"/>
            <p:cNvCxnSpPr/>
            <p:nvPr/>
          </p:nvCxnSpPr>
          <p:spPr>
            <a:xfrm rot="10800000" flipH="1">
              <a:off x="3795725" y="1168250"/>
              <a:ext cx="828300" cy="1113000"/>
            </a:xfrm>
            <a:prstGeom prst="straightConnector1">
              <a:avLst/>
            </a:prstGeom>
            <a:noFill/>
            <a:ln w="9525" cap="flat" cmpd="sng">
              <a:solidFill>
                <a:srgbClr val="808080"/>
              </a:solidFill>
              <a:prstDash val="solid"/>
              <a:round/>
              <a:headEnd type="none" w="med" len="med"/>
              <a:tailEnd type="none" w="med" len="med"/>
            </a:ln>
          </p:spPr>
        </p:cxnSp>
      </p:grpSp>
      <p:grpSp>
        <p:nvGrpSpPr>
          <p:cNvPr id="895" name="Google Shape;895;p58"/>
          <p:cNvGrpSpPr/>
          <p:nvPr/>
        </p:nvGrpSpPr>
        <p:grpSpPr>
          <a:xfrm>
            <a:off x="4520028" y="1320603"/>
            <a:ext cx="952722" cy="1184545"/>
            <a:chOff x="4520028" y="1168203"/>
            <a:chExt cx="952722" cy="1184545"/>
          </a:xfrm>
        </p:grpSpPr>
        <p:grpSp>
          <p:nvGrpSpPr>
            <p:cNvPr id="896" name="Google Shape;896;p58"/>
            <p:cNvGrpSpPr/>
            <p:nvPr/>
          </p:nvGrpSpPr>
          <p:grpSpPr>
            <a:xfrm>
              <a:off x="4520028" y="1168203"/>
              <a:ext cx="952722" cy="1184545"/>
              <a:chOff x="4520028" y="1168203"/>
              <a:chExt cx="952722" cy="1184545"/>
            </a:xfrm>
          </p:grpSpPr>
          <p:cxnSp>
            <p:nvCxnSpPr>
              <p:cNvPr id="897" name="Google Shape;897;p58"/>
              <p:cNvCxnSpPr>
                <a:stCxn id="883" idx="1"/>
              </p:cNvCxnSpPr>
              <p:nvPr/>
            </p:nvCxnSpPr>
            <p:spPr>
              <a:xfrm>
                <a:off x="4520028" y="1168203"/>
                <a:ext cx="890100" cy="341400"/>
              </a:xfrm>
              <a:prstGeom prst="straightConnector1">
                <a:avLst/>
              </a:prstGeom>
              <a:noFill/>
              <a:ln w="9525" cap="flat" cmpd="sng">
                <a:solidFill>
                  <a:srgbClr val="808080"/>
                </a:solidFill>
                <a:prstDash val="solid"/>
                <a:round/>
                <a:headEnd type="none" w="med" len="med"/>
                <a:tailEnd type="none" w="med" len="med"/>
              </a:ln>
            </p:spPr>
          </p:cxnSp>
          <p:cxnSp>
            <p:nvCxnSpPr>
              <p:cNvPr id="898" name="Google Shape;898;p58"/>
              <p:cNvCxnSpPr>
                <a:stCxn id="883" idx="1"/>
              </p:cNvCxnSpPr>
              <p:nvPr/>
            </p:nvCxnSpPr>
            <p:spPr>
              <a:xfrm>
                <a:off x="4520028" y="1168203"/>
                <a:ext cx="894900" cy="493800"/>
              </a:xfrm>
              <a:prstGeom prst="straightConnector1">
                <a:avLst/>
              </a:prstGeom>
              <a:noFill/>
              <a:ln w="9525" cap="flat" cmpd="sng">
                <a:solidFill>
                  <a:srgbClr val="808080"/>
                </a:solidFill>
                <a:prstDash val="solid"/>
                <a:round/>
                <a:headEnd type="none" w="med" len="med"/>
                <a:tailEnd type="none" w="med" len="med"/>
              </a:ln>
            </p:spPr>
          </p:cxnSp>
          <p:cxnSp>
            <p:nvCxnSpPr>
              <p:cNvPr id="899" name="Google Shape;899;p58"/>
              <p:cNvCxnSpPr>
                <a:stCxn id="883" idx="5"/>
              </p:cNvCxnSpPr>
              <p:nvPr/>
            </p:nvCxnSpPr>
            <p:spPr>
              <a:xfrm>
                <a:off x="4623972" y="1272147"/>
                <a:ext cx="786300" cy="1080600"/>
              </a:xfrm>
              <a:prstGeom prst="straightConnector1">
                <a:avLst/>
              </a:prstGeom>
              <a:noFill/>
              <a:ln w="9525" cap="flat" cmpd="sng">
                <a:solidFill>
                  <a:srgbClr val="808080"/>
                </a:solidFill>
                <a:prstDash val="solid"/>
                <a:round/>
                <a:headEnd type="none" w="med" len="med"/>
                <a:tailEnd type="none" w="med" len="med"/>
              </a:ln>
            </p:spPr>
          </p:cxnSp>
          <p:sp>
            <p:nvSpPr>
              <p:cNvPr id="900" name="Google Shape;900;p58"/>
              <p:cNvSpPr txBox="1"/>
              <p:nvPr/>
            </p:nvSpPr>
            <p:spPr>
              <a:xfrm>
                <a:off x="5008950" y="15870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grpSp>
        <p:cxnSp>
          <p:nvCxnSpPr>
            <p:cNvPr id="901" name="Google Shape;901;p58"/>
            <p:cNvCxnSpPr>
              <a:stCxn id="883" idx="5"/>
            </p:cNvCxnSpPr>
            <p:nvPr/>
          </p:nvCxnSpPr>
          <p:spPr>
            <a:xfrm>
              <a:off x="4623972" y="1272147"/>
              <a:ext cx="791100" cy="542400"/>
            </a:xfrm>
            <a:prstGeom prst="straightConnector1">
              <a:avLst/>
            </a:prstGeom>
            <a:noFill/>
            <a:ln w="9525" cap="flat" cmpd="sng">
              <a:solidFill>
                <a:srgbClr val="808080"/>
              </a:solidFill>
              <a:prstDash val="solid"/>
              <a:round/>
              <a:headEnd type="none" w="med" len="med"/>
              <a:tailEnd type="none" w="med" len="med"/>
            </a:ln>
          </p:spPr>
        </p:cxnSp>
      </p:grpSp>
      <p:sp>
        <p:nvSpPr>
          <p:cNvPr id="883" name="Google Shape;883;p58"/>
          <p:cNvSpPr/>
          <p:nvPr/>
        </p:nvSpPr>
        <p:spPr>
          <a:xfrm>
            <a:off x="4498500" y="1299075"/>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58"/>
          <p:cNvGrpSpPr/>
          <p:nvPr/>
        </p:nvGrpSpPr>
        <p:grpSpPr>
          <a:xfrm>
            <a:off x="4520028" y="1666803"/>
            <a:ext cx="904500" cy="847945"/>
            <a:chOff x="4520028" y="1057203"/>
            <a:chExt cx="904500" cy="847945"/>
          </a:xfrm>
        </p:grpSpPr>
        <p:grpSp>
          <p:nvGrpSpPr>
            <p:cNvPr id="903" name="Google Shape;903;p58"/>
            <p:cNvGrpSpPr/>
            <p:nvPr/>
          </p:nvGrpSpPr>
          <p:grpSpPr>
            <a:xfrm>
              <a:off x="4520028" y="1057203"/>
              <a:ext cx="904500" cy="847945"/>
              <a:chOff x="4520028" y="1057203"/>
              <a:chExt cx="904500" cy="847945"/>
            </a:xfrm>
          </p:grpSpPr>
          <p:cxnSp>
            <p:nvCxnSpPr>
              <p:cNvPr id="904" name="Google Shape;904;p58"/>
              <p:cNvCxnSpPr/>
              <p:nvPr/>
            </p:nvCxnSpPr>
            <p:spPr>
              <a:xfrm rot="10800000" flipH="1">
                <a:off x="4520028" y="1057203"/>
                <a:ext cx="890100" cy="111000"/>
              </a:xfrm>
              <a:prstGeom prst="straightConnector1">
                <a:avLst/>
              </a:prstGeom>
              <a:noFill/>
              <a:ln w="9525" cap="flat" cmpd="sng">
                <a:solidFill>
                  <a:srgbClr val="808080"/>
                </a:solidFill>
                <a:prstDash val="solid"/>
                <a:round/>
                <a:headEnd type="none" w="med" len="med"/>
                <a:tailEnd type="none" w="med" len="med"/>
              </a:ln>
            </p:spPr>
          </p:cxnSp>
          <p:cxnSp>
            <p:nvCxnSpPr>
              <p:cNvPr id="905" name="Google Shape;905;p58"/>
              <p:cNvCxnSpPr/>
              <p:nvPr/>
            </p:nvCxnSpPr>
            <p:spPr>
              <a:xfrm>
                <a:off x="4520028" y="1168203"/>
                <a:ext cx="904500" cy="41400"/>
              </a:xfrm>
              <a:prstGeom prst="straightConnector1">
                <a:avLst/>
              </a:prstGeom>
              <a:noFill/>
              <a:ln w="9525" cap="flat" cmpd="sng">
                <a:solidFill>
                  <a:srgbClr val="808080"/>
                </a:solidFill>
                <a:prstDash val="solid"/>
                <a:round/>
                <a:headEnd type="none" w="med" len="med"/>
                <a:tailEnd type="none" w="med" len="med"/>
              </a:ln>
            </p:spPr>
          </p:cxnSp>
          <p:cxnSp>
            <p:nvCxnSpPr>
              <p:cNvPr id="906" name="Google Shape;906;p58"/>
              <p:cNvCxnSpPr/>
              <p:nvPr/>
            </p:nvCxnSpPr>
            <p:spPr>
              <a:xfrm>
                <a:off x="4623972" y="1272147"/>
                <a:ext cx="786300" cy="633000"/>
              </a:xfrm>
              <a:prstGeom prst="straightConnector1">
                <a:avLst/>
              </a:prstGeom>
              <a:noFill/>
              <a:ln w="9525" cap="flat" cmpd="sng">
                <a:solidFill>
                  <a:srgbClr val="808080"/>
                </a:solidFill>
                <a:prstDash val="solid"/>
                <a:round/>
                <a:headEnd type="none" w="med" len="med"/>
                <a:tailEnd type="none" w="med" len="med"/>
              </a:ln>
            </p:spPr>
          </p:cxnSp>
        </p:grpSp>
        <p:cxnSp>
          <p:nvCxnSpPr>
            <p:cNvPr id="907" name="Google Shape;907;p58"/>
            <p:cNvCxnSpPr/>
            <p:nvPr/>
          </p:nvCxnSpPr>
          <p:spPr>
            <a:xfrm>
              <a:off x="4623972" y="1253097"/>
              <a:ext cx="776700" cy="108900"/>
            </a:xfrm>
            <a:prstGeom prst="straightConnector1">
              <a:avLst/>
            </a:prstGeom>
            <a:noFill/>
            <a:ln w="9525" cap="flat" cmpd="sng">
              <a:solidFill>
                <a:srgbClr val="808080"/>
              </a:solidFill>
              <a:prstDash val="solid"/>
              <a:round/>
              <a:headEnd type="none" w="med" len="med"/>
              <a:tailEnd type="none" w="med" len="med"/>
            </a:ln>
          </p:spPr>
        </p:cxnSp>
      </p:grpSp>
      <p:sp>
        <p:nvSpPr>
          <p:cNvPr id="908" name="Google Shape;908;p58"/>
          <p:cNvSpPr/>
          <p:nvPr/>
        </p:nvSpPr>
        <p:spPr>
          <a:xfrm>
            <a:off x="4498500" y="1756275"/>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8"/>
          <p:cNvSpPr txBox="1"/>
          <p:nvPr/>
        </p:nvSpPr>
        <p:spPr>
          <a:xfrm>
            <a:off x="4399350" y="2272838"/>
            <a:ext cx="463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chemeClr val="dk2"/>
                </a:solidFill>
                <a:latin typeface="Times New Roman"/>
                <a:ea typeface="Times New Roman"/>
                <a:cs typeface="Times New Roman"/>
                <a:sym typeface="Times New Roman"/>
              </a:rPr>
              <a:t>…</a:t>
            </a:r>
            <a:endParaRPr sz="1000" i="1" baseline="-25000"/>
          </a:p>
        </p:txBody>
      </p:sp>
      <p:sp>
        <p:nvSpPr>
          <p:cNvPr id="910" name="Google Shape;910;p58"/>
          <p:cNvSpPr txBox="1">
            <a:spLocks noGrp="1"/>
          </p:cNvSpPr>
          <p:nvPr>
            <p:ph type="body" idx="1"/>
          </p:nvPr>
        </p:nvSpPr>
        <p:spPr>
          <a:xfrm>
            <a:off x="234900" y="3181350"/>
            <a:ext cx="5741100" cy="3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t>Dopo aver assegnato dei pesi iniziali, anche in modo casuale:</a:t>
            </a:r>
            <a:endParaRPr sz="1400"/>
          </a:p>
        </p:txBody>
      </p:sp>
      <p:grpSp>
        <p:nvGrpSpPr>
          <p:cNvPr id="911" name="Google Shape;911;p58"/>
          <p:cNvGrpSpPr/>
          <p:nvPr/>
        </p:nvGrpSpPr>
        <p:grpSpPr>
          <a:xfrm>
            <a:off x="5336700" y="1581824"/>
            <a:ext cx="147000" cy="985200"/>
            <a:chOff x="5336700" y="1429424"/>
            <a:chExt cx="147000" cy="985200"/>
          </a:xfrm>
        </p:grpSpPr>
        <p:sp>
          <p:nvSpPr>
            <p:cNvPr id="912" name="Google Shape;912;p58"/>
            <p:cNvSpPr/>
            <p:nvPr/>
          </p:nvSpPr>
          <p:spPr>
            <a:xfrm>
              <a:off x="5336700" y="14294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8"/>
            <p:cNvSpPr/>
            <p:nvPr/>
          </p:nvSpPr>
          <p:spPr>
            <a:xfrm>
              <a:off x="5336700" y="22676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8"/>
            <p:cNvSpPr/>
            <p:nvPr/>
          </p:nvSpPr>
          <p:spPr>
            <a:xfrm>
              <a:off x="5336700" y="17342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8"/>
            <p:cNvSpPr/>
            <p:nvPr/>
          </p:nvSpPr>
          <p:spPr>
            <a:xfrm>
              <a:off x="5336700" y="1581824"/>
              <a:ext cx="147000" cy="147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 name="Google Shape;916;p58"/>
          <p:cNvSpPr txBox="1">
            <a:spLocks noGrp="1"/>
          </p:cNvSpPr>
          <p:nvPr>
            <p:ph type="body" idx="1"/>
          </p:nvPr>
        </p:nvSpPr>
        <p:spPr>
          <a:xfrm>
            <a:off x="234900" y="3486150"/>
            <a:ext cx="5741100" cy="3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t>– applichiamo in input un’immagine,</a:t>
            </a:r>
            <a:endParaRPr sz="1400"/>
          </a:p>
        </p:txBody>
      </p:sp>
      <p:sp>
        <p:nvSpPr>
          <p:cNvPr id="917" name="Google Shape;917;p58"/>
          <p:cNvSpPr txBox="1">
            <a:spLocks noGrp="1"/>
          </p:cNvSpPr>
          <p:nvPr>
            <p:ph type="body" idx="1"/>
          </p:nvPr>
        </p:nvSpPr>
        <p:spPr>
          <a:xfrm>
            <a:off x="234900" y="3790950"/>
            <a:ext cx="5883300" cy="4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t>– e facciamo funzionare la rete in </a:t>
            </a:r>
            <a:r>
              <a:rPr lang="en-GB" sz="1400" i="1"/>
              <a:t>feed forward</a:t>
            </a:r>
            <a:r>
              <a:rPr lang="en-GB" sz="1400"/>
              <a:t>, ottenendo un risultato;</a:t>
            </a:r>
            <a:endParaRPr sz="1400"/>
          </a:p>
        </p:txBody>
      </p:sp>
      <p:sp>
        <p:nvSpPr>
          <p:cNvPr id="918" name="Google Shape;918;p58"/>
          <p:cNvSpPr txBox="1">
            <a:spLocks noGrp="1"/>
          </p:cNvSpPr>
          <p:nvPr>
            <p:ph type="body" idx="1"/>
          </p:nvPr>
        </p:nvSpPr>
        <p:spPr>
          <a:xfrm>
            <a:off x="234900" y="4095750"/>
            <a:ext cx="5741100" cy="4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t>– confrontiamo il risultato ottenuto con il risultato atteso</a:t>
            </a:r>
            <a:endParaRPr sz="1400"/>
          </a:p>
        </p:txBody>
      </p:sp>
      <p:sp>
        <p:nvSpPr>
          <p:cNvPr id="919" name="Google Shape;919;p58"/>
          <p:cNvSpPr txBox="1">
            <a:spLocks noGrp="1"/>
          </p:cNvSpPr>
          <p:nvPr>
            <p:ph type="body" idx="1"/>
          </p:nvPr>
        </p:nvSpPr>
        <p:spPr>
          <a:xfrm>
            <a:off x="6925575" y="1151000"/>
            <a:ext cx="581100" cy="2034600"/>
          </a:xfrm>
          <a:prstGeom prst="rect">
            <a:avLst/>
          </a:prstGeom>
          <a:solidFill>
            <a:schemeClr val="lt2"/>
          </a:solidFill>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a:t>0</a:t>
            </a:r>
            <a:endParaRPr sz="1400"/>
          </a:p>
          <a:p>
            <a:pPr marL="0" lvl="0" indent="0" algn="ctr" rtl="0">
              <a:lnSpc>
                <a:spcPct val="90000"/>
              </a:lnSpc>
              <a:spcBef>
                <a:spcPts val="0"/>
              </a:spcBef>
              <a:spcAft>
                <a:spcPts val="0"/>
              </a:spcAft>
              <a:buClr>
                <a:schemeClr val="dk1"/>
              </a:buClr>
              <a:buSzPts val="1100"/>
              <a:buFont typeface="Arial"/>
              <a:buNone/>
            </a:pPr>
            <a:r>
              <a:rPr lang="en-GB" sz="1400" b="1"/>
              <a:t>1</a:t>
            </a:r>
            <a:endParaRPr sz="1400" b="1"/>
          </a:p>
          <a:p>
            <a:pPr marL="0" lvl="0" indent="0" algn="ctr" rtl="0">
              <a:lnSpc>
                <a:spcPct val="90000"/>
              </a:lnSpc>
              <a:spcBef>
                <a:spcPts val="0"/>
              </a:spcBef>
              <a:spcAft>
                <a:spcPts val="0"/>
              </a:spcAft>
              <a:buClr>
                <a:schemeClr val="dk1"/>
              </a:buClr>
              <a:buSzPts val="1100"/>
              <a:buFont typeface="Arial"/>
              <a:buNone/>
            </a:pPr>
            <a:r>
              <a:rPr lang="en-GB" sz="1400"/>
              <a:t>0</a:t>
            </a:r>
            <a:endParaRPr sz="1400"/>
          </a:p>
        </p:txBody>
      </p:sp>
      <p:sp>
        <p:nvSpPr>
          <p:cNvPr id="920" name="Google Shape;920;p58"/>
          <p:cNvSpPr txBox="1">
            <a:spLocks noGrp="1"/>
          </p:cNvSpPr>
          <p:nvPr>
            <p:ph type="body" idx="1"/>
          </p:nvPr>
        </p:nvSpPr>
        <p:spPr>
          <a:xfrm>
            <a:off x="234900" y="4400550"/>
            <a:ext cx="7446300" cy="635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a:t>– e correggiamo i parametri in </a:t>
            </a:r>
            <a:r>
              <a:rPr lang="en-GB" sz="1400" i="1"/>
              <a:t>back propagation</a:t>
            </a:r>
            <a:r>
              <a:rPr lang="en-GB" sz="1400"/>
              <a:t>,</a:t>
            </a:r>
            <a:br>
              <a:rPr lang="en-GB" sz="1400"/>
            </a:br>
            <a:r>
              <a:rPr lang="en-GB" sz="1400"/>
              <a:t>   in funzione della differenza tra risultato atteso e risultato ottenuto</a:t>
            </a:r>
            <a:endParaRPr sz="1400"/>
          </a:p>
        </p:txBody>
      </p:sp>
      <p:sp>
        <p:nvSpPr>
          <p:cNvPr id="921" name="Google Shape;921;p58"/>
          <p:cNvSpPr txBox="1">
            <a:spLocks noGrp="1"/>
          </p:cNvSpPr>
          <p:nvPr>
            <p:ph type="body" idx="1"/>
          </p:nvPr>
        </p:nvSpPr>
        <p:spPr>
          <a:xfrm>
            <a:off x="7687575" y="1151000"/>
            <a:ext cx="581100" cy="2034600"/>
          </a:xfrm>
          <a:prstGeom prst="rect">
            <a:avLst/>
          </a:prstGeom>
          <a:solidFill>
            <a:schemeClr val="lt2"/>
          </a:solidFill>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sz="1400"/>
              <a:t> </a:t>
            </a:r>
            <a:endParaRPr sz="1400"/>
          </a:p>
        </p:txBody>
      </p:sp>
      <p:grpSp>
        <p:nvGrpSpPr>
          <p:cNvPr id="922" name="Google Shape;922;p58"/>
          <p:cNvGrpSpPr/>
          <p:nvPr/>
        </p:nvGrpSpPr>
        <p:grpSpPr>
          <a:xfrm>
            <a:off x="7841000" y="1244400"/>
            <a:ext cx="220500" cy="1883406"/>
            <a:chOff x="7841000" y="1092000"/>
            <a:chExt cx="220500" cy="1883406"/>
          </a:xfrm>
        </p:grpSpPr>
        <p:sp>
          <p:nvSpPr>
            <p:cNvPr id="923" name="Google Shape;923;p58"/>
            <p:cNvSpPr/>
            <p:nvPr/>
          </p:nvSpPr>
          <p:spPr>
            <a:xfrm>
              <a:off x="7841000" y="1092000"/>
              <a:ext cx="220500" cy="1188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8"/>
            <p:cNvSpPr/>
            <p:nvPr/>
          </p:nvSpPr>
          <p:spPr>
            <a:xfrm>
              <a:off x="7841000" y="1244400"/>
              <a:ext cx="220500" cy="1851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8"/>
            <p:cNvSpPr/>
            <p:nvPr/>
          </p:nvSpPr>
          <p:spPr>
            <a:xfrm>
              <a:off x="7841000" y="1479003"/>
              <a:ext cx="220500" cy="1470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8"/>
            <p:cNvSpPr/>
            <p:nvPr/>
          </p:nvSpPr>
          <p:spPr>
            <a:xfrm>
              <a:off x="7841000" y="1701600"/>
              <a:ext cx="220500" cy="1188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8"/>
            <p:cNvSpPr/>
            <p:nvPr/>
          </p:nvSpPr>
          <p:spPr>
            <a:xfrm>
              <a:off x="7841000" y="1898103"/>
              <a:ext cx="220500" cy="1188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8"/>
            <p:cNvSpPr/>
            <p:nvPr/>
          </p:nvSpPr>
          <p:spPr>
            <a:xfrm>
              <a:off x="7841000" y="2079905"/>
              <a:ext cx="220500" cy="1188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8"/>
            <p:cNvSpPr/>
            <p:nvPr/>
          </p:nvSpPr>
          <p:spPr>
            <a:xfrm>
              <a:off x="7841000" y="2239650"/>
              <a:ext cx="220500" cy="1470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8"/>
            <p:cNvSpPr/>
            <p:nvPr/>
          </p:nvSpPr>
          <p:spPr>
            <a:xfrm>
              <a:off x="7841000" y="2446204"/>
              <a:ext cx="220500" cy="1188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8"/>
            <p:cNvSpPr/>
            <p:nvPr/>
          </p:nvSpPr>
          <p:spPr>
            <a:xfrm>
              <a:off x="7841000" y="2856606"/>
              <a:ext cx="220500" cy="1188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8"/>
            <p:cNvSpPr/>
            <p:nvPr/>
          </p:nvSpPr>
          <p:spPr>
            <a:xfrm rot="10800000">
              <a:off x="7841000" y="2639399"/>
              <a:ext cx="220500" cy="147000"/>
            </a:xfrm>
            <a:prstGeom prst="down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0"/>
                                        </p:tgtEl>
                                        <p:attrNameLst>
                                          <p:attrName>style.visibility</p:attrName>
                                        </p:attrNameLst>
                                      </p:cBhvr>
                                      <p:to>
                                        <p:strVal val="visible"/>
                                      </p:to>
                                    </p:set>
                                    <p:animEffect transition="in" filter="fade">
                                      <p:cBhvr>
                                        <p:cTn id="7" dur="1000"/>
                                        <p:tgtEl>
                                          <p:spTgt spid="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6"/>
                                        </p:tgtEl>
                                        <p:attrNameLst>
                                          <p:attrName>style.visibility</p:attrName>
                                        </p:attrNameLst>
                                      </p:cBhvr>
                                      <p:to>
                                        <p:strVal val="visible"/>
                                      </p:to>
                                    </p:set>
                                    <p:animEffect transition="in" filter="fade">
                                      <p:cBhvr>
                                        <p:cTn id="12" dur="1000"/>
                                        <p:tgtEl>
                                          <p:spTgt spid="916"/>
                                        </p:tgtEl>
                                      </p:cBhvr>
                                    </p:animEffect>
                                  </p:childTnLst>
                                </p:cTn>
                              </p:par>
                              <p:par>
                                <p:cTn id="13" presetID="10" presetClass="entr" presetSubtype="0" fill="hold" nodeType="withEffect">
                                  <p:stCondLst>
                                    <p:cond delay="0"/>
                                  </p:stCondLst>
                                  <p:childTnLst>
                                    <p:set>
                                      <p:cBhvr>
                                        <p:cTn id="14" dur="1" fill="hold">
                                          <p:stCondLst>
                                            <p:cond delay="0"/>
                                          </p:stCondLst>
                                        </p:cTn>
                                        <p:tgtEl>
                                          <p:spTgt spid="830"/>
                                        </p:tgtEl>
                                        <p:attrNameLst>
                                          <p:attrName>style.visibility</p:attrName>
                                        </p:attrNameLst>
                                      </p:cBhvr>
                                      <p:to>
                                        <p:strVal val="visible"/>
                                      </p:to>
                                    </p:set>
                                    <p:animEffect transition="in" filter="fade">
                                      <p:cBhvr>
                                        <p:cTn id="15" dur="1000"/>
                                        <p:tgtEl>
                                          <p:spTgt spid="8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7"/>
                                        </p:tgtEl>
                                        <p:attrNameLst>
                                          <p:attrName>style.visibility</p:attrName>
                                        </p:attrNameLst>
                                      </p:cBhvr>
                                      <p:to>
                                        <p:strVal val="visible"/>
                                      </p:to>
                                    </p:set>
                                    <p:animEffect transition="in" filter="fade">
                                      <p:cBhvr>
                                        <p:cTn id="20" dur="1000"/>
                                        <p:tgtEl>
                                          <p:spTgt spid="917"/>
                                        </p:tgtEl>
                                      </p:cBhvr>
                                    </p:animEffect>
                                  </p:childTnLst>
                                </p:cTn>
                              </p:par>
                              <p:par>
                                <p:cTn id="21" presetID="10" presetClass="entr" presetSubtype="0" fill="hold" nodeType="withEffect">
                                  <p:stCondLst>
                                    <p:cond delay="0"/>
                                  </p:stCondLst>
                                  <p:childTnLst>
                                    <p:set>
                                      <p:cBhvr>
                                        <p:cTn id="22" dur="1" fill="hold">
                                          <p:stCondLst>
                                            <p:cond delay="0"/>
                                          </p:stCondLst>
                                        </p:cTn>
                                        <p:tgtEl>
                                          <p:spTgt spid="848"/>
                                        </p:tgtEl>
                                        <p:attrNameLst>
                                          <p:attrName>style.visibility</p:attrName>
                                        </p:attrNameLst>
                                      </p:cBhvr>
                                      <p:to>
                                        <p:strVal val="visible"/>
                                      </p:to>
                                    </p:set>
                                    <p:animEffect transition="in" filter="fade">
                                      <p:cBhvr>
                                        <p:cTn id="23" dur="1000"/>
                                        <p:tgtEl>
                                          <p:spTgt spid="8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18"/>
                                        </p:tgtEl>
                                        <p:attrNameLst>
                                          <p:attrName>style.visibility</p:attrName>
                                        </p:attrNameLst>
                                      </p:cBhvr>
                                      <p:to>
                                        <p:strVal val="visible"/>
                                      </p:to>
                                    </p:set>
                                    <p:animEffect transition="in" filter="fade">
                                      <p:cBhvr>
                                        <p:cTn id="28" dur="1000"/>
                                        <p:tgtEl>
                                          <p:spTgt spid="918"/>
                                        </p:tgtEl>
                                      </p:cBhvr>
                                    </p:animEffect>
                                  </p:childTnLst>
                                </p:cTn>
                              </p:par>
                              <p:par>
                                <p:cTn id="29" presetID="10" presetClass="entr" presetSubtype="0" fill="hold" nodeType="withEffect">
                                  <p:stCondLst>
                                    <p:cond delay="0"/>
                                  </p:stCondLst>
                                  <p:childTnLst>
                                    <p:set>
                                      <p:cBhvr>
                                        <p:cTn id="30" dur="1" fill="hold">
                                          <p:stCondLst>
                                            <p:cond delay="0"/>
                                          </p:stCondLst>
                                        </p:cTn>
                                        <p:tgtEl>
                                          <p:spTgt spid="919"/>
                                        </p:tgtEl>
                                        <p:attrNameLst>
                                          <p:attrName>style.visibility</p:attrName>
                                        </p:attrNameLst>
                                      </p:cBhvr>
                                      <p:to>
                                        <p:strVal val="visible"/>
                                      </p:to>
                                    </p:set>
                                    <p:animEffect transition="in" filter="fade">
                                      <p:cBhvr>
                                        <p:cTn id="31" dur="1000"/>
                                        <p:tgtEl>
                                          <p:spTgt spid="9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21"/>
                                        </p:tgtEl>
                                        <p:attrNameLst>
                                          <p:attrName>style.visibility</p:attrName>
                                        </p:attrNameLst>
                                      </p:cBhvr>
                                      <p:to>
                                        <p:strVal val="visible"/>
                                      </p:to>
                                    </p:set>
                                    <p:animEffect transition="in" filter="fade">
                                      <p:cBhvr>
                                        <p:cTn id="36" dur="1000"/>
                                        <p:tgtEl>
                                          <p:spTgt spid="921"/>
                                        </p:tgtEl>
                                      </p:cBhvr>
                                    </p:animEffect>
                                  </p:childTnLst>
                                </p:cTn>
                              </p:par>
                              <p:par>
                                <p:cTn id="37" presetID="10" presetClass="entr" presetSubtype="0" fill="hold" nodeType="withEffect">
                                  <p:stCondLst>
                                    <p:cond delay="0"/>
                                  </p:stCondLst>
                                  <p:childTnLst>
                                    <p:set>
                                      <p:cBhvr>
                                        <p:cTn id="38" dur="1" fill="hold">
                                          <p:stCondLst>
                                            <p:cond delay="0"/>
                                          </p:stCondLst>
                                        </p:cTn>
                                        <p:tgtEl>
                                          <p:spTgt spid="922"/>
                                        </p:tgtEl>
                                        <p:attrNameLst>
                                          <p:attrName>style.visibility</p:attrName>
                                        </p:attrNameLst>
                                      </p:cBhvr>
                                      <p:to>
                                        <p:strVal val="visible"/>
                                      </p:to>
                                    </p:set>
                                    <p:animEffect transition="in" filter="fade">
                                      <p:cBhvr>
                                        <p:cTn id="39" dur="1000"/>
                                        <p:tgtEl>
                                          <p:spTgt spid="922"/>
                                        </p:tgtEl>
                                      </p:cBhvr>
                                    </p:animEffect>
                                  </p:childTnLst>
                                </p:cTn>
                              </p:par>
                              <p:par>
                                <p:cTn id="40" presetID="10" presetClass="entr" presetSubtype="0" fill="hold" nodeType="withEffect">
                                  <p:stCondLst>
                                    <p:cond delay="0"/>
                                  </p:stCondLst>
                                  <p:childTnLst>
                                    <p:set>
                                      <p:cBhvr>
                                        <p:cTn id="41" dur="1" fill="hold">
                                          <p:stCondLst>
                                            <p:cond delay="0"/>
                                          </p:stCondLst>
                                        </p:cTn>
                                        <p:tgtEl>
                                          <p:spTgt spid="920"/>
                                        </p:tgtEl>
                                        <p:attrNameLst>
                                          <p:attrName>style.visibility</p:attrName>
                                        </p:attrNameLst>
                                      </p:cBhvr>
                                      <p:to>
                                        <p:strVal val="visible"/>
                                      </p:to>
                                    </p:set>
                                    <p:animEffect transition="in" filter="fade">
                                      <p:cBhvr>
                                        <p:cTn id="42" dur="10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9"/>
          <p:cNvSpPr txBox="1">
            <a:spLocks noGrp="1"/>
          </p:cNvSpPr>
          <p:nvPr>
            <p:ph type="title"/>
          </p:nvPr>
        </p:nvSpPr>
        <p:spPr>
          <a:xfrm>
            <a:off x="311700" y="292625"/>
            <a:ext cx="773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Ordini di grandezza…</a:t>
            </a:r>
            <a:endParaRPr/>
          </a:p>
        </p:txBody>
      </p:sp>
      <p:graphicFrame>
        <p:nvGraphicFramePr>
          <p:cNvPr id="938" name="Google Shape;938;p59"/>
          <p:cNvGraphicFramePr/>
          <p:nvPr/>
        </p:nvGraphicFramePr>
        <p:xfrm>
          <a:off x="2312275" y="1178838"/>
          <a:ext cx="3000000" cy="3000000"/>
        </p:xfrm>
        <a:graphic>
          <a:graphicData uri="http://schemas.openxmlformats.org/drawingml/2006/table">
            <a:tbl>
              <a:tblPr>
                <a:noFill/>
                <a:tableStyleId>{D61686CA-5ED6-46E9-AB0C-EEEE81473C91}</a:tableStyleId>
              </a:tblPr>
              <a:tblGrid>
                <a:gridCol w="3484500">
                  <a:extLst>
                    <a:ext uri="{9D8B030D-6E8A-4147-A177-3AD203B41FA5}">
                      <a16:colId xmlns:a16="http://schemas.microsoft.com/office/drawing/2014/main" val="20000"/>
                    </a:ext>
                  </a:extLst>
                </a:gridCol>
                <a:gridCol w="1034950">
                  <a:extLst>
                    <a:ext uri="{9D8B030D-6E8A-4147-A177-3AD203B41FA5}">
                      <a16:colId xmlns:a16="http://schemas.microsoft.com/office/drawing/2014/main" val="20001"/>
                    </a:ext>
                  </a:extLst>
                </a:gridCol>
              </a:tblGrid>
              <a:tr h="381000">
                <a:tc gridSpan="2">
                  <a:txBody>
                    <a:bodyPr/>
                    <a:lstStyle/>
                    <a:p>
                      <a:pPr marL="0" lvl="0" indent="0" algn="r" rtl="0">
                        <a:lnSpc>
                          <a:spcPct val="115000"/>
                        </a:lnSpc>
                        <a:spcBef>
                          <a:spcPts val="0"/>
                        </a:spcBef>
                        <a:spcAft>
                          <a:spcPts val="1000"/>
                        </a:spcAft>
                        <a:buNone/>
                      </a:pPr>
                      <a:r>
                        <a:rPr lang="en-GB" b="1">
                          <a:solidFill>
                            <a:schemeClr val="dk2"/>
                          </a:solidFill>
                        </a:rPr>
                        <a:t>Numero di parametri / sinapsi</a:t>
                      </a:r>
                      <a:endParaRPr sz="1200" b="1"/>
                    </a:p>
                  </a:txBody>
                  <a:tcPr marL="91425" marR="91425" marT="91425" marB="91425"/>
                </a:tc>
                <a:tc hMerge="1">
                  <a:txBody>
                    <a:bodyPr/>
                    <a:lstStyle/>
                    <a:p>
                      <a:endParaRPr lang="it-IT"/>
                    </a:p>
                  </a:txBody>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1000"/>
                        </a:spcAft>
                        <a:buNone/>
                      </a:pPr>
                      <a:r>
                        <a:rPr lang="en-GB" sz="1600">
                          <a:solidFill>
                            <a:schemeClr val="dk2"/>
                          </a:solidFill>
                        </a:rPr>
                        <a:t>Rete per riconoscere un polinomio:</a:t>
                      </a:r>
                      <a:endParaRPr/>
                    </a:p>
                  </a:txBody>
                  <a:tcPr marL="91425" marR="91425" marT="91425" marB="91425"/>
                </a:tc>
                <a:tc>
                  <a:txBody>
                    <a:bodyPr/>
                    <a:lstStyle/>
                    <a:p>
                      <a:pPr marL="0" lvl="0" indent="0" algn="ctr" rtl="0">
                        <a:lnSpc>
                          <a:spcPct val="115000"/>
                        </a:lnSpc>
                        <a:spcBef>
                          <a:spcPts val="0"/>
                        </a:spcBef>
                        <a:spcAft>
                          <a:spcPts val="1000"/>
                        </a:spcAft>
                        <a:buNone/>
                      </a:pPr>
                      <a:r>
                        <a:rPr lang="en-GB" sz="1800" b="1">
                          <a:solidFill>
                            <a:schemeClr val="dk2"/>
                          </a:solidFill>
                        </a:rPr>
                        <a:t>10</a:t>
                      </a:r>
                      <a:r>
                        <a:rPr lang="en-GB" sz="1800" b="1" baseline="30000">
                          <a:solidFill>
                            <a:schemeClr val="dk2"/>
                          </a:solidFill>
                        </a:rPr>
                        <a:t>0</a:t>
                      </a:r>
                      <a:endParaRPr sz="1600" b="1" baseline="300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1000"/>
                        </a:spcAft>
                        <a:buNone/>
                      </a:pPr>
                      <a:r>
                        <a:rPr lang="en-GB" sz="1600">
                          <a:solidFill>
                            <a:schemeClr val="dk2"/>
                          </a:solidFill>
                        </a:rPr>
                        <a:t>Rete per riconoscere numeri:</a:t>
                      </a:r>
                      <a:endParaRPr/>
                    </a:p>
                  </a:txBody>
                  <a:tcPr marL="91425" marR="91425" marT="91425" marB="91425"/>
                </a:tc>
                <a:tc>
                  <a:txBody>
                    <a:bodyPr/>
                    <a:lstStyle/>
                    <a:p>
                      <a:pPr marL="0" lvl="0" indent="0" algn="ctr" rtl="0">
                        <a:lnSpc>
                          <a:spcPct val="115000"/>
                        </a:lnSpc>
                        <a:spcBef>
                          <a:spcPts val="0"/>
                        </a:spcBef>
                        <a:spcAft>
                          <a:spcPts val="1000"/>
                        </a:spcAft>
                        <a:buClr>
                          <a:schemeClr val="dk1"/>
                        </a:buClr>
                        <a:buSzPts val="1100"/>
                        <a:buFont typeface="Arial"/>
                        <a:buNone/>
                      </a:pPr>
                      <a:r>
                        <a:rPr lang="en-GB" sz="1800" b="1">
                          <a:solidFill>
                            <a:schemeClr val="dk2"/>
                          </a:solidFill>
                        </a:rPr>
                        <a:t>10</a:t>
                      </a:r>
                      <a:r>
                        <a:rPr lang="en-GB" sz="1800" b="1" baseline="30000">
                          <a:solidFill>
                            <a:schemeClr val="dk2"/>
                          </a:solidFill>
                        </a:rPr>
                        <a:t>5</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1000"/>
                        </a:spcAft>
                        <a:buNone/>
                      </a:pPr>
                      <a:r>
                        <a:rPr lang="en-GB" sz="1600">
                          <a:solidFill>
                            <a:schemeClr val="dk2"/>
                          </a:solidFill>
                        </a:rPr>
                        <a:t>GPT-2 (2019):</a:t>
                      </a:r>
                      <a:endParaRPr/>
                    </a:p>
                  </a:txBody>
                  <a:tcPr marL="91425" marR="91425" marT="91425" marB="91425"/>
                </a:tc>
                <a:tc>
                  <a:txBody>
                    <a:bodyPr/>
                    <a:lstStyle/>
                    <a:p>
                      <a:pPr marL="0" lvl="0" indent="0" algn="ctr" rtl="0">
                        <a:lnSpc>
                          <a:spcPct val="115000"/>
                        </a:lnSpc>
                        <a:spcBef>
                          <a:spcPts val="0"/>
                        </a:spcBef>
                        <a:spcAft>
                          <a:spcPts val="1000"/>
                        </a:spcAft>
                        <a:buClr>
                          <a:schemeClr val="dk1"/>
                        </a:buClr>
                        <a:buSzPts val="1100"/>
                        <a:buFont typeface="Arial"/>
                        <a:buNone/>
                      </a:pPr>
                      <a:r>
                        <a:rPr lang="en-GB" sz="1800" b="1">
                          <a:solidFill>
                            <a:schemeClr val="dk2"/>
                          </a:solidFill>
                        </a:rPr>
                        <a:t>10</a:t>
                      </a:r>
                      <a:r>
                        <a:rPr lang="en-GB" sz="1800" b="1" baseline="30000">
                          <a:solidFill>
                            <a:schemeClr val="dk2"/>
                          </a:solidFill>
                        </a:rPr>
                        <a:t>9</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1000"/>
                        </a:spcAft>
                        <a:buNone/>
                      </a:pPr>
                      <a:r>
                        <a:rPr lang="en-GB" sz="1600">
                          <a:solidFill>
                            <a:schemeClr val="dk2"/>
                          </a:solidFill>
                        </a:rPr>
                        <a:t>GPT-3 (2020):</a:t>
                      </a:r>
                      <a:endParaRPr/>
                    </a:p>
                  </a:txBody>
                  <a:tcPr marL="91425" marR="91425" marT="91425" marB="91425"/>
                </a:tc>
                <a:tc>
                  <a:txBody>
                    <a:bodyPr/>
                    <a:lstStyle/>
                    <a:p>
                      <a:pPr marL="0" lvl="0" indent="0" algn="ctr" rtl="0">
                        <a:lnSpc>
                          <a:spcPct val="115000"/>
                        </a:lnSpc>
                        <a:spcBef>
                          <a:spcPts val="0"/>
                        </a:spcBef>
                        <a:spcAft>
                          <a:spcPts val="1000"/>
                        </a:spcAft>
                        <a:buClr>
                          <a:schemeClr val="dk1"/>
                        </a:buClr>
                        <a:buSzPts val="1100"/>
                        <a:buFont typeface="Arial"/>
                        <a:buNone/>
                      </a:pPr>
                      <a:r>
                        <a:rPr lang="en-GB" sz="1800" b="1">
                          <a:solidFill>
                            <a:schemeClr val="dk2"/>
                          </a:solidFill>
                        </a:rPr>
                        <a:t>10</a:t>
                      </a:r>
                      <a:r>
                        <a:rPr lang="en-GB" sz="1800" b="1" baseline="30000">
                          <a:solidFill>
                            <a:schemeClr val="dk2"/>
                          </a:solidFill>
                        </a:rPr>
                        <a:t>11</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1000"/>
                        </a:spcAft>
                        <a:buClr>
                          <a:schemeClr val="dk1"/>
                        </a:buClr>
                        <a:buSzPts val="1100"/>
                        <a:buFont typeface="Arial"/>
                        <a:buNone/>
                      </a:pPr>
                      <a:r>
                        <a:rPr lang="en-GB" sz="1600">
                          <a:solidFill>
                            <a:schemeClr val="dk2"/>
                          </a:solidFill>
                        </a:rPr>
                        <a:t>GPT-4 (2023):</a:t>
                      </a:r>
                      <a:endParaRPr sz="1600">
                        <a:solidFill>
                          <a:schemeClr val="dk2"/>
                        </a:solidFill>
                      </a:endParaRPr>
                    </a:p>
                  </a:txBody>
                  <a:tcPr marL="91425" marR="91425" marT="91425" marB="91425"/>
                </a:tc>
                <a:tc>
                  <a:txBody>
                    <a:bodyPr/>
                    <a:lstStyle/>
                    <a:p>
                      <a:pPr marL="0" lvl="0" indent="0" algn="ctr" rtl="0">
                        <a:lnSpc>
                          <a:spcPct val="115000"/>
                        </a:lnSpc>
                        <a:spcBef>
                          <a:spcPts val="0"/>
                        </a:spcBef>
                        <a:spcAft>
                          <a:spcPts val="1000"/>
                        </a:spcAft>
                        <a:buClr>
                          <a:schemeClr val="dk1"/>
                        </a:buClr>
                        <a:buSzPts val="1100"/>
                        <a:buFont typeface="Arial"/>
                        <a:buNone/>
                      </a:pPr>
                      <a:r>
                        <a:rPr lang="en-GB" sz="1800" b="1">
                          <a:solidFill>
                            <a:schemeClr val="dk2"/>
                          </a:solidFill>
                        </a:rPr>
                        <a:t>10</a:t>
                      </a:r>
                      <a:r>
                        <a:rPr lang="en-GB" sz="1800" b="1" baseline="30000">
                          <a:solidFill>
                            <a:schemeClr val="dk2"/>
                          </a:solidFill>
                        </a:rPr>
                        <a:t>12 </a:t>
                      </a:r>
                      <a:r>
                        <a:rPr lang="en-GB" sz="1800" baseline="30000">
                          <a:solidFill>
                            <a:schemeClr val="dk2"/>
                          </a:solidFill>
                        </a:rPr>
                        <a:t>(*)</a:t>
                      </a:r>
                      <a:endParaRPr sz="1800">
                        <a:solidFill>
                          <a:schemeClr val="dk2"/>
                        </a:solidFill>
                      </a:endParaRPr>
                    </a:p>
                  </a:txBody>
                  <a:tcPr marL="91425" marR="91425" marT="91425" marB="91425"/>
                </a:tc>
                <a:extLst>
                  <a:ext uri="{0D108BD9-81ED-4DB2-BD59-A6C34878D82A}">
                    <a16:rowId xmlns:a16="http://schemas.microsoft.com/office/drawing/2014/main" val="10005"/>
                  </a:ext>
                </a:extLst>
              </a:tr>
              <a:tr h="396825">
                <a:tc>
                  <a:txBody>
                    <a:bodyPr/>
                    <a:lstStyle/>
                    <a:p>
                      <a:pPr marL="0" lvl="0" indent="0" algn="l" rtl="0">
                        <a:lnSpc>
                          <a:spcPct val="115000"/>
                        </a:lnSpc>
                        <a:spcBef>
                          <a:spcPts val="0"/>
                        </a:spcBef>
                        <a:spcAft>
                          <a:spcPts val="1000"/>
                        </a:spcAft>
                        <a:buNone/>
                      </a:pPr>
                      <a:r>
                        <a:rPr lang="en-GB" sz="1600">
                          <a:solidFill>
                            <a:schemeClr val="dk2"/>
                          </a:solidFill>
                        </a:rPr>
                        <a:t>Cervello umano:</a:t>
                      </a:r>
                      <a:endParaRPr/>
                    </a:p>
                  </a:txBody>
                  <a:tcPr marL="91425" marR="91425" marT="91425" marB="91425"/>
                </a:tc>
                <a:tc>
                  <a:txBody>
                    <a:bodyPr/>
                    <a:lstStyle/>
                    <a:p>
                      <a:pPr marL="0" lvl="0" indent="0" algn="ctr" rtl="0">
                        <a:lnSpc>
                          <a:spcPct val="115000"/>
                        </a:lnSpc>
                        <a:spcBef>
                          <a:spcPts val="0"/>
                        </a:spcBef>
                        <a:spcAft>
                          <a:spcPts val="1000"/>
                        </a:spcAft>
                        <a:buClr>
                          <a:schemeClr val="dk1"/>
                        </a:buClr>
                        <a:buSzPts val="1100"/>
                        <a:buFont typeface="Arial"/>
                        <a:buNone/>
                      </a:pPr>
                      <a:r>
                        <a:rPr lang="en-GB" sz="1800" b="1">
                          <a:solidFill>
                            <a:schemeClr val="dk2"/>
                          </a:solidFill>
                        </a:rPr>
                        <a:t>10</a:t>
                      </a:r>
                      <a:r>
                        <a:rPr lang="en-GB" sz="1800" b="1" baseline="30000">
                          <a:solidFill>
                            <a:schemeClr val="dk2"/>
                          </a:solidFill>
                        </a:rPr>
                        <a:t>15</a:t>
                      </a:r>
                      <a:endParaRPr/>
                    </a:p>
                  </a:txBody>
                  <a:tcPr marL="91425" marR="91425" marT="91425" marB="91425"/>
                </a:tc>
                <a:extLst>
                  <a:ext uri="{0D108BD9-81ED-4DB2-BD59-A6C34878D82A}">
                    <a16:rowId xmlns:a16="http://schemas.microsoft.com/office/drawing/2014/main" val="10006"/>
                  </a:ext>
                </a:extLst>
              </a:tr>
            </a:tbl>
          </a:graphicData>
        </a:graphic>
      </p:graphicFrame>
      <p:sp>
        <p:nvSpPr>
          <p:cNvPr id="939" name="Google Shape;939;p59"/>
          <p:cNvSpPr txBox="1">
            <a:spLocks noGrp="1"/>
          </p:cNvSpPr>
          <p:nvPr>
            <p:ph type="body" idx="1"/>
          </p:nvPr>
        </p:nvSpPr>
        <p:spPr>
          <a:xfrm>
            <a:off x="5359375" y="4629150"/>
            <a:ext cx="3634500" cy="3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t>(*) Presunto: l’informazione non è stata pubblicata</a:t>
            </a:r>
            <a:endParaRPr sz="1200"/>
          </a:p>
        </p:txBody>
      </p:sp>
      <p:cxnSp>
        <p:nvCxnSpPr>
          <p:cNvPr id="940" name="Google Shape;940;p59"/>
          <p:cNvCxnSpPr/>
          <p:nvPr/>
        </p:nvCxnSpPr>
        <p:spPr>
          <a:xfrm>
            <a:off x="5459475" y="4631450"/>
            <a:ext cx="20739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60"/>
          <p:cNvSpPr txBox="1">
            <a:spLocks noGrp="1"/>
          </p:cNvSpPr>
          <p:nvPr>
            <p:ph type="title"/>
          </p:nvPr>
        </p:nvSpPr>
        <p:spPr>
          <a:xfrm>
            <a:off x="311700" y="292625"/>
            <a:ext cx="3462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Due domande</a:t>
            </a:r>
            <a:endParaRPr/>
          </a:p>
        </p:txBody>
      </p:sp>
      <p:sp>
        <p:nvSpPr>
          <p:cNvPr id="946" name="Google Shape;946;p60"/>
          <p:cNvSpPr txBox="1">
            <a:spLocks noGrp="1"/>
          </p:cNvSpPr>
          <p:nvPr>
            <p:ph type="body" idx="1"/>
          </p:nvPr>
        </p:nvSpPr>
        <p:spPr>
          <a:xfrm>
            <a:off x="313800" y="2491950"/>
            <a:ext cx="8516400" cy="1275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1"/>
              </a:buClr>
              <a:buSzPts val="1100"/>
              <a:buFont typeface="Arial"/>
              <a:buNone/>
            </a:pPr>
            <a:r>
              <a:rPr lang="en-GB" sz="2000" b="1"/>
              <a:t>Come si fa ad addestrare una rete con miliardi di parametri,</a:t>
            </a:r>
            <a:br>
              <a:rPr lang="en-GB" sz="2000" b="1"/>
            </a:br>
            <a:r>
              <a:rPr lang="en-GB" sz="2000" b="1"/>
              <a:t>in modo da renderla capace di fare quello che vediamo fare</a:t>
            </a:r>
            <a:br>
              <a:rPr lang="en-GB" sz="2000" b="1"/>
            </a:br>
            <a:r>
              <a:rPr lang="en-GB" sz="2000" b="1"/>
              <a:t>a ChatGPT e ai suoi simili?</a:t>
            </a:r>
            <a:endParaRPr sz="2000" b="1"/>
          </a:p>
        </p:txBody>
      </p:sp>
      <p:sp>
        <p:nvSpPr>
          <p:cNvPr id="947" name="Google Shape;947;p60"/>
          <p:cNvSpPr txBox="1">
            <a:spLocks noGrp="1"/>
          </p:cNvSpPr>
          <p:nvPr>
            <p:ph type="body" idx="1"/>
          </p:nvPr>
        </p:nvSpPr>
        <p:spPr>
          <a:xfrm>
            <a:off x="313800" y="1272750"/>
            <a:ext cx="8516400" cy="920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1"/>
              </a:buClr>
              <a:buSzPts val="1100"/>
              <a:buFont typeface="Arial"/>
              <a:buNone/>
            </a:pPr>
            <a:r>
              <a:rPr lang="en-GB" sz="2000" b="1"/>
              <a:t>Come si fa ad addestrare una rete neurale artificiale</a:t>
            </a:r>
            <a:br>
              <a:rPr lang="en-GB" sz="2000" b="1"/>
            </a:br>
            <a:r>
              <a:rPr lang="en-GB" sz="2000" b="1"/>
              <a:t>in modo che sia in grado di trattare testi in lingue naturali?</a:t>
            </a:r>
            <a:endParaRPr sz="2000" b="1"/>
          </a:p>
        </p:txBody>
      </p:sp>
      <p:sp>
        <p:nvSpPr>
          <p:cNvPr id="948" name="Google Shape;948;p60"/>
          <p:cNvSpPr txBox="1">
            <a:spLocks noGrp="1"/>
          </p:cNvSpPr>
          <p:nvPr>
            <p:ph type="body" idx="1"/>
          </p:nvPr>
        </p:nvSpPr>
        <p:spPr>
          <a:xfrm>
            <a:off x="313800" y="4168350"/>
            <a:ext cx="8516400" cy="708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sz="1400"/>
              <a:t>(sono questioni di una disciplina, tra la linguistica e l’informatica, chiamata </a:t>
            </a:r>
            <a:r>
              <a:rPr lang="en-GB" sz="1400" i="1"/>
              <a:t>Natural Language Processing</a:t>
            </a:r>
            <a:r>
              <a:rPr lang="en-GB" sz="1400"/>
              <a:t>,</a:t>
            </a:r>
            <a:br>
              <a:rPr lang="en-GB" sz="1400"/>
            </a:br>
            <a:r>
              <a:rPr lang="en-GB" sz="1400"/>
              <a:t> e su cui possiamo fare solo pochi cenni)</a:t>
            </a:r>
            <a:endParaRPr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6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L’addestramento di una rete conversazionale</a:t>
            </a:r>
            <a:endParaRPr/>
          </a:p>
        </p:txBody>
      </p:sp>
      <p:sp>
        <p:nvSpPr>
          <p:cNvPr id="954" name="Google Shape;954;p61"/>
          <p:cNvSpPr txBox="1">
            <a:spLocks noGrp="1"/>
          </p:cNvSpPr>
          <p:nvPr>
            <p:ph type="body" idx="1"/>
          </p:nvPr>
        </p:nvSpPr>
        <p:spPr>
          <a:xfrm>
            <a:off x="311700" y="1228675"/>
            <a:ext cx="8611500" cy="2624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t>Gli </a:t>
            </a:r>
            <a:r>
              <a:rPr lang="en-GB" sz="1600" b="1"/>
              <a:t>attuali</a:t>
            </a:r>
            <a:r>
              <a:rPr lang="en-GB" sz="1600"/>
              <a:t> chatbot sono addestrati in due macro-fasi:</a:t>
            </a:r>
            <a:endParaRPr sz="1600"/>
          </a:p>
          <a:p>
            <a:pPr marL="457200" lvl="0" indent="-330200" algn="l" rtl="0">
              <a:lnSpc>
                <a:spcPct val="115000"/>
              </a:lnSpc>
              <a:spcBef>
                <a:spcPts val="1000"/>
              </a:spcBef>
              <a:spcAft>
                <a:spcPts val="0"/>
              </a:spcAft>
              <a:buSzPts val="1600"/>
              <a:buChar char="●"/>
            </a:pPr>
            <a:r>
              <a:rPr lang="en-GB" sz="1600" b="1" i="1"/>
              <a:t>pre-training</a:t>
            </a:r>
            <a:r>
              <a:rPr lang="en-GB" sz="1600"/>
              <a:t>: si fanno leggere testi (per complessive 10</a:t>
            </a:r>
            <a:r>
              <a:rPr lang="en-GB" sz="1600" baseline="30000"/>
              <a:t>11</a:t>
            </a:r>
            <a:r>
              <a:rPr lang="en-GB" sz="1600"/>
              <a:t>-10</a:t>
            </a:r>
            <a:r>
              <a:rPr lang="en-GB" sz="1600" baseline="30000"/>
              <a:t>12</a:t>
            </a:r>
            <a:r>
              <a:rPr lang="en-GB" sz="1600"/>
              <a:t> parole),</a:t>
            </a:r>
            <a:br>
              <a:rPr lang="en-GB" sz="1600"/>
            </a:br>
            <a:r>
              <a:rPr lang="en-GB" sz="1600"/>
              <a:t>in cui ogni testo è presentato solo parzialmente e la rete deve prevedere</a:t>
            </a:r>
            <a:br>
              <a:rPr lang="en-GB" sz="1600"/>
            </a:br>
            <a:r>
              <a:rPr lang="en-GB" sz="1600"/>
              <a:t>la parte mancante (</a:t>
            </a:r>
            <a:r>
              <a:rPr lang="en-GB" sz="1600" i="1"/>
              <a:t>self-supervised training</a:t>
            </a:r>
            <a:r>
              <a:rPr lang="en-GB" sz="1600"/>
              <a:t>)</a:t>
            </a:r>
            <a:br>
              <a:rPr lang="en-GB" sz="1600"/>
            </a:br>
            <a:r>
              <a:rPr lang="en-GB" sz="1600"/>
              <a:t>→ a questo punto, la rete ha competenze linguistiche e disciplinari,</a:t>
            </a:r>
            <a:br>
              <a:rPr lang="en-GB" sz="1600"/>
            </a:br>
            <a:r>
              <a:rPr lang="en-GB" sz="1600"/>
              <a:t>     ma è a-morale e non è specificamente capace di dialogo</a:t>
            </a:r>
            <a:endParaRPr sz="1600"/>
          </a:p>
          <a:p>
            <a:pPr marL="457200" lvl="0" indent="-330200" algn="l" rtl="0">
              <a:lnSpc>
                <a:spcPct val="115000"/>
              </a:lnSpc>
              <a:spcBef>
                <a:spcPts val="0"/>
              </a:spcBef>
              <a:spcAft>
                <a:spcPts val="0"/>
              </a:spcAft>
              <a:buSzPts val="1600"/>
              <a:buChar char="●"/>
            </a:pPr>
            <a:r>
              <a:rPr lang="en-GB" sz="1600" b="1" i="1"/>
              <a:t>fine tuning</a:t>
            </a:r>
            <a:r>
              <a:rPr lang="en-GB" sz="1600"/>
              <a:t>: si fanno leggere dialoghi, che in precedenza sono stati valutati</a:t>
            </a:r>
            <a:br>
              <a:rPr lang="en-GB" sz="1600"/>
            </a:br>
            <a:r>
              <a:rPr lang="en-GB" sz="1600"/>
              <a:t>→ a questo punto, la rete ha capacità di dialogo e ha una morale imposta</a:t>
            </a:r>
            <a:endParaRPr sz="1600"/>
          </a:p>
        </p:txBody>
      </p:sp>
      <p:sp>
        <p:nvSpPr>
          <p:cNvPr id="955" name="Google Shape;955;p61"/>
          <p:cNvSpPr txBox="1">
            <a:spLocks noGrp="1"/>
          </p:cNvSpPr>
          <p:nvPr>
            <p:ph type="body" idx="1"/>
          </p:nvPr>
        </p:nvSpPr>
        <p:spPr>
          <a:xfrm>
            <a:off x="463500" y="4019550"/>
            <a:ext cx="7802100" cy="711600"/>
          </a:xfrm>
          <a:prstGeom prst="rect">
            <a:avLst/>
          </a:prstGeom>
        </p:spPr>
        <p:txBody>
          <a:bodyPr spcFirstLastPara="1" wrap="square" lIns="91425" tIns="91425" rIns="91425" bIns="91425" anchor="t" anchorCtr="0">
            <a:noAutofit/>
          </a:bodyPr>
          <a:lstStyle/>
          <a:p>
            <a:pPr marL="0" lvl="0" indent="0" algn="ctr" rtl="0">
              <a:spcBef>
                <a:spcPts val="0"/>
              </a:spcBef>
              <a:spcAft>
                <a:spcPts val="800"/>
              </a:spcAft>
              <a:buClr>
                <a:schemeClr val="dk1"/>
              </a:buClr>
              <a:buSzPts val="1100"/>
              <a:buFont typeface="Arial"/>
              <a:buNone/>
            </a:pPr>
            <a:r>
              <a:rPr lang="en-GB" b="1"/>
              <a:t>Il fine tuning è perciò il momento</a:t>
            </a:r>
            <a:br>
              <a:rPr lang="en-GB" b="1"/>
            </a:br>
            <a:r>
              <a:rPr lang="en-GB" b="1"/>
              <a:t>in cui si forma la “personalità” del chatbot</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4">
                                            <p:txEl>
                                              <p:pRg st="0" end="0"/>
                                            </p:txEl>
                                          </p:spTgt>
                                        </p:tgtEl>
                                        <p:attrNameLst>
                                          <p:attrName>style.visibility</p:attrName>
                                        </p:attrNameLst>
                                      </p:cBhvr>
                                      <p:to>
                                        <p:strVal val="visible"/>
                                      </p:to>
                                    </p:set>
                                    <p:animEffect transition="in" filter="fade">
                                      <p:cBhvr>
                                        <p:cTn id="7" dur="2000"/>
                                        <p:tgtEl>
                                          <p:spTgt spid="9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4">
                                            <p:txEl>
                                              <p:pRg st="1" end="1"/>
                                            </p:txEl>
                                          </p:spTgt>
                                        </p:tgtEl>
                                        <p:attrNameLst>
                                          <p:attrName>style.visibility</p:attrName>
                                        </p:attrNameLst>
                                      </p:cBhvr>
                                      <p:to>
                                        <p:strVal val="visible"/>
                                      </p:to>
                                    </p:set>
                                    <p:animEffect transition="in" filter="fade">
                                      <p:cBhvr>
                                        <p:cTn id="12" dur="2000"/>
                                        <p:tgtEl>
                                          <p:spTgt spid="9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4">
                                            <p:txEl>
                                              <p:pRg st="2" end="2"/>
                                            </p:txEl>
                                          </p:spTgt>
                                        </p:tgtEl>
                                        <p:attrNameLst>
                                          <p:attrName>style.visibility</p:attrName>
                                        </p:attrNameLst>
                                      </p:cBhvr>
                                      <p:to>
                                        <p:strVal val="visible"/>
                                      </p:to>
                                    </p:set>
                                    <p:animEffect transition="in" filter="fade">
                                      <p:cBhvr>
                                        <p:cTn id="17" dur="2000"/>
                                        <p:tgtEl>
                                          <p:spTgt spid="9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5"/>
                                        </p:tgtEl>
                                        <p:attrNameLst>
                                          <p:attrName>style.visibility</p:attrName>
                                        </p:attrNameLst>
                                      </p:cBhvr>
                                      <p:to>
                                        <p:strVal val="visible"/>
                                      </p:to>
                                    </p:set>
                                    <p:animEffect transition="in" filter="fade">
                                      <p:cBhvr>
                                        <p:cTn id="22" dur="2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6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Il funzionamento di una rete conversazionale</a:t>
            </a:r>
            <a:endParaRPr/>
          </a:p>
        </p:txBody>
      </p:sp>
      <p:sp>
        <p:nvSpPr>
          <p:cNvPr id="961" name="Google Shape;961;p62"/>
          <p:cNvSpPr txBox="1">
            <a:spLocks noGrp="1"/>
          </p:cNvSpPr>
          <p:nvPr>
            <p:ph type="body" idx="1"/>
          </p:nvPr>
        </p:nvSpPr>
        <p:spPr>
          <a:xfrm>
            <a:off x="311700" y="923875"/>
            <a:ext cx="8611500" cy="2143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t>Gli </a:t>
            </a:r>
            <a:r>
              <a:rPr lang="en-GB" sz="1600" b="1"/>
              <a:t>attuali</a:t>
            </a:r>
            <a:r>
              <a:rPr lang="en-GB" sz="1600"/>
              <a:t> chatbot funzionano mantenendo distinte:</a:t>
            </a:r>
            <a:endParaRPr sz="1600"/>
          </a:p>
          <a:p>
            <a:pPr marL="457200" lvl="0" indent="-330200" algn="l" rtl="0">
              <a:lnSpc>
                <a:spcPct val="115000"/>
              </a:lnSpc>
              <a:spcBef>
                <a:spcPts val="0"/>
              </a:spcBef>
              <a:spcAft>
                <a:spcPts val="0"/>
              </a:spcAft>
              <a:buSzPts val="1600"/>
              <a:buChar char="●"/>
            </a:pPr>
            <a:r>
              <a:rPr lang="en-GB" sz="1600" b="1"/>
              <a:t>la memoria a lungo termine</a:t>
            </a:r>
            <a:r>
              <a:rPr lang="en-GB" sz="1600"/>
              <a:t>, cioè la struttura con i valori dei ~10</a:t>
            </a:r>
            <a:r>
              <a:rPr lang="en-GB" sz="1600" baseline="30000"/>
              <a:t>11</a:t>
            </a:r>
            <a:r>
              <a:rPr lang="en-GB" sz="1600"/>
              <a:t> parametri,</a:t>
            </a:r>
            <a:br>
              <a:rPr lang="en-GB" sz="1600"/>
            </a:br>
            <a:r>
              <a:rPr lang="en-GB" sz="1600"/>
              <a:t>che vengono modificati attraverso processi gestiti da chi controlla il chatbot</a:t>
            </a:r>
            <a:br>
              <a:rPr lang="en-GB" sz="1600"/>
            </a:br>
            <a:r>
              <a:rPr lang="en-GB" sz="1600"/>
              <a:t>e non dai dialoghi che il chatbot fa con i vari utenti</a:t>
            </a:r>
            <a:endParaRPr sz="1600"/>
          </a:p>
          <a:p>
            <a:pPr marL="457200" lvl="0" indent="-330200" algn="l" rtl="0">
              <a:lnSpc>
                <a:spcPct val="115000"/>
              </a:lnSpc>
              <a:spcBef>
                <a:spcPts val="0"/>
              </a:spcBef>
              <a:spcAft>
                <a:spcPts val="0"/>
              </a:spcAft>
              <a:buSzPts val="1600"/>
              <a:buChar char="●"/>
            </a:pPr>
            <a:r>
              <a:rPr lang="en-GB" sz="1600" b="1"/>
              <a:t>la memoria a breve termine</a:t>
            </a:r>
            <a:r>
              <a:rPr lang="en-GB" sz="1600"/>
              <a:t>, che mantiene l’informazione solo sul dialogo in corso</a:t>
            </a:r>
            <a:br>
              <a:rPr lang="en-GB" sz="1600"/>
            </a:br>
            <a:r>
              <a:rPr lang="en-GB" sz="1600"/>
              <a:t>(e in questo i vari chatbot si differenziano per la dimensione della </a:t>
            </a:r>
            <a:r>
              <a:rPr lang="en-GB" sz="1600" i="1"/>
              <a:t>context window</a:t>
            </a:r>
            <a:r>
              <a:rPr lang="en-GB" sz="1600"/>
              <a:t>,</a:t>
            </a:r>
            <a:br>
              <a:rPr lang="en-GB" sz="1600"/>
            </a:br>
            <a:r>
              <a:rPr lang="en-GB" sz="1600"/>
              <a:t> dell’ordine di 10</a:t>
            </a:r>
            <a:r>
              <a:rPr lang="en-GB" sz="1600" baseline="30000"/>
              <a:t>3</a:t>
            </a:r>
            <a:r>
              <a:rPr lang="en-GB" sz="1600"/>
              <a:t> - 10</a:t>
            </a:r>
            <a:r>
              <a:rPr lang="en-GB" sz="1600" baseline="30000"/>
              <a:t>5</a:t>
            </a:r>
            <a:r>
              <a:rPr lang="en-GB" sz="1600"/>
              <a:t> parole)</a:t>
            </a:r>
            <a:endParaRPr sz="1600"/>
          </a:p>
        </p:txBody>
      </p:sp>
      <p:sp>
        <p:nvSpPr>
          <p:cNvPr id="962" name="Google Shape;962;p62"/>
          <p:cNvSpPr txBox="1"/>
          <p:nvPr/>
        </p:nvSpPr>
        <p:spPr>
          <a:xfrm>
            <a:off x="5892975" y="3909750"/>
            <a:ext cx="2352600" cy="7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rgbClr val="595959"/>
                </a:solidFill>
              </a:rPr>
              <a:t>LLM: Large Language Model</a:t>
            </a:r>
            <a:br>
              <a:rPr lang="en-GB" sz="1200">
                <a:solidFill>
                  <a:srgbClr val="595959"/>
                </a:solidFill>
              </a:rPr>
            </a:br>
            <a:r>
              <a:rPr lang="en-GB" sz="1200">
                <a:solidFill>
                  <a:srgbClr val="595959"/>
                </a:solidFill>
              </a:rPr>
              <a:t>LTM: long-term memory</a:t>
            </a:r>
            <a:br>
              <a:rPr lang="en-GB" sz="1200">
                <a:solidFill>
                  <a:srgbClr val="595959"/>
                </a:solidFill>
              </a:rPr>
            </a:br>
            <a:r>
              <a:rPr lang="en-GB" sz="1200">
                <a:solidFill>
                  <a:srgbClr val="595959"/>
                </a:solidFill>
              </a:rPr>
              <a:t>STM: short-term memory</a:t>
            </a:r>
            <a:endParaRPr sz="1200">
              <a:solidFill>
                <a:srgbClr val="595959"/>
              </a:solidFill>
            </a:endParaRPr>
          </a:p>
        </p:txBody>
      </p:sp>
      <p:grpSp>
        <p:nvGrpSpPr>
          <p:cNvPr id="963" name="Google Shape;963;p62"/>
          <p:cNvGrpSpPr/>
          <p:nvPr/>
        </p:nvGrpSpPr>
        <p:grpSpPr>
          <a:xfrm>
            <a:off x="2943225" y="3198650"/>
            <a:ext cx="2712150" cy="1842875"/>
            <a:chOff x="2105025" y="3274850"/>
            <a:chExt cx="2712150" cy="1842875"/>
          </a:xfrm>
        </p:grpSpPr>
        <p:sp>
          <p:nvSpPr>
            <p:cNvPr id="964" name="Google Shape;964;p62"/>
            <p:cNvSpPr/>
            <p:nvPr/>
          </p:nvSpPr>
          <p:spPr>
            <a:xfrm>
              <a:off x="2105025" y="3274850"/>
              <a:ext cx="1418100" cy="1811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GB">
                  <a:solidFill>
                    <a:srgbClr val="595959"/>
                  </a:solidFill>
                </a:rPr>
                <a:t>LLM</a:t>
              </a:r>
              <a:endParaRPr/>
            </a:p>
          </p:txBody>
        </p:sp>
        <p:sp>
          <p:nvSpPr>
            <p:cNvPr id="965" name="Google Shape;965;p62"/>
            <p:cNvSpPr/>
            <p:nvPr/>
          </p:nvSpPr>
          <p:spPr>
            <a:xfrm>
              <a:off x="2150275" y="3627625"/>
              <a:ext cx="840900" cy="14142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r>
                <a:rPr lang="en-GB" sz="1300">
                  <a:solidFill>
                    <a:srgbClr val="595959"/>
                  </a:solidFill>
                </a:rPr>
                <a:t>LTM</a:t>
              </a:r>
              <a:endParaRPr sz="1300"/>
            </a:p>
          </p:txBody>
        </p:sp>
        <p:sp>
          <p:nvSpPr>
            <p:cNvPr id="966" name="Google Shape;966;p62"/>
            <p:cNvSpPr/>
            <p:nvPr/>
          </p:nvSpPr>
          <p:spPr>
            <a:xfrm>
              <a:off x="3040225" y="3627650"/>
              <a:ext cx="434700" cy="684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GB" sz="900">
                  <a:solidFill>
                    <a:srgbClr val="595959"/>
                  </a:solidFill>
                </a:rPr>
                <a:t>STM</a:t>
              </a:r>
              <a:endParaRPr sz="900"/>
            </a:p>
          </p:txBody>
        </p:sp>
        <p:sp>
          <p:nvSpPr>
            <p:cNvPr id="967" name="Google Shape;967;p62"/>
            <p:cNvSpPr/>
            <p:nvPr/>
          </p:nvSpPr>
          <p:spPr>
            <a:xfrm>
              <a:off x="4316775" y="3709100"/>
              <a:ext cx="500400" cy="500400"/>
            </a:xfrm>
            <a:prstGeom prst="smileyFace">
              <a:avLst>
                <a:gd name="adj" fmla="val 465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8" name="Google Shape;968;p62"/>
            <p:cNvCxnSpPr>
              <a:stCxn id="969" idx="1"/>
              <a:endCxn id="966" idx="3"/>
            </p:cNvCxnSpPr>
            <p:nvPr/>
          </p:nvCxnSpPr>
          <p:spPr>
            <a:xfrm rot="10800000">
              <a:off x="3474925" y="3969650"/>
              <a:ext cx="824700" cy="0"/>
            </a:xfrm>
            <a:prstGeom prst="straightConnector1">
              <a:avLst/>
            </a:prstGeom>
            <a:noFill/>
            <a:ln w="9525" cap="flat" cmpd="sng">
              <a:solidFill>
                <a:srgbClr val="595959"/>
              </a:solidFill>
              <a:prstDash val="solid"/>
              <a:round/>
              <a:headEnd type="none" w="med" len="med"/>
              <a:tailEnd type="triangle" w="med" len="med"/>
            </a:ln>
          </p:spPr>
        </p:cxnSp>
        <p:cxnSp>
          <p:nvCxnSpPr>
            <p:cNvPr id="970" name="Google Shape;970;p62"/>
            <p:cNvCxnSpPr/>
            <p:nvPr/>
          </p:nvCxnSpPr>
          <p:spPr>
            <a:xfrm>
              <a:off x="3549599" y="4044500"/>
              <a:ext cx="750000" cy="0"/>
            </a:xfrm>
            <a:prstGeom prst="straightConnector1">
              <a:avLst/>
            </a:prstGeom>
            <a:noFill/>
            <a:ln w="9525" cap="flat" cmpd="sng">
              <a:solidFill>
                <a:srgbClr val="595959"/>
              </a:solidFill>
              <a:prstDash val="solid"/>
              <a:round/>
              <a:headEnd type="none" w="med" len="med"/>
              <a:tailEnd type="triangle" w="med" len="med"/>
            </a:ln>
          </p:spPr>
        </p:cxnSp>
        <p:sp>
          <p:nvSpPr>
            <p:cNvPr id="971" name="Google Shape;971;p62"/>
            <p:cNvSpPr txBox="1"/>
            <p:nvPr/>
          </p:nvSpPr>
          <p:spPr>
            <a:xfrm>
              <a:off x="3040225" y="3787175"/>
              <a:ext cx="4176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595959"/>
                  </a:solidFill>
                </a:rPr>
                <a:t>p</a:t>
              </a:r>
              <a:r>
                <a:rPr lang="en-GB" sz="900" baseline="-25000">
                  <a:solidFill>
                    <a:srgbClr val="595959"/>
                  </a:solidFill>
                </a:rPr>
                <a:t>1</a:t>
              </a:r>
              <a:r>
                <a:rPr lang="en-GB" sz="900">
                  <a:solidFill>
                    <a:srgbClr val="595959"/>
                  </a:solidFill>
                </a:rPr>
                <a:t> r</a:t>
              </a:r>
              <a:r>
                <a:rPr lang="en-GB" sz="900" baseline="-25000">
                  <a:solidFill>
                    <a:srgbClr val="595959"/>
                  </a:solidFill>
                </a:rPr>
                <a:t>1</a:t>
              </a:r>
              <a:br>
                <a:rPr lang="en-GB" sz="900" baseline="-25000">
                  <a:solidFill>
                    <a:srgbClr val="595959"/>
                  </a:solidFill>
                </a:rPr>
              </a:br>
              <a:r>
                <a:rPr lang="en-GB" sz="900">
                  <a:solidFill>
                    <a:schemeClr val="dk2"/>
                  </a:solidFill>
                </a:rPr>
                <a:t>p</a:t>
              </a:r>
              <a:r>
                <a:rPr lang="en-GB" sz="900" baseline="-25000">
                  <a:solidFill>
                    <a:schemeClr val="dk2"/>
                  </a:solidFill>
                </a:rPr>
                <a:t>2</a:t>
              </a:r>
              <a:r>
                <a:rPr lang="en-GB" sz="900">
                  <a:solidFill>
                    <a:schemeClr val="dk2"/>
                  </a:solidFill>
                </a:rPr>
                <a:t> r</a:t>
              </a:r>
              <a:r>
                <a:rPr lang="en-GB" sz="900" baseline="-25000">
                  <a:solidFill>
                    <a:schemeClr val="dk2"/>
                  </a:solidFill>
                </a:rPr>
                <a:t>2</a:t>
              </a:r>
              <a:br>
                <a:rPr lang="en-GB" sz="900" baseline="-25000">
                  <a:solidFill>
                    <a:schemeClr val="dk2"/>
                  </a:solidFill>
                </a:rPr>
              </a:br>
              <a:r>
                <a:rPr lang="en-GB" sz="900">
                  <a:solidFill>
                    <a:schemeClr val="dk2"/>
                  </a:solidFill>
                </a:rPr>
                <a:t>. . .</a:t>
              </a:r>
              <a:endParaRPr/>
            </a:p>
          </p:txBody>
        </p:sp>
        <p:grpSp>
          <p:nvGrpSpPr>
            <p:cNvPr id="972" name="Google Shape;972;p62"/>
            <p:cNvGrpSpPr/>
            <p:nvPr/>
          </p:nvGrpSpPr>
          <p:grpSpPr>
            <a:xfrm>
              <a:off x="2890650" y="3980950"/>
              <a:ext cx="187800" cy="76200"/>
              <a:chOff x="2357250" y="3523750"/>
              <a:chExt cx="187800" cy="76200"/>
            </a:xfrm>
          </p:grpSpPr>
          <p:cxnSp>
            <p:nvCxnSpPr>
              <p:cNvPr id="973" name="Google Shape;973;p62"/>
              <p:cNvCxnSpPr/>
              <p:nvPr/>
            </p:nvCxnSpPr>
            <p:spPr>
              <a:xfrm rot="10800000">
                <a:off x="2357250" y="3523750"/>
                <a:ext cx="187800" cy="0"/>
              </a:xfrm>
              <a:prstGeom prst="straightConnector1">
                <a:avLst/>
              </a:prstGeom>
              <a:noFill/>
              <a:ln w="9525" cap="flat" cmpd="sng">
                <a:solidFill>
                  <a:srgbClr val="595959"/>
                </a:solidFill>
                <a:prstDash val="solid"/>
                <a:round/>
                <a:headEnd type="none" w="med" len="med"/>
                <a:tailEnd type="triangle" w="med" len="med"/>
              </a:ln>
            </p:spPr>
          </p:cxnSp>
          <p:cxnSp>
            <p:nvCxnSpPr>
              <p:cNvPr id="974" name="Google Shape;974;p62"/>
              <p:cNvCxnSpPr/>
              <p:nvPr/>
            </p:nvCxnSpPr>
            <p:spPr>
              <a:xfrm>
                <a:off x="2357250" y="3599950"/>
                <a:ext cx="187800" cy="0"/>
              </a:xfrm>
              <a:prstGeom prst="straightConnector1">
                <a:avLst/>
              </a:prstGeom>
              <a:noFill/>
              <a:ln w="9525" cap="flat" cmpd="sng">
                <a:solidFill>
                  <a:srgbClr val="595959"/>
                </a:solidFill>
                <a:prstDash val="solid"/>
                <a:round/>
                <a:headEnd type="none" w="med" len="med"/>
                <a:tailEnd type="triangle" w="med" len="med"/>
              </a:ln>
            </p:spPr>
          </p:cxnSp>
        </p:grpSp>
        <p:sp>
          <p:nvSpPr>
            <p:cNvPr id="975" name="Google Shape;975;p62"/>
            <p:cNvSpPr/>
            <p:nvPr/>
          </p:nvSpPr>
          <p:spPr>
            <a:xfrm>
              <a:off x="3040225" y="4357900"/>
              <a:ext cx="434700" cy="684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GB" sz="900">
                  <a:solidFill>
                    <a:srgbClr val="595959"/>
                  </a:solidFill>
                </a:rPr>
                <a:t>STM</a:t>
              </a:r>
              <a:endParaRPr sz="900"/>
            </a:p>
          </p:txBody>
        </p:sp>
        <p:sp>
          <p:nvSpPr>
            <p:cNvPr id="976" name="Google Shape;976;p62"/>
            <p:cNvSpPr txBox="1"/>
            <p:nvPr/>
          </p:nvSpPr>
          <p:spPr>
            <a:xfrm>
              <a:off x="3040225" y="4517425"/>
              <a:ext cx="4176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595959"/>
                  </a:solidFill>
                </a:rPr>
                <a:t>p</a:t>
              </a:r>
              <a:r>
                <a:rPr lang="en-GB" sz="900" baseline="-25000">
                  <a:solidFill>
                    <a:srgbClr val="595959"/>
                  </a:solidFill>
                </a:rPr>
                <a:t>1</a:t>
              </a:r>
              <a:r>
                <a:rPr lang="en-GB" sz="900">
                  <a:solidFill>
                    <a:srgbClr val="595959"/>
                  </a:solidFill>
                </a:rPr>
                <a:t> r</a:t>
              </a:r>
              <a:r>
                <a:rPr lang="en-GB" sz="900" baseline="-25000">
                  <a:solidFill>
                    <a:srgbClr val="595959"/>
                  </a:solidFill>
                </a:rPr>
                <a:t>1</a:t>
              </a:r>
              <a:br>
                <a:rPr lang="en-GB" sz="900" baseline="-25000">
                  <a:solidFill>
                    <a:srgbClr val="595959"/>
                  </a:solidFill>
                </a:rPr>
              </a:br>
              <a:r>
                <a:rPr lang="en-GB" sz="900">
                  <a:solidFill>
                    <a:schemeClr val="dk2"/>
                  </a:solidFill>
                </a:rPr>
                <a:t>p</a:t>
              </a:r>
              <a:r>
                <a:rPr lang="en-GB" sz="900" baseline="-25000">
                  <a:solidFill>
                    <a:schemeClr val="dk2"/>
                  </a:solidFill>
                </a:rPr>
                <a:t>2</a:t>
              </a:r>
              <a:r>
                <a:rPr lang="en-GB" sz="900">
                  <a:solidFill>
                    <a:schemeClr val="dk2"/>
                  </a:solidFill>
                </a:rPr>
                <a:t> r</a:t>
              </a:r>
              <a:r>
                <a:rPr lang="en-GB" sz="900" baseline="-25000">
                  <a:solidFill>
                    <a:schemeClr val="dk2"/>
                  </a:solidFill>
                </a:rPr>
                <a:t>2</a:t>
              </a:r>
              <a:br>
                <a:rPr lang="en-GB" sz="900" baseline="-25000">
                  <a:solidFill>
                    <a:schemeClr val="dk2"/>
                  </a:solidFill>
                </a:rPr>
              </a:br>
              <a:r>
                <a:rPr lang="en-GB" sz="900">
                  <a:solidFill>
                    <a:schemeClr val="dk2"/>
                  </a:solidFill>
                </a:rPr>
                <a:t>. . .</a:t>
              </a:r>
              <a:endParaRPr/>
            </a:p>
          </p:txBody>
        </p:sp>
        <p:grpSp>
          <p:nvGrpSpPr>
            <p:cNvPr id="977" name="Google Shape;977;p62"/>
            <p:cNvGrpSpPr/>
            <p:nvPr/>
          </p:nvGrpSpPr>
          <p:grpSpPr>
            <a:xfrm>
              <a:off x="2890650" y="4666750"/>
              <a:ext cx="187800" cy="76200"/>
              <a:chOff x="2357250" y="3523750"/>
              <a:chExt cx="187800" cy="76200"/>
            </a:xfrm>
          </p:grpSpPr>
          <p:cxnSp>
            <p:nvCxnSpPr>
              <p:cNvPr id="978" name="Google Shape;978;p62"/>
              <p:cNvCxnSpPr/>
              <p:nvPr/>
            </p:nvCxnSpPr>
            <p:spPr>
              <a:xfrm rot="10800000">
                <a:off x="2357250" y="3523750"/>
                <a:ext cx="187800" cy="0"/>
              </a:xfrm>
              <a:prstGeom prst="straightConnector1">
                <a:avLst/>
              </a:prstGeom>
              <a:noFill/>
              <a:ln w="9525" cap="flat" cmpd="sng">
                <a:solidFill>
                  <a:srgbClr val="595959"/>
                </a:solidFill>
                <a:prstDash val="solid"/>
                <a:round/>
                <a:headEnd type="none" w="med" len="med"/>
                <a:tailEnd type="triangle" w="med" len="med"/>
              </a:ln>
            </p:spPr>
          </p:cxnSp>
          <p:cxnSp>
            <p:nvCxnSpPr>
              <p:cNvPr id="979" name="Google Shape;979;p62"/>
              <p:cNvCxnSpPr/>
              <p:nvPr/>
            </p:nvCxnSpPr>
            <p:spPr>
              <a:xfrm>
                <a:off x="2357250" y="3599950"/>
                <a:ext cx="187800" cy="0"/>
              </a:xfrm>
              <a:prstGeom prst="straightConnector1">
                <a:avLst/>
              </a:prstGeom>
              <a:noFill/>
              <a:ln w="9525" cap="flat" cmpd="sng">
                <a:solidFill>
                  <a:srgbClr val="595959"/>
                </a:solidFill>
                <a:prstDash val="solid"/>
                <a:round/>
                <a:headEnd type="none" w="med" len="med"/>
                <a:tailEnd type="triangle" w="med" len="med"/>
              </a:ln>
            </p:spPr>
          </p:cxnSp>
        </p:grpSp>
        <p:sp>
          <p:nvSpPr>
            <p:cNvPr id="980" name="Google Shape;980;p62"/>
            <p:cNvSpPr/>
            <p:nvPr/>
          </p:nvSpPr>
          <p:spPr>
            <a:xfrm>
              <a:off x="4316775" y="4394900"/>
              <a:ext cx="500400" cy="500400"/>
            </a:xfrm>
            <a:prstGeom prst="smileyFace">
              <a:avLst>
                <a:gd name="adj" fmla="val 4653"/>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1" name="Google Shape;981;p62"/>
            <p:cNvCxnSpPr/>
            <p:nvPr/>
          </p:nvCxnSpPr>
          <p:spPr>
            <a:xfrm rot="10800000">
              <a:off x="3474925" y="4655450"/>
              <a:ext cx="824700" cy="0"/>
            </a:xfrm>
            <a:prstGeom prst="straightConnector1">
              <a:avLst/>
            </a:prstGeom>
            <a:noFill/>
            <a:ln w="9525" cap="flat" cmpd="sng">
              <a:solidFill>
                <a:srgbClr val="595959"/>
              </a:solidFill>
              <a:prstDash val="solid"/>
              <a:round/>
              <a:headEnd type="none" w="med" len="med"/>
              <a:tailEnd type="triangle" w="med" len="med"/>
            </a:ln>
          </p:spPr>
        </p:cxnSp>
        <p:cxnSp>
          <p:nvCxnSpPr>
            <p:cNvPr id="982" name="Google Shape;982;p62"/>
            <p:cNvCxnSpPr/>
            <p:nvPr/>
          </p:nvCxnSpPr>
          <p:spPr>
            <a:xfrm>
              <a:off x="3549599" y="4730300"/>
              <a:ext cx="750000" cy="0"/>
            </a:xfrm>
            <a:prstGeom prst="straightConnector1">
              <a:avLst/>
            </a:prstGeom>
            <a:noFill/>
            <a:ln w="9525" cap="flat" cmpd="sng">
              <a:solidFill>
                <a:srgbClr val="595959"/>
              </a:solidFill>
              <a:prstDash val="solid"/>
              <a:round/>
              <a:headEnd type="none" w="med" len="med"/>
              <a:tailEnd type="triangle" w="med" len="med"/>
            </a:ln>
          </p:spPr>
        </p:cxn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63"/>
          <p:cNvSpPr txBox="1">
            <a:spLocks noGrp="1"/>
          </p:cNvSpPr>
          <p:nvPr>
            <p:ph type="title"/>
          </p:nvPr>
        </p:nvSpPr>
        <p:spPr>
          <a:xfrm>
            <a:off x="311700" y="292625"/>
            <a:ext cx="839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Alcuni limiti importanti degli attuali chatbot</a:t>
            </a:r>
            <a:endParaRPr/>
          </a:p>
        </p:txBody>
      </p:sp>
      <p:sp>
        <p:nvSpPr>
          <p:cNvPr id="988" name="Google Shape;988;p63"/>
          <p:cNvSpPr txBox="1">
            <a:spLocks noGrp="1"/>
          </p:cNvSpPr>
          <p:nvPr>
            <p:ph type="body" idx="1"/>
          </p:nvPr>
        </p:nvSpPr>
        <p:spPr>
          <a:xfrm>
            <a:off x="313800" y="1404000"/>
            <a:ext cx="8237700" cy="2306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 Non sono connessi direttamente al mondo empirico</a:t>
            </a:r>
            <a:br>
              <a:rPr lang="en-GB"/>
            </a:br>
            <a:r>
              <a:rPr lang="en-GB"/>
              <a:t>	(</a:t>
            </a:r>
            <a:r>
              <a:rPr lang="en-GB" i="1"/>
              <a:t>parlano di cose che non hanno mai visto</a:t>
            </a:r>
            <a:r>
              <a:rPr lang="en-GB"/>
              <a:t>)</a:t>
            </a:r>
            <a:endParaRPr/>
          </a:p>
          <a:p>
            <a:pPr marL="0" lvl="0" indent="0" algn="l" rtl="0">
              <a:lnSpc>
                <a:spcPct val="100000"/>
              </a:lnSpc>
              <a:spcBef>
                <a:spcPts val="1000"/>
              </a:spcBef>
              <a:spcAft>
                <a:spcPts val="0"/>
              </a:spcAft>
              <a:buClr>
                <a:schemeClr val="dk1"/>
              </a:buClr>
              <a:buSzPts val="1100"/>
              <a:buFont typeface="Arial"/>
              <a:buNone/>
            </a:pPr>
            <a:r>
              <a:rPr lang="en-GB"/>
              <a:t>– Operano passivamente, solo reagendo alle richieste che ricevono</a:t>
            </a:r>
            <a:br>
              <a:rPr lang="en-GB"/>
            </a:br>
            <a:r>
              <a:rPr lang="en-GB"/>
              <a:t>	(</a:t>
            </a:r>
            <a:r>
              <a:rPr lang="en-GB" i="1"/>
              <a:t>sono poco o per nulla autonomi</a:t>
            </a:r>
            <a:r>
              <a:rPr lang="en-GB"/>
              <a:t>)</a:t>
            </a:r>
            <a:endParaRPr/>
          </a:p>
          <a:p>
            <a:pPr marL="0" lvl="0" indent="0" algn="l" rtl="0">
              <a:lnSpc>
                <a:spcPct val="100000"/>
              </a:lnSpc>
              <a:spcBef>
                <a:spcPts val="1000"/>
              </a:spcBef>
              <a:spcAft>
                <a:spcPts val="1000"/>
              </a:spcAft>
              <a:buNone/>
            </a:pPr>
            <a:r>
              <a:rPr lang="en-GB"/>
              <a:t>– Non imparano dalle conversazioni che fanno</a:t>
            </a:r>
            <a:br>
              <a:rPr lang="en-GB"/>
            </a:br>
            <a:r>
              <a:rPr lang="en-GB"/>
              <a:t>	(</a:t>
            </a:r>
            <a:r>
              <a:rPr lang="en-GB" i="1"/>
              <a:t>dimenticano alla fine di ogni conversazione</a:t>
            </a:r>
            <a:r>
              <a:rPr lang="en-GB"/>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8">
                                            <p:txEl>
                                              <p:pRg st="0" end="0"/>
                                            </p:txEl>
                                          </p:spTgt>
                                        </p:tgtEl>
                                        <p:attrNameLst>
                                          <p:attrName>style.visibility</p:attrName>
                                        </p:attrNameLst>
                                      </p:cBhvr>
                                      <p:to>
                                        <p:strVal val="visible"/>
                                      </p:to>
                                    </p:set>
                                    <p:animEffect transition="in" filter="fade">
                                      <p:cBhvr>
                                        <p:cTn id="7" dur="2000"/>
                                        <p:tgtEl>
                                          <p:spTgt spid="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8">
                                            <p:txEl>
                                              <p:pRg st="1" end="1"/>
                                            </p:txEl>
                                          </p:spTgt>
                                        </p:tgtEl>
                                        <p:attrNameLst>
                                          <p:attrName>style.visibility</p:attrName>
                                        </p:attrNameLst>
                                      </p:cBhvr>
                                      <p:to>
                                        <p:strVal val="visible"/>
                                      </p:to>
                                    </p:set>
                                    <p:animEffect transition="in" filter="fade">
                                      <p:cBhvr>
                                        <p:cTn id="12" dur="2000"/>
                                        <p:tgtEl>
                                          <p:spTgt spid="9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8">
                                            <p:txEl>
                                              <p:pRg st="2" end="2"/>
                                            </p:txEl>
                                          </p:spTgt>
                                        </p:tgtEl>
                                        <p:attrNameLst>
                                          <p:attrName>style.visibility</p:attrName>
                                        </p:attrNameLst>
                                      </p:cBhvr>
                                      <p:to>
                                        <p:strVal val="visible"/>
                                      </p:to>
                                    </p:set>
                                    <p:animEffect transition="in" filter="fade">
                                      <p:cBhvr>
                                        <p:cTn id="17" dur="2000"/>
                                        <p:tgtEl>
                                          <p:spTgt spid="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64"/>
          <p:cNvPicPr preferRelativeResize="0"/>
          <p:nvPr/>
        </p:nvPicPr>
        <p:blipFill rotWithShape="1">
          <a:blip r:embed="rId3">
            <a:alphaModFix/>
          </a:blip>
          <a:srcRect r="16888"/>
          <a:stretch/>
        </p:blipFill>
        <p:spPr>
          <a:xfrm>
            <a:off x="7440225" y="3131100"/>
            <a:ext cx="1679700" cy="2021000"/>
          </a:xfrm>
          <a:prstGeom prst="rect">
            <a:avLst/>
          </a:prstGeom>
          <a:noFill/>
          <a:ln>
            <a:noFill/>
          </a:ln>
        </p:spPr>
      </p:pic>
      <p:sp>
        <p:nvSpPr>
          <p:cNvPr id="994" name="Google Shape;994;p64"/>
          <p:cNvSpPr txBox="1">
            <a:spLocks noGrp="1"/>
          </p:cNvSpPr>
          <p:nvPr>
            <p:ph type="body" idx="1"/>
          </p:nvPr>
        </p:nvSpPr>
        <p:spPr>
          <a:xfrm>
            <a:off x="291600" y="945600"/>
            <a:ext cx="8560800" cy="358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500"/>
              <a:t>Per ora, di solito…</a:t>
            </a:r>
            <a:endParaRPr sz="1500"/>
          </a:p>
          <a:p>
            <a:pPr marL="0" lvl="0" indent="0" algn="l" rtl="0">
              <a:spcBef>
                <a:spcPts val="600"/>
              </a:spcBef>
              <a:spcAft>
                <a:spcPts val="0"/>
              </a:spcAft>
              <a:buClr>
                <a:schemeClr val="dk1"/>
              </a:buClr>
              <a:buSzPts val="1100"/>
              <a:buFont typeface="Arial"/>
              <a:buNone/>
            </a:pPr>
            <a:r>
              <a:rPr lang="en-GB" sz="1500"/>
              <a:t>* non è una buona idea trattarli come sostituti di un motore di ricerca</a:t>
            </a:r>
            <a:br>
              <a:rPr lang="en-GB" sz="1500"/>
            </a:br>
            <a:r>
              <a:rPr lang="en-GB" sz="1500"/>
              <a:t>  (per esempio, parafrasano anche quello che non dovrebbero come gli URL e i titoli dei libri):</a:t>
            </a:r>
            <a:br>
              <a:rPr lang="en-GB" sz="1500"/>
            </a:br>
            <a:r>
              <a:rPr lang="en-GB" sz="1500"/>
              <a:t>   sono più capaci di proporre buone idee che informazione su fatti</a:t>
            </a:r>
            <a:endParaRPr sz="1500"/>
          </a:p>
          <a:p>
            <a:pPr marL="0" lvl="0" indent="0" algn="l" rtl="0">
              <a:spcBef>
                <a:spcPts val="600"/>
              </a:spcBef>
              <a:spcAft>
                <a:spcPts val="0"/>
              </a:spcAft>
              <a:buClr>
                <a:schemeClr val="dk1"/>
              </a:buClr>
              <a:buSzPts val="1100"/>
              <a:buFont typeface="Arial"/>
              <a:buNone/>
            </a:pPr>
            <a:r>
              <a:rPr lang="en-GB" sz="1500"/>
              <a:t>* non solo commettono errori, ma presentano anche informazione sbagliata in modo autorevole:</a:t>
            </a:r>
            <a:br>
              <a:rPr lang="en-GB" sz="1500"/>
            </a:br>
            <a:r>
              <a:rPr lang="en-GB" sz="1500"/>
              <a:t>  è necessario interagire con spirito critico</a:t>
            </a:r>
            <a:endParaRPr sz="1500"/>
          </a:p>
          <a:p>
            <a:pPr marL="0" lvl="0" indent="0" algn="l" rtl="0">
              <a:spcBef>
                <a:spcPts val="600"/>
              </a:spcBef>
              <a:spcAft>
                <a:spcPts val="0"/>
              </a:spcAft>
              <a:buClr>
                <a:schemeClr val="dk1"/>
              </a:buClr>
              <a:buSzPts val="1100"/>
              <a:buFont typeface="Arial"/>
              <a:buNone/>
            </a:pPr>
            <a:r>
              <a:rPr lang="en-GB" sz="1500"/>
              <a:t>* a domande specifiche rispondono in modo specifico, ma a domande generiche in modo generico</a:t>
            </a:r>
            <a:endParaRPr sz="1500"/>
          </a:p>
          <a:p>
            <a:pPr marL="0" lvl="0" indent="0" algn="l" rtl="0">
              <a:spcBef>
                <a:spcPts val="600"/>
              </a:spcBef>
              <a:spcAft>
                <a:spcPts val="0"/>
              </a:spcAft>
              <a:buClr>
                <a:schemeClr val="dk1"/>
              </a:buClr>
              <a:buSzPts val="1100"/>
              <a:buFont typeface="Arial"/>
              <a:buNone/>
            </a:pPr>
            <a:r>
              <a:rPr lang="en-GB" sz="1500"/>
              <a:t>* operano in modo statistico: ripetendo una domanda possono fornire risposte diverse</a:t>
            </a:r>
            <a:endParaRPr sz="1500"/>
          </a:p>
          <a:p>
            <a:pPr marL="0" lvl="0" indent="0" algn="l" rtl="0">
              <a:spcBef>
                <a:spcPts val="600"/>
              </a:spcBef>
              <a:spcAft>
                <a:spcPts val="0"/>
              </a:spcAft>
              <a:buClr>
                <a:schemeClr val="dk1"/>
              </a:buClr>
              <a:buSzPts val="1100"/>
              <a:buFont typeface="Arial"/>
              <a:buNone/>
            </a:pPr>
            <a:r>
              <a:rPr lang="en-GB" sz="1500"/>
              <a:t>* sono abili a impersonare soggetti diversi (per età, competenze, epoca, genere, lingua, …)</a:t>
            </a:r>
            <a:br>
              <a:rPr lang="en-GB" sz="1500"/>
            </a:br>
            <a:r>
              <a:rPr lang="en-GB" sz="1500"/>
              <a:t>  e specificando condizioni per il dialogo (lunghezza, formato, con esempi, …)</a:t>
            </a:r>
            <a:endParaRPr sz="1500"/>
          </a:p>
          <a:p>
            <a:pPr marL="0" lvl="0" indent="0" algn="l" rtl="0">
              <a:spcBef>
                <a:spcPts val="600"/>
              </a:spcBef>
              <a:spcAft>
                <a:spcPts val="600"/>
              </a:spcAft>
              <a:buClr>
                <a:schemeClr val="dk1"/>
              </a:buClr>
              <a:buSzPts val="1100"/>
              <a:buFont typeface="Arial"/>
              <a:buNone/>
            </a:pPr>
            <a:r>
              <a:rPr lang="en-GB" sz="1500"/>
              <a:t>* producono testi non sempre riconoscibili come “generati in modo artificiale”</a:t>
            </a:r>
            <a:endParaRPr sz="1500"/>
          </a:p>
        </p:txBody>
      </p:sp>
      <p:sp>
        <p:nvSpPr>
          <p:cNvPr id="995" name="Google Shape;995;p64"/>
          <p:cNvSpPr txBox="1">
            <a:spLocks noGrp="1"/>
          </p:cNvSpPr>
          <p:nvPr>
            <p:ph type="title"/>
          </p:nvPr>
        </p:nvSpPr>
        <p:spPr>
          <a:xfrm>
            <a:off x="311700" y="292625"/>
            <a:ext cx="735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Qualche nota operativa sugli attuali chatbot</a:t>
            </a:r>
            <a:endParaRPr/>
          </a:p>
        </p:txBody>
      </p:sp>
      <p:sp>
        <p:nvSpPr>
          <p:cNvPr id="996" name="Google Shape;996;p64"/>
          <p:cNvSpPr txBox="1">
            <a:spLocks noGrp="1"/>
          </p:cNvSpPr>
          <p:nvPr>
            <p:ph type="body" idx="1"/>
          </p:nvPr>
        </p:nvSpPr>
        <p:spPr>
          <a:xfrm>
            <a:off x="313800" y="4580400"/>
            <a:ext cx="6909000" cy="525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000"/>
              </a:spcAft>
              <a:buNone/>
            </a:pPr>
            <a:r>
              <a:rPr lang="en-GB" b="1"/>
              <a:t>Sono “macchine per opinioni”, e non “macchine per verità”  </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4">
                                            <p:txEl>
                                              <p:pRg st="0" end="0"/>
                                            </p:txEl>
                                          </p:spTgt>
                                        </p:tgtEl>
                                        <p:attrNameLst>
                                          <p:attrName>style.visibility</p:attrName>
                                        </p:attrNameLst>
                                      </p:cBhvr>
                                      <p:to>
                                        <p:strVal val="visible"/>
                                      </p:to>
                                    </p:set>
                                    <p:animEffect transition="in" filter="fade">
                                      <p:cBhvr>
                                        <p:cTn id="7" dur="2000"/>
                                        <p:tgtEl>
                                          <p:spTgt spid="9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4">
                                            <p:txEl>
                                              <p:pRg st="1" end="1"/>
                                            </p:txEl>
                                          </p:spTgt>
                                        </p:tgtEl>
                                        <p:attrNameLst>
                                          <p:attrName>style.visibility</p:attrName>
                                        </p:attrNameLst>
                                      </p:cBhvr>
                                      <p:to>
                                        <p:strVal val="visible"/>
                                      </p:to>
                                    </p:set>
                                    <p:animEffect transition="in" filter="fade">
                                      <p:cBhvr>
                                        <p:cTn id="12" dur="2000"/>
                                        <p:tgtEl>
                                          <p:spTgt spid="9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4">
                                            <p:txEl>
                                              <p:pRg st="2" end="2"/>
                                            </p:txEl>
                                          </p:spTgt>
                                        </p:tgtEl>
                                        <p:attrNameLst>
                                          <p:attrName>style.visibility</p:attrName>
                                        </p:attrNameLst>
                                      </p:cBhvr>
                                      <p:to>
                                        <p:strVal val="visible"/>
                                      </p:to>
                                    </p:set>
                                    <p:animEffect transition="in" filter="fade">
                                      <p:cBhvr>
                                        <p:cTn id="17" dur="2000"/>
                                        <p:tgtEl>
                                          <p:spTgt spid="9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4">
                                            <p:txEl>
                                              <p:pRg st="3" end="3"/>
                                            </p:txEl>
                                          </p:spTgt>
                                        </p:tgtEl>
                                        <p:attrNameLst>
                                          <p:attrName>style.visibility</p:attrName>
                                        </p:attrNameLst>
                                      </p:cBhvr>
                                      <p:to>
                                        <p:strVal val="visible"/>
                                      </p:to>
                                    </p:set>
                                    <p:animEffect transition="in" filter="fade">
                                      <p:cBhvr>
                                        <p:cTn id="22" dur="2000"/>
                                        <p:tgtEl>
                                          <p:spTgt spid="9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4">
                                            <p:txEl>
                                              <p:pRg st="4" end="4"/>
                                            </p:txEl>
                                          </p:spTgt>
                                        </p:tgtEl>
                                        <p:attrNameLst>
                                          <p:attrName>style.visibility</p:attrName>
                                        </p:attrNameLst>
                                      </p:cBhvr>
                                      <p:to>
                                        <p:strVal val="visible"/>
                                      </p:to>
                                    </p:set>
                                    <p:animEffect transition="in" filter="fade">
                                      <p:cBhvr>
                                        <p:cTn id="27" dur="2000"/>
                                        <p:tgtEl>
                                          <p:spTgt spid="9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4">
                                            <p:txEl>
                                              <p:pRg st="5" end="5"/>
                                            </p:txEl>
                                          </p:spTgt>
                                        </p:tgtEl>
                                        <p:attrNameLst>
                                          <p:attrName>style.visibility</p:attrName>
                                        </p:attrNameLst>
                                      </p:cBhvr>
                                      <p:to>
                                        <p:strVal val="visible"/>
                                      </p:to>
                                    </p:set>
                                    <p:animEffect transition="in" filter="fade">
                                      <p:cBhvr>
                                        <p:cTn id="32" dur="2000"/>
                                        <p:tgtEl>
                                          <p:spTgt spid="9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4">
                                            <p:txEl>
                                              <p:pRg st="6" end="6"/>
                                            </p:txEl>
                                          </p:spTgt>
                                        </p:tgtEl>
                                        <p:attrNameLst>
                                          <p:attrName>style.visibility</p:attrName>
                                        </p:attrNameLst>
                                      </p:cBhvr>
                                      <p:to>
                                        <p:strVal val="visible"/>
                                      </p:to>
                                    </p:set>
                                    <p:animEffect transition="in" filter="fade">
                                      <p:cBhvr>
                                        <p:cTn id="37" dur="2000"/>
                                        <p:tgtEl>
                                          <p:spTgt spid="9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6"/>
                                        </p:tgtEl>
                                        <p:attrNameLst>
                                          <p:attrName>style.visibility</p:attrName>
                                        </p:attrNameLst>
                                      </p:cBhvr>
                                      <p:to>
                                        <p:strVal val="visible"/>
                                      </p:to>
                                    </p:set>
                                    <p:animEffect transition="in" filter="fade">
                                      <p:cBhvr>
                                        <p:cTn id="42" dur="2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65"/>
          <p:cNvSpPr txBox="1">
            <a:spLocks noGrp="1"/>
          </p:cNvSpPr>
          <p:nvPr>
            <p:ph type="body" idx="4294967295"/>
          </p:nvPr>
        </p:nvSpPr>
        <p:spPr>
          <a:xfrm>
            <a:off x="1301250" y="2029375"/>
            <a:ext cx="6541500" cy="60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None/>
            </a:pPr>
            <a:r>
              <a:rPr lang="en-GB" sz="2200" b="1"/>
              <a:t>Ma le cose continuano a cambiare…</a:t>
            </a:r>
            <a:endParaRPr sz="22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1"/>
          <p:cNvSpPr/>
          <p:nvPr/>
        </p:nvSpPr>
        <p:spPr>
          <a:xfrm>
            <a:off x="7073300" y="4035050"/>
            <a:ext cx="1985700" cy="99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txBox="1">
            <a:spLocks noGrp="1"/>
          </p:cNvSpPr>
          <p:nvPr>
            <p:ph type="title"/>
          </p:nvPr>
        </p:nvSpPr>
        <p:spPr>
          <a:xfrm>
            <a:off x="311700" y="292625"/>
            <a:ext cx="8679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Due esempi delle tante notizie…</a:t>
            </a:r>
            <a:endParaRPr/>
          </a:p>
        </p:txBody>
      </p:sp>
      <p:sp>
        <p:nvSpPr>
          <p:cNvPr id="101" name="Google Shape;101;p21"/>
          <p:cNvSpPr txBox="1">
            <a:spLocks noGrp="1"/>
          </p:cNvSpPr>
          <p:nvPr>
            <p:ph type="body" idx="1"/>
          </p:nvPr>
        </p:nvSpPr>
        <p:spPr>
          <a:xfrm>
            <a:off x="2884050" y="4840500"/>
            <a:ext cx="6174900" cy="303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sz="900" u="sng">
                <a:solidFill>
                  <a:schemeClr val="hlink"/>
                </a:solidFill>
                <a:hlinkClick r:id="rId3"/>
              </a:rPr>
              <a:t>https://news.harvard.edu/gazette/story/2024/09/professor-tailored-ai-tutor-to-physics-course-engagement-doubled</a:t>
            </a:r>
            <a:r>
              <a:rPr lang="en-GB" sz="900"/>
              <a:t> </a:t>
            </a:r>
            <a:endParaRPr sz="900"/>
          </a:p>
        </p:txBody>
      </p:sp>
      <p:pic>
        <p:nvPicPr>
          <p:cNvPr id="102" name="Google Shape;102;p21"/>
          <p:cNvPicPr preferRelativeResize="0"/>
          <p:nvPr/>
        </p:nvPicPr>
        <p:blipFill>
          <a:blip r:embed="rId4">
            <a:alphaModFix/>
          </a:blip>
          <a:stretch>
            <a:fillRect/>
          </a:stretch>
        </p:blipFill>
        <p:spPr>
          <a:xfrm>
            <a:off x="857400" y="1038150"/>
            <a:ext cx="7485875" cy="3763575"/>
          </a:xfrm>
          <a:prstGeom prst="rect">
            <a:avLst/>
          </a:prstGeom>
          <a:noFill/>
          <a:ln>
            <a:noFill/>
          </a:ln>
        </p:spPr>
      </p:pic>
      <p:grpSp>
        <p:nvGrpSpPr>
          <p:cNvPr id="103" name="Google Shape;103;p21"/>
          <p:cNvGrpSpPr/>
          <p:nvPr/>
        </p:nvGrpSpPr>
        <p:grpSpPr>
          <a:xfrm>
            <a:off x="926793" y="1729559"/>
            <a:ext cx="3593370" cy="3072177"/>
            <a:chOff x="1095025" y="1218400"/>
            <a:chExt cx="4403100" cy="3604149"/>
          </a:xfrm>
        </p:grpSpPr>
        <p:sp>
          <p:nvSpPr>
            <p:cNvPr id="104" name="Google Shape;104;p21"/>
            <p:cNvSpPr/>
            <p:nvPr/>
          </p:nvSpPr>
          <p:spPr>
            <a:xfrm>
              <a:off x="1095025" y="1218400"/>
              <a:ext cx="4403100" cy="360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5" name="Google Shape;105;p21"/>
            <p:cNvPicPr preferRelativeResize="0"/>
            <p:nvPr/>
          </p:nvPicPr>
          <p:blipFill>
            <a:blip r:embed="rId5">
              <a:alphaModFix/>
            </a:blip>
            <a:stretch>
              <a:fillRect/>
            </a:stretch>
          </p:blipFill>
          <p:spPr>
            <a:xfrm>
              <a:off x="1150674" y="1292550"/>
              <a:ext cx="4301923" cy="3530000"/>
            </a:xfrm>
            <a:prstGeom prst="rect">
              <a:avLst/>
            </a:prstGeom>
            <a:noFill/>
            <a:ln>
              <a:noFill/>
            </a:ln>
          </p:spPr>
        </p:pic>
      </p:grpSp>
      <p:sp>
        <p:nvSpPr>
          <p:cNvPr id="106" name="Google Shape;106;p21"/>
          <p:cNvSpPr txBox="1">
            <a:spLocks noGrp="1"/>
          </p:cNvSpPr>
          <p:nvPr>
            <p:ph type="body" idx="1"/>
          </p:nvPr>
        </p:nvSpPr>
        <p:spPr>
          <a:xfrm>
            <a:off x="1363800" y="1999075"/>
            <a:ext cx="6416400" cy="1269600"/>
          </a:xfrm>
          <a:prstGeom prst="rect">
            <a:avLst/>
          </a:prstGeom>
          <a:solidFill>
            <a:srgbClr val="1C4587"/>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3000" b="1">
                <a:solidFill>
                  <a:schemeClr val="accent6"/>
                </a:solidFill>
              </a:rPr>
              <a:t>Come dovremmo comportarci</a:t>
            </a:r>
            <a:br>
              <a:rPr lang="en-GB" sz="3000" b="1">
                <a:solidFill>
                  <a:schemeClr val="accent6"/>
                </a:solidFill>
              </a:rPr>
            </a:br>
            <a:r>
              <a:rPr lang="en-GB" sz="3000" b="1">
                <a:solidFill>
                  <a:schemeClr val="accent6"/>
                </a:solidFill>
              </a:rPr>
              <a:t>in questa situazione?</a:t>
            </a:r>
            <a:endParaRPr sz="3000" b="1">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20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6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Oltre il Machine Learning </a:t>
            </a:r>
            <a:endParaRPr/>
          </a:p>
        </p:txBody>
      </p:sp>
      <p:sp>
        <p:nvSpPr>
          <p:cNvPr id="1007" name="Google Shape;1007;p66"/>
          <p:cNvSpPr txBox="1">
            <a:spLocks noGrp="1"/>
          </p:cNvSpPr>
          <p:nvPr>
            <p:ph type="body" idx="1"/>
          </p:nvPr>
        </p:nvSpPr>
        <p:spPr>
          <a:xfrm>
            <a:off x="311700" y="923875"/>
            <a:ext cx="8520600" cy="351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Secondo Daniel Kahneman la mente umana opera nell’interazione precaria tra:</a:t>
            </a:r>
            <a:endParaRPr sz="1600"/>
          </a:p>
          <a:p>
            <a:pPr marL="0" lvl="0" indent="0" algn="l" rtl="0">
              <a:spcBef>
                <a:spcPts val="0"/>
              </a:spcBef>
              <a:spcAft>
                <a:spcPts val="0"/>
              </a:spcAft>
              <a:buClr>
                <a:schemeClr val="dk1"/>
              </a:buClr>
              <a:buSzPts val="1100"/>
              <a:buFont typeface="Arial"/>
              <a:buNone/>
            </a:pPr>
            <a:r>
              <a:rPr lang="en-GB" sz="1600" b="1"/>
              <a:t>Sistema 1</a:t>
            </a:r>
            <a:r>
              <a:rPr lang="en-GB" sz="1600"/>
              <a:t>: Veloce, automatico, emozionale, inconscio.</a:t>
            </a:r>
            <a:r>
              <a:rPr lang="en-GB" sz="1400"/>
              <a:t> Alcuni casi nei quali esso interviene:</a:t>
            </a:r>
            <a:endParaRPr sz="1400"/>
          </a:p>
          <a:p>
            <a:pPr marL="457200" lvl="0" indent="-317500" algn="l" rtl="0">
              <a:spcBef>
                <a:spcPts val="0"/>
              </a:spcBef>
              <a:spcAft>
                <a:spcPts val="0"/>
              </a:spcAft>
              <a:buSzPts val="1400"/>
              <a:buChar char="●"/>
            </a:pPr>
            <a:r>
              <a:rPr lang="en-GB" sz="1400"/>
              <a:t>localizzare la sorgente di un suono</a:t>
            </a:r>
            <a:endParaRPr sz="1400"/>
          </a:p>
          <a:p>
            <a:pPr marL="457200" lvl="0" indent="-317500" algn="l" rtl="0">
              <a:spcBef>
                <a:spcPts val="0"/>
              </a:spcBef>
              <a:spcAft>
                <a:spcPts val="0"/>
              </a:spcAft>
              <a:buSzPts val="1400"/>
              <a:buChar char="●"/>
            </a:pPr>
            <a:r>
              <a:rPr lang="en-GB" sz="1400"/>
              <a:t>completare la frase “guerra e …”</a:t>
            </a:r>
            <a:endParaRPr sz="1400"/>
          </a:p>
          <a:p>
            <a:pPr marL="457200" lvl="0" indent="-317500" algn="l" rtl="0">
              <a:spcBef>
                <a:spcPts val="0"/>
              </a:spcBef>
              <a:spcAft>
                <a:spcPts val="0"/>
              </a:spcAft>
              <a:buSzPts val="1400"/>
              <a:buChar char="●"/>
            </a:pPr>
            <a:r>
              <a:rPr lang="en-GB" sz="1400"/>
              <a:t>risolvere 2+2</a:t>
            </a:r>
            <a:endParaRPr sz="1400"/>
          </a:p>
          <a:p>
            <a:pPr marL="457200" lvl="0" indent="-317500" algn="l" rtl="0">
              <a:spcBef>
                <a:spcPts val="0"/>
              </a:spcBef>
              <a:spcAft>
                <a:spcPts val="0"/>
              </a:spcAft>
              <a:buSzPts val="1400"/>
              <a:buChar char="●"/>
            </a:pPr>
            <a:r>
              <a:rPr lang="en-GB" sz="1400"/>
              <a:t>guidare un’automobile in condizioni favorevoli</a:t>
            </a:r>
            <a:endParaRPr sz="1400"/>
          </a:p>
          <a:p>
            <a:pPr marL="457200" lvl="0" indent="-317500" algn="l" rtl="0">
              <a:spcBef>
                <a:spcPts val="0"/>
              </a:spcBef>
              <a:spcAft>
                <a:spcPts val="0"/>
              </a:spcAft>
              <a:buSzPts val="1400"/>
              <a:buChar char="●"/>
            </a:pPr>
            <a:r>
              <a:rPr lang="en-GB" sz="1400"/>
              <a:t>comprendere semplici frasi</a:t>
            </a:r>
            <a:endParaRPr sz="1400"/>
          </a:p>
          <a:p>
            <a:pPr marL="0" lvl="0" indent="0" algn="l" rtl="0">
              <a:spcBef>
                <a:spcPts val="0"/>
              </a:spcBef>
              <a:spcAft>
                <a:spcPts val="0"/>
              </a:spcAft>
              <a:buClr>
                <a:schemeClr val="dk1"/>
              </a:buClr>
              <a:buSzPts val="1100"/>
              <a:buFont typeface="Arial"/>
              <a:buNone/>
            </a:pPr>
            <a:r>
              <a:rPr lang="en-GB" sz="1600" b="1"/>
              <a:t>Sistema 2</a:t>
            </a:r>
            <a:r>
              <a:rPr lang="en-GB" sz="1600"/>
              <a:t>: Lento, pigro, logico/matematico, conscio.</a:t>
            </a:r>
            <a:r>
              <a:rPr lang="en-GB" sz="1400"/>
              <a:t> Alcuni casi nei quali esso interviene:</a:t>
            </a:r>
            <a:endParaRPr sz="1400"/>
          </a:p>
          <a:p>
            <a:pPr marL="457200" lvl="0" indent="-317500" algn="l" rtl="0">
              <a:spcBef>
                <a:spcPts val="0"/>
              </a:spcBef>
              <a:spcAft>
                <a:spcPts val="0"/>
              </a:spcAft>
              <a:buSzPts val="1400"/>
              <a:buChar char="●"/>
            </a:pPr>
            <a:r>
              <a:rPr lang="en-GB" sz="1400"/>
              <a:t>contare il numero di volte che la lettera A appare in un testo</a:t>
            </a:r>
            <a:endParaRPr sz="1400"/>
          </a:p>
          <a:p>
            <a:pPr marL="457200" lvl="0" indent="-317500" algn="l" rtl="0">
              <a:spcBef>
                <a:spcPts val="0"/>
              </a:spcBef>
              <a:spcAft>
                <a:spcPts val="0"/>
              </a:spcAft>
              <a:buSzPts val="1400"/>
              <a:buChar char="●"/>
            </a:pPr>
            <a:r>
              <a:rPr lang="en-GB" sz="1400"/>
              <a:t>parcheggiare l’automobile in un posto stretto</a:t>
            </a:r>
            <a:endParaRPr sz="1400"/>
          </a:p>
          <a:p>
            <a:pPr marL="457200" lvl="0" indent="-317500" algn="l" rtl="0">
              <a:spcBef>
                <a:spcPts val="0"/>
              </a:spcBef>
              <a:spcAft>
                <a:spcPts val="0"/>
              </a:spcAft>
              <a:buSzPts val="1400"/>
              <a:buChar char="●"/>
            </a:pPr>
            <a:r>
              <a:rPr lang="en-GB" sz="1400"/>
              <a:t>determinare la validità di un complesso ragionamento logico</a:t>
            </a:r>
            <a:endParaRPr sz="1400"/>
          </a:p>
          <a:p>
            <a:pPr marL="457200" lvl="0" indent="-317500" algn="l" rtl="0">
              <a:spcBef>
                <a:spcPts val="0"/>
              </a:spcBef>
              <a:spcAft>
                <a:spcPts val="0"/>
              </a:spcAft>
              <a:buSzPts val="1400"/>
              <a:buChar char="●"/>
            </a:pPr>
            <a:r>
              <a:rPr lang="en-GB" sz="1400"/>
              <a:t>risolvere 17×24</a:t>
            </a:r>
            <a:endParaRPr sz="1500"/>
          </a:p>
          <a:p>
            <a:pPr marL="0" lvl="0" indent="0" algn="l" rtl="0">
              <a:spcBef>
                <a:spcPts val="0"/>
              </a:spcBef>
              <a:spcAft>
                <a:spcPts val="0"/>
              </a:spcAft>
              <a:buNone/>
            </a:pPr>
            <a:r>
              <a:rPr lang="en-GB" sz="1200"/>
              <a:t>(</a:t>
            </a:r>
            <a:r>
              <a:rPr lang="en-GB" sz="1200" u="sng">
                <a:solidFill>
                  <a:schemeClr val="accent5"/>
                </a:solidFill>
                <a:hlinkClick r:id="rId3">
                  <a:extLst>
                    <a:ext uri="{A12FA001-AC4F-418D-AE19-62706E023703}">
                      <ahyp:hlinkClr xmlns:ahyp="http://schemas.microsoft.com/office/drawing/2018/hyperlinkcolor" val="tx"/>
                    </a:ext>
                  </a:extLst>
                </a:hlinkClick>
              </a:rPr>
              <a:t>https://it.wikipedia.org/wiki/Pensieri_lenti_e_veloci</a:t>
            </a:r>
            <a:r>
              <a:rPr lang="en-GB" sz="1200"/>
              <a:t>)</a:t>
            </a:r>
            <a:endParaRPr sz="1100"/>
          </a:p>
        </p:txBody>
      </p:sp>
      <p:sp>
        <p:nvSpPr>
          <p:cNvPr id="1008" name="Google Shape;1008;p66"/>
          <p:cNvSpPr txBox="1">
            <a:spLocks noGrp="1"/>
          </p:cNvSpPr>
          <p:nvPr>
            <p:ph type="body" idx="1"/>
          </p:nvPr>
        </p:nvSpPr>
        <p:spPr>
          <a:xfrm>
            <a:off x="313800" y="4580400"/>
            <a:ext cx="6909000" cy="525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1600"/>
              <a:t>Finora i chatbot sono stati (analoghi a) Sistemi 1, ma…</a:t>
            </a: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8"/>
                                        </p:tgtEl>
                                        <p:attrNameLst>
                                          <p:attrName>style.visibility</p:attrName>
                                        </p:attrNameLst>
                                      </p:cBhvr>
                                      <p:to>
                                        <p:strVal val="visible"/>
                                      </p:to>
                                    </p:set>
                                    <p:animEffect transition="in" filter="fade">
                                      <p:cBhvr>
                                        <p:cTn id="7" dur="2000"/>
                                        <p:tgtEl>
                                          <p:spTgt spid="1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67"/>
          <p:cNvSpPr txBox="1">
            <a:spLocks noGrp="1"/>
          </p:cNvSpPr>
          <p:nvPr>
            <p:ph type="title"/>
          </p:nvPr>
        </p:nvSpPr>
        <p:spPr>
          <a:xfrm>
            <a:off x="311700" y="292625"/>
            <a:ext cx="8750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Oltre il Machine Learning: un esempio</a:t>
            </a:r>
            <a:endParaRPr/>
          </a:p>
        </p:txBody>
      </p:sp>
      <p:grpSp>
        <p:nvGrpSpPr>
          <p:cNvPr id="1014" name="Google Shape;1014;p67"/>
          <p:cNvGrpSpPr/>
          <p:nvPr/>
        </p:nvGrpSpPr>
        <p:grpSpPr>
          <a:xfrm>
            <a:off x="616275" y="924400"/>
            <a:ext cx="7829700" cy="1753800"/>
            <a:chOff x="616275" y="924400"/>
            <a:chExt cx="7829700" cy="1753800"/>
          </a:xfrm>
        </p:grpSpPr>
        <p:sp>
          <p:nvSpPr>
            <p:cNvPr id="1015" name="Google Shape;1015;p67"/>
            <p:cNvSpPr/>
            <p:nvPr/>
          </p:nvSpPr>
          <p:spPr>
            <a:xfrm>
              <a:off x="616275" y="924400"/>
              <a:ext cx="7829700" cy="17538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6" name="Google Shape;1016;p67"/>
            <p:cNvSpPr/>
            <p:nvPr/>
          </p:nvSpPr>
          <p:spPr>
            <a:xfrm>
              <a:off x="2414150" y="19642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17" name="Google Shape;1017;p67"/>
            <p:cNvGrpSpPr/>
            <p:nvPr/>
          </p:nvGrpSpPr>
          <p:grpSpPr>
            <a:xfrm>
              <a:off x="5633426" y="2019467"/>
              <a:ext cx="701710" cy="537898"/>
              <a:chOff x="2567841" y="1994124"/>
              <a:chExt cx="399812" cy="306477"/>
            </a:xfrm>
          </p:grpSpPr>
          <p:sp>
            <p:nvSpPr>
              <p:cNvPr id="1018" name="Google Shape;1018;p67"/>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1019" name="Google Shape;1019;p67"/>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1020" name="Google Shape;1020;p67"/>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grpSp>
      </p:grpSp>
      <p:sp>
        <p:nvSpPr>
          <p:cNvPr id="1021" name="Google Shape;1021;p67"/>
          <p:cNvSpPr/>
          <p:nvPr/>
        </p:nvSpPr>
        <p:spPr>
          <a:xfrm>
            <a:off x="956025" y="1170125"/>
            <a:ext cx="1896300" cy="723000"/>
          </a:xfrm>
          <a:prstGeom prst="wedgeRoundRectCallout">
            <a:avLst>
              <a:gd name="adj1" fmla="val 28745"/>
              <a:gd name="adj2" fmla="val 6198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Calcoli la somma</a:t>
            </a:r>
            <a:br>
              <a:rPr lang="en-GB">
                <a:solidFill>
                  <a:schemeClr val="dk1"/>
                </a:solidFill>
              </a:rPr>
            </a:br>
            <a:r>
              <a:rPr lang="en-GB">
                <a:solidFill>
                  <a:schemeClr val="dk1"/>
                </a:solidFill>
              </a:rPr>
              <a:t>dei primi 10 numeri interi positivi?</a:t>
            </a:r>
            <a:endParaRPr/>
          </a:p>
        </p:txBody>
      </p:sp>
      <p:grpSp>
        <p:nvGrpSpPr>
          <p:cNvPr id="1022" name="Google Shape;1022;p67"/>
          <p:cNvGrpSpPr/>
          <p:nvPr/>
        </p:nvGrpSpPr>
        <p:grpSpPr>
          <a:xfrm>
            <a:off x="3681825" y="1017725"/>
            <a:ext cx="2591400" cy="900600"/>
            <a:chOff x="3681825" y="1017725"/>
            <a:chExt cx="2591400" cy="900600"/>
          </a:xfrm>
        </p:grpSpPr>
        <p:sp>
          <p:nvSpPr>
            <p:cNvPr id="1023" name="Google Shape;1023;p67"/>
            <p:cNvSpPr/>
            <p:nvPr/>
          </p:nvSpPr>
          <p:spPr>
            <a:xfrm>
              <a:off x="3681825" y="1017725"/>
              <a:ext cx="2591400" cy="900600"/>
            </a:xfrm>
            <a:prstGeom prst="cloudCallout">
              <a:avLst>
                <a:gd name="adj1" fmla="val 28052"/>
                <a:gd name="adj2" fmla="val 5306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4" name="Google Shape;1024;p67"/>
            <p:cNvSpPr txBox="1"/>
            <p:nvPr/>
          </p:nvSpPr>
          <p:spPr>
            <a:xfrm>
              <a:off x="3821775" y="1160225"/>
              <a:ext cx="219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1"/>
                  </a:solidFill>
                </a:rPr>
                <a:t>È un problema semplice:</a:t>
              </a:r>
              <a:br>
                <a:rPr lang="en-GB">
                  <a:solidFill>
                    <a:schemeClr val="dk1"/>
                  </a:solidFill>
                </a:rPr>
              </a:br>
              <a:r>
                <a:rPr lang="en-GB">
                  <a:solidFill>
                    <a:schemeClr val="dk1"/>
                  </a:solidFill>
                </a:rPr>
                <a:t>basta il mio Sistema 1</a:t>
              </a:r>
              <a:endParaRPr sz="1800">
                <a:solidFill>
                  <a:schemeClr val="dk2"/>
                </a:solidFill>
              </a:endParaRPr>
            </a:p>
          </p:txBody>
        </p:sp>
      </p:grpSp>
      <p:sp>
        <p:nvSpPr>
          <p:cNvPr id="1025" name="Google Shape;1025;p67"/>
          <p:cNvSpPr/>
          <p:nvPr/>
        </p:nvSpPr>
        <p:spPr>
          <a:xfrm>
            <a:off x="6348825" y="1017725"/>
            <a:ext cx="1223100" cy="480600"/>
          </a:xfrm>
          <a:prstGeom prst="cloudCallout">
            <a:avLst>
              <a:gd name="adj1" fmla="val -56173"/>
              <a:gd name="adj2" fmla="val 11083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a:t>
            </a:r>
            <a:endParaRPr/>
          </a:p>
        </p:txBody>
      </p:sp>
      <p:grpSp>
        <p:nvGrpSpPr>
          <p:cNvPr id="1026" name="Google Shape;1026;p67"/>
          <p:cNvGrpSpPr/>
          <p:nvPr/>
        </p:nvGrpSpPr>
        <p:grpSpPr>
          <a:xfrm>
            <a:off x="616275" y="2939150"/>
            <a:ext cx="7829700" cy="2025000"/>
            <a:chOff x="616275" y="2939150"/>
            <a:chExt cx="7829700" cy="2025000"/>
          </a:xfrm>
        </p:grpSpPr>
        <p:sp>
          <p:nvSpPr>
            <p:cNvPr id="1027" name="Google Shape;1027;p67"/>
            <p:cNvSpPr/>
            <p:nvPr/>
          </p:nvSpPr>
          <p:spPr>
            <a:xfrm>
              <a:off x="616275" y="2939150"/>
              <a:ext cx="7829700" cy="20250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8" name="Google Shape;1028;p67"/>
            <p:cNvSpPr/>
            <p:nvPr/>
          </p:nvSpPr>
          <p:spPr>
            <a:xfrm>
              <a:off x="2414150" y="4250250"/>
              <a:ext cx="537900" cy="537900"/>
            </a:xfrm>
            <a:prstGeom prst="smileyFace">
              <a:avLst>
                <a:gd name="adj" fmla="val 4653"/>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29" name="Google Shape;1029;p67"/>
            <p:cNvGrpSpPr/>
            <p:nvPr/>
          </p:nvGrpSpPr>
          <p:grpSpPr>
            <a:xfrm>
              <a:off x="5633426" y="4305467"/>
              <a:ext cx="701710" cy="537898"/>
              <a:chOff x="2567841" y="1994124"/>
              <a:chExt cx="399812" cy="306477"/>
            </a:xfrm>
          </p:grpSpPr>
          <p:sp>
            <p:nvSpPr>
              <p:cNvPr id="1030" name="Google Shape;1030;p67"/>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1031" name="Google Shape;1031;p67"/>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sp>
            <p:nvSpPr>
              <p:cNvPr id="1032" name="Google Shape;1032;p67"/>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76A5A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162B67"/>
                  </a:solidFill>
                  <a:latin typeface="Calibri"/>
                  <a:ea typeface="Calibri"/>
                  <a:cs typeface="Calibri"/>
                  <a:sym typeface="Calibri"/>
                </a:endParaRPr>
              </a:p>
            </p:txBody>
          </p:sp>
        </p:grpSp>
      </p:grpSp>
      <p:sp>
        <p:nvSpPr>
          <p:cNvPr id="1033" name="Google Shape;1033;p67"/>
          <p:cNvSpPr/>
          <p:nvPr/>
        </p:nvSpPr>
        <p:spPr>
          <a:xfrm>
            <a:off x="663175" y="3385300"/>
            <a:ext cx="2436900" cy="793800"/>
          </a:xfrm>
          <a:prstGeom prst="wedgeRoundRectCallout">
            <a:avLst>
              <a:gd name="adj1" fmla="val 24425"/>
              <a:gd name="adj2" fmla="val 6037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Generi una serie che simuli 10 lanci di un dado onesto</a:t>
            </a:r>
            <a:br>
              <a:rPr lang="en-GB">
                <a:solidFill>
                  <a:schemeClr val="dk1"/>
                </a:solidFill>
              </a:rPr>
            </a:br>
            <a:r>
              <a:rPr lang="en-GB">
                <a:solidFill>
                  <a:schemeClr val="dk1"/>
                </a:solidFill>
              </a:rPr>
              <a:t>e ne calcoli la media?</a:t>
            </a:r>
            <a:endParaRPr/>
          </a:p>
        </p:txBody>
      </p:sp>
      <p:grpSp>
        <p:nvGrpSpPr>
          <p:cNvPr id="1034" name="Google Shape;1034;p67"/>
          <p:cNvGrpSpPr/>
          <p:nvPr/>
        </p:nvGrpSpPr>
        <p:grpSpPr>
          <a:xfrm>
            <a:off x="3681825" y="3303725"/>
            <a:ext cx="2591400" cy="900600"/>
            <a:chOff x="3681825" y="3303725"/>
            <a:chExt cx="2591400" cy="900600"/>
          </a:xfrm>
        </p:grpSpPr>
        <p:sp>
          <p:nvSpPr>
            <p:cNvPr id="1035" name="Google Shape;1035;p67"/>
            <p:cNvSpPr/>
            <p:nvPr/>
          </p:nvSpPr>
          <p:spPr>
            <a:xfrm>
              <a:off x="3681825" y="3303725"/>
              <a:ext cx="2591400" cy="900600"/>
            </a:xfrm>
            <a:prstGeom prst="cloudCallout">
              <a:avLst>
                <a:gd name="adj1" fmla="val 28052"/>
                <a:gd name="adj2" fmla="val 5306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6" name="Google Shape;1036;p67"/>
            <p:cNvSpPr txBox="1"/>
            <p:nvPr/>
          </p:nvSpPr>
          <p:spPr>
            <a:xfrm>
              <a:off x="3821775" y="3446225"/>
              <a:ext cx="219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1"/>
                  </a:solidFill>
                </a:rPr>
                <a:t>È un problema che richiede un Sistema 2</a:t>
              </a:r>
              <a:endParaRPr sz="1800">
                <a:solidFill>
                  <a:schemeClr val="dk2"/>
                </a:solidFill>
              </a:endParaRPr>
            </a:p>
          </p:txBody>
        </p:sp>
      </p:grpSp>
      <p:sp>
        <p:nvSpPr>
          <p:cNvPr id="1037" name="Google Shape;1037;p67"/>
          <p:cNvSpPr/>
          <p:nvPr/>
        </p:nvSpPr>
        <p:spPr>
          <a:xfrm>
            <a:off x="6497350" y="1710425"/>
            <a:ext cx="1548600" cy="291000"/>
          </a:xfrm>
          <a:prstGeom prst="wedgeRoundRectCallout">
            <a:avLst>
              <a:gd name="adj1" fmla="val -57323"/>
              <a:gd name="adj2" fmla="val 3460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La risposta è…</a:t>
            </a:r>
            <a:endParaRPr/>
          </a:p>
        </p:txBody>
      </p:sp>
      <p:grpSp>
        <p:nvGrpSpPr>
          <p:cNvPr id="1038" name="Google Shape;1038;p67"/>
          <p:cNvGrpSpPr/>
          <p:nvPr/>
        </p:nvGrpSpPr>
        <p:grpSpPr>
          <a:xfrm>
            <a:off x="6272625" y="3075125"/>
            <a:ext cx="1793400" cy="572700"/>
            <a:chOff x="6272625" y="3075125"/>
            <a:chExt cx="1793400" cy="572700"/>
          </a:xfrm>
        </p:grpSpPr>
        <p:sp>
          <p:nvSpPr>
            <p:cNvPr id="1039" name="Google Shape;1039;p67"/>
            <p:cNvSpPr/>
            <p:nvPr/>
          </p:nvSpPr>
          <p:spPr>
            <a:xfrm>
              <a:off x="6348825" y="3075125"/>
              <a:ext cx="1548600" cy="572700"/>
            </a:xfrm>
            <a:prstGeom prst="cloudCallout">
              <a:avLst>
                <a:gd name="adj1" fmla="val -55386"/>
                <a:gd name="adj2" fmla="val 1395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0" name="Google Shape;1040;p67"/>
            <p:cNvSpPr txBox="1"/>
            <p:nvPr/>
          </p:nvSpPr>
          <p:spPr>
            <a:xfrm>
              <a:off x="6272625" y="3161375"/>
              <a:ext cx="179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1"/>
                  </a:solidFill>
                </a:rPr>
                <a:t>Hey Sistema 2…</a:t>
              </a:r>
              <a:endParaRPr sz="1800">
                <a:solidFill>
                  <a:schemeClr val="dk2"/>
                </a:solidFill>
              </a:endParaRPr>
            </a:p>
          </p:txBody>
        </p:sp>
      </p:grpSp>
      <p:sp>
        <p:nvSpPr>
          <p:cNvPr id="1041" name="Google Shape;1041;p67"/>
          <p:cNvSpPr/>
          <p:nvPr/>
        </p:nvSpPr>
        <p:spPr>
          <a:xfrm>
            <a:off x="7368825" y="3647825"/>
            <a:ext cx="846900" cy="4806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a:t>
            </a:r>
            <a:endParaRPr/>
          </a:p>
        </p:txBody>
      </p:sp>
      <p:sp>
        <p:nvSpPr>
          <p:cNvPr id="1042" name="Google Shape;1042;p67"/>
          <p:cNvSpPr/>
          <p:nvPr/>
        </p:nvSpPr>
        <p:spPr>
          <a:xfrm>
            <a:off x="6802150" y="4225025"/>
            <a:ext cx="1548600" cy="291000"/>
          </a:xfrm>
          <a:prstGeom prst="wedgeRoundRectCallout">
            <a:avLst>
              <a:gd name="adj1" fmla="val -63740"/>
              <a:gd name="adj2" fmla="val 3369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La risposta è…</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1"/>
                                        </p:tgtEl>
                                        <p:attrNameLst>
                                          <p:attrName>style.visibility</p:attrName>
                                        </p:attrNameLst>
                                      </p:cBhvr>
                                      <p:to>
                                        <p:strVal val="visible"/>
                                      </p:to>
                                    </p:set>
                                    <p:animEffect transition="in" filter="fade">
                                      <p:cBhvr>
                                        <p:cTn id="7" dur="2000"/>
                                        <p:tgtEl>
                                          <p:spTgt spid="10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2"/>
                                        </p:tgtEl>
                                        <p:attrNameLst>
                                          <p:attrName>style.visibility</p:attrName>
                                        </p:attrNameLst>
                                      </p:cBhvr>
                                      <p:to>
                                        <p:strVal val="visible"/>
                                      </p:to>
                                    </p:set>
                                    <p:animEffect transition="in" filter="fade">
                                      <p:cBhvr>
                                        <p:cTn id="12" dur="2000"/>
                                        <p:tgtEl>
                                          <p:spTgt spid="10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5"/>
                                        </p:tgtEl>
                                        <p:attrNameLst>
                                          <p:attrName>style.visibility</p:attrName>
                                        </p:attrNameLst>
                                      </p:cBhvr>
                                      <p:to>
                                        <p:strVal val="visible"/>
                                      </p:to>
                                    </p:set>
                                    <p:animEffect transition="in" filter="fade">
                                      <p:cBhvr>
                                        <p:cTn id="17" dur="2000"/>
                                        <p:tgtEl>
                                          <p:spTgt spid="10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7"/>
                                        </p:tgtEl>
                                        <p:attrNameLst>
                                          <p:attrName>style.visibility</p:attrName>
                                        </p:attrNameLst>
                                      </p:cBhvr>
                                      <p:to>
                                        <p:strVal val="visible"/>
                                      </p:to>
                                    </p:set>
                                    <p:animEffect transition="in" filter="fade">
                                      <p:cBhvr>
                                        <p:cTn id="22" dur="2000"/>
                                        <p:tgtEl>
                                          <p:spTgt spid="10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3"/>
                                        </p:tgtEl>
                                        <p:attrNameLst>
                                          <p:attrName>style.visibility</p:attrName>
                                        </p:attrNameLst>
                                      </p:cBhvr>
                                      <p:to>
                                        <p:strVal val="visible"/>
                                      </p:to>
                                    </p:set>
                                    <p:animEffect transition="in" filter="fade">
                                      <p:cBhvr>
                                        <p:cTn id="32" dur="2000"/>
                                        <p:tgtEl>
                                          <p:spTgt spid="10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2000"/>
                                        <p:tgtEl>
                                          <p:spTgt spid="10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fade">
                                      <p:cBhvr>
                                        <p:cTn id="42" dur="2000"/>
                                        <p:tgtEl>
                                          <p:spTgt spid="10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1"/>
                                        </p:tgtEl>
                                        <p:attrNameLst>
                                          <p:attrName>style.visibility</p:attrName>
                                        </p:attrNameLst>
                                      </p:cBhvr>
                                      <p:to>
                                        <p:strVal val="visible"/>
                                      </p:to>
                                    </p:set>
                                    <p:animEffect transition="in" filter="fade">
                                      <p:cBhvr>
                                        <p:cTn id="47" dur="2000"/>
                                        <p:tgtEl>
                                          <p:spTgt spid="10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42"/>
                                        </p:tgtEl>
                                        <p:attrNameLst>
                                          <p:attrName>style.visibility</p:attrName>
                                        </p:attrNameLst>
                                      </p:cBhvr>
                                      <p:to>
                                        <p:strVal val="visible"/>
                                      </p:to>
                                    </p:set>
                                    <p:animEffect transition="in" filter="fade">
                                      <p:cBhvr>
                                        <p:cTn id="52" dur="2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68"/>
          <p:cNvSpPr/>
          <p:nvPr/>
        </p:nvSpPr>
        <p:spPr>
          <a:xfrm>
            <a:off x="82175" y="82175"/>
            <a:ext cx="8972400" cy="49626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8" name="Google Shape;1048;p68"/>
          <p:cNvSpPr txBox="1">
            <a:spLocks noGrp="1"/>
          </p:cNvSpPr>
          <p:nvPr>
            <p:ph type="body" idx="1"/>
          </p:nvPr>
        </p:nvSpPr>
        <p:spPr>
          <a:xfrm>
            <a:off x="1166725" y="1834050"/>
            <a:ext cx="4757400" cy="15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200" b="1"/>
              <a:t>1. Cosa sta succedendo?</a:t>
            </a:r>
            <a:endParaRPr sz="2200" b="1"/>
          </a:p>
          <a:p>
            <a:pPr marL="0" lvl="0" indent="0" algn="l" rtl="0">
              <a:lnSpc>
                <a:spcPct val="100000"/>
              </a:lnSpc>
              <a:spcBef>
                <a:spcPts val="1000"/>
              </a:spcBef>
              <a:spcAft>
                <a:spcPts val="0"/>
              </a:spcAft>
              <a:buNone/>
            </a:pPr>
            <a:r>
              <a:rPr lang="en-GB" sz="2200" b="1"/>
              <a:t>2. Come funziona?</a:t>
            </a:r>
            <a:endParaRPr sz="2200" b="1"/>
          </a:p>
          <a:p>
            <a:pPr marL="0" lvl="0" indent="0" algn="l" rtl="0">
              <a:lnSpc>
                <a:spcPct val="100000"/>
              </a:lnSpc>
              <a:spcBef>
                <a:spcPts val="1000"/>
              </a:spcBef>
              <a:spcAft>
                <a:spcPts val="1000"/>
              </a:spcAft>
              <a:buNone/>
            </a:pPr>
            <a:r>
              <a:rPr lang="en-GB" sz="2200" b="1">
                <a:highlight>
                  <a:srgbClr val="FFFF00"/>
                </a:highlight>
              </a:rPr>
              <a:t>3. Cosa dovremmo fare?</a:t>
            </a:r>
            <a:endParaRPr sz="2200" b="1">
              <a:highlight>
                <a:srgbClr val="FFFF00"/>
              </a:high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69"/>
          <p:cNvSpPr txBox="1">
            <a:spLocks noGrp="1"/>
          </p:cNvSpPr>
          <p:nvPr>
            <p:ph type="title" idx="4294967295"/>
          </p:nvPr>
        </p:nvSpPr>
        <p:spPr>
          <a:xfrm>
            <a:off x="381975" y="272450"/>
            <a:ext cx="7934700" cy="576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Calibri"/>
              <a:buNone/>
            </a:pPr>
            <a:r>
              <a:rPr lang="en-GB"/>
              <a:t>Tre domande critiche</a:t>
            </a:r>
            <a:endParaRPr/>
          </a:p>
        </p:txBody>
      </p:sp>
      <p:sp>
        <p:nvSpPr>
          <p:cNvPr id="1054" name="Google Shape;1054;p69"/>
          <p:cNvSpPr txBox="1">
            <a:spLocks noGrp="1"/>
          </p:cNvSpPr>
          <p:nvPr>
            <p:ph type="body" idx="4294967295"/>
          </p:nvPr>
        </p:nvSpPr>
        <p:spPr>
          <a:xfrm>
            <a:off x="1301250" y="1260025"/>
            <a:ext cx="6541500" cy="79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None/>
            </a:pPr>
            <a:r>
              <a:rPr lang="en-GB" sz="2000"/>
              <a:t>C’è qualcosa in cui noi, esseri umani,</a:t>
            </a:r>
            <a:br>
              <a:rPr lang="en-GB" sz="2000"/>
            </a:br>
            <a:r>
              <a:rPr lang="en-GB" sz="2000"/>
              <a:t>NON siamo sostituibili dalle macchine?</a:t>
            </a:r>
            <a:endParaRPr sz="2000"/>
          </a:p>
        </p:txBody>
      </p:sp>
      <p:grpSp>
        <p:nvGrpSpPr>
          <p:cNvPr id="1055" name="Google Shape;1055;p69"/>
          <p:cNvGrpSpPr/>
          <p:nvPr/>
        </p:nvGrpSpPr>
        <p:grpSpPr>
          <a:xfrm>
            <a:off x="925850" y="2226400"/>
            <a:ext cx="2726025" cy="1639935"/>
            <a:chOff x="925850" y="2226400"/>
            <a:chExt cx="2726025" cy="1639935"/>
          </a:xfrm>
        </p:grpSpPr>
        <p:cxnSp>
          <p:nvCxnSpPr>
            <p:cNvPr id="1056" name="Google Shape;1056;p69"/>
            <p:cNvCxnSpPr/>
            <p:nvPr/>
          </p:nvCxnSpPr>
          <p:spPr>
            <a:xfrm flipH="1">
              <a:off x="2777375" y="2226400"/>
              <a:ext cx="874500" cy="801000"/>
            </a:xfrm>
            <a:prstGeom prst="straightConnector1">
              <a:avLst/>
            </a:prstGeom>
            <a:noFill/>
            <a:ln w="9525" cap="flat" cmpd="sng">
              <a:solidFill>
                <a:schemeClr val="dk2"/>
              </a:solidFill>
              <a:prstDash val="solid"/>
              <a:round/>
              <a:headEnd type="none" w="med" len="med"/>
              <a:tailEnd type="triangle" w="med" len="med"/>
            </a:ln>
          </p:spPr>
        </p:cxnSp>
        <p:sp>
          <p:nvSpPr>
            <p:cNvPr id="1057" name="Google Shape;1057;p69"/>
            <p:cNvSpPr txBox="1"/>
            <p:nvPr/>
          </p:nvSpPr>
          <p:spPr>
            <a:xfrm>
              <a:off x="925850" y="3065935"/>
              <a:ext cx="2469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chemeClr val="dk2"/>
                  </a:solidFill>
                </a:rPr>
                <a:t>Perderemo tutti</a:t>
              </a:r>
              <a:br>
                <a:rPr lang="en-GB" sz="2000">
                  <a:solidFill>
                    <a:schemeClr val="dk2"/>
                  </a:solidFill>
                </a:rPr>
              </a:br>
              <a:r>
                <a:rPr lang="en-GB" sz="2000">
                  <a:solidFill>
                    <a:schemeClr val="dk2"/>
                  </a:solidFill>
                </a:rPr>
                <a:t>il lavoro?</a:t>
              </a:r>
              <a:endParaRPr sz="1800">
                <a:solidFill>
                  <a:schemeClr val="dk2"/>
                </a:solidFill>
              </a:endParaRPr>
            </a:p>
          </p:txBody>
        </p:sp>
      </p:grpSp>
      <p:grpSp>
        <p:nvGrpSpPr>
          <p:cNvPr id="1058" name="Google Shape;1058;p69"/>
          <p:cNvGrpSpPr/>
          <p:nvPr/>
        </p:nvGrpSpPr>
        <p:grpSpPr>
          <a:xfrm>
            <a:off x="5291975" y="2226400"/>
            <a:ext cx="2674875" cy="1686135"/>
            <a:chOff x="5291975" y="2226400"/>
            <a:chExt cx="2674875" cy="1686135"/>
          </a:xfrm>
        </p:grpSpPr>
        <p:cxnSp>
          <p:nvCxnSpPr>
            <p:cNvPr id="1059" name="Google Shape;1059;p69"/>
            <p:cNvCxnSpPr/>
            <p:nvPr/>
          </p:nvCxnSpPr>
          <p:spPr>
            <a:xfrm>
              <a:off x="5291975" y="2226400"/>
              <a:ext cx="874500" cy="801000"/>
            </a:xfrm>
            <a:prstGeom prst="straightConnector1">
              <a:avLst/>
            </a:prstGeom>
            <a:noFill/>
            <a:ln w="9525" cap="flat" cmpd="sng">
              <a:solidFill>
                <a:schemeClr val="dk2"/>
              </a:solidFill>
              <a:prstDash val="solid"/>
              <a:round/>
              <a:headEnd type="none" w="med" len="med"/>
              <a:tailEnd type="triangle" w="med" len="med"/>
            </a:ln>
          </p:spPr>
        </p:cxnSp>
        <p:sp>
          <p:nvSpPr>
            <p:cNvPr id="1060" name="Google Shape;1060;p69"/>
            <p:cNvSpPr txBox="1"/>
            <p:nvPr/>
          </p:nvSpPr>
          <p:spPr>
            <a:xfrm>
              <a:off x="5497850" y="3065935"/>
              <a:ext cx="2469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2000">
                  <a:solidFill>
                    <a:schemeClr val="dk2"/>
                  </a:solidFill>
                </a:rPr>
                <a:t>Diventeremo tutti</a:t>
              </a:r>
              <a:br>
                <a:rPr lang="en-GB" sz="2000">
                  <a:solidFill>
                    <a:schemeClr val="dk2"/>
                  </a:solidFill>
                </a:rPr>
              </a:br>
              <a:r>
                <a:rPr lang="en-GB" sz="2000">
                  <a:solidFill>
                    <a:schemeClr val="dk2"/>
                  </a:solidFill>
                </a:rPr>
                <a:t>stupidi?</a:t>
              </a:r>
              <a:endParaRPr sz="2000">
                <a:solidFill>
                  <a:schemeClr val="dk2"/>
                </a:solidFill>
              </a:endParaRPr>
            </a:p>
          </p:txBody>
        </p:sp>
      </p:grpSp>
      <p:sp>
        <p:nvSpPr>
          <p:cNvPr id="1061" name="Google Shape;1061;p69"/>
          <p:cNvSpPr txBox="1"/>
          <p:nvPr/>
        </p:nvSpPr>
        <p:spPr>
          <a:xfrm>
            <a:off x="722863" y="3942525"/>
            <a:ext cx="2674800" cy="79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a:solidFill>
                  <a:srgbClr val="595959"/>
                </a:solidFill>
              </a:rPr>
              <a:t>(un problema su cui</a:t>
            </a:r>
            <a:br>
              <a:rPr lang="en-GB" sz="1600">
                <a:solidFill>
                  <a:srgbClr val="595959"/>
                </a:solidFill>
              </a:rPr>
            </a:br>
            <a:r>
              <a:rPr lang="en-GB" sz="1600" b="1">
                <a:solidFill>
                  <a:srgbClr val="595959"/>
                </a:solidFill>
              </a:rPr>
              <a:t>non possiamo</a:t>
            </a:r>
            <a:r>
              <a:rPr lang="en-GB" sz="1600">
                <a:solidFill>
                  <a:srgbClr val="595959"/>
                </a:solidFill>
              </a:rPr>
              <a:t> intervenire)</a:t>
            </a:r>
            <a:endParaRPr sz="1600">
              <a:solidFill>
                <a:srgbClr val="595959"/>
              </a:solidFill>
            </a:endParaRPr>
          </a:p>
        </p:txBody>
      </p:sp>
      <p:sp>
        <p:nvSpPr>
          <p:cNvPr id="1062" name="Google Shape;1062;p69"/>
          <p:cNvSpPr txBox="1"/>
          <p:nvPr/>
        </p:nvSpPr>
        <p:spPr>
          <a:xfrm>
            <a:off x="5447263" y="3942525"/>
            <a:ext cx="2674800" cy="79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a:solidFill>
                  <a:srgbClr val="595959"/>
                </a:solidFill>
              </a:rPr>
              <a:t>(un problema su cui</a:t>
            </a:r>
            <a:br>
              <a:rPr lang="en-GB" sz="1600">
                <a:solidFill>
                  <a:srgbClr val="595959"/>
                </a:solidFill>
              </a:rPr>
            </a:br>
            <a:r>
              <a:rPr lang="en-GB" sz="1600" b="1">
                <a:solidFill>
                  <a:srgbClr val="595959"/>
                </a:solidFill>
              </a:rPr>
              <a:t>dobbiamo</a:t>
            </a:r>
            <a:r>
              <a:rPr lang="en-GB" sz="1600">
                <a:solidFill>
                  <a:srgbClr val="595959"/>
                </a:solidFill>
              </a:rPr>
              <a:t> intervenire)</a:t>
            </a:r>
            <a:endParaRPr sz="1600">
              <a:solidFill>
                <a:srgbClr val="59595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fade">
                                      <p:cBhvr>
                                        <p:cTn id="7" dur="2000"/>
                                        <p:tgtEl>
                                          <p:spTgt spid="1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5"/>
                                        </p:tgtEl>
                                        <p:attrNameLst>
                                          <p:attrName>style.visibility</p:attrName>
                                        </p:attrNameLst>
                                      </p:cBhvr>
                                      <p:to>
                                        <p:strVal val="visible"/>
                                      </p:to>
                                    </p:set>
                                    <p:animEffect transition="in" filter="fade">
                                      <p:cBhvr>
                                        <p:cTn id="12" dur="2000"/>
                                        <p:tgtEl>
                                          <p:spTgt spid="1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1"/>
                                        </p:tgtEl>
                                        <p:attrNameLst>
                                          <p:attrName>style.visibility</p:attrName>
                                        </p:attrNameLst>
                                      </p:cBhvr>
                                      <p:to>
                                        <p:strVal val="visible"/>
                                      </p:to>
                                    </p:set>
                                    <p:animEffect transition="in" filter="fade">
                                      <p:cBhvr>
                                        <p:cTn id="17" dur="2000"/>
                                        <p:tgtEl>
                                          <p:spTgt spid="10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8"/>
                                        </p:tgtEl>
                                        <p:attrNameLst>
                                          <p:attrName>style.visibility</p:attrName>
                                        </p:attrNameLst>
                                      </p:cBhvr>
                                      <p:to>
                                        <p:strVal val="visible"/>
                                      </p:to>
                                    </p:set>
                                    <p:animEffect transition="in" filter="fade">
                                      <p:cBhvr>
                                        <p:cTn id="22" dur="2000"/>
                                        <p:tgtEl>
                                          <p:spTgt spid="10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fade">
                                      <p:cBhvr>
                                        <p:cTn id="27" dur="20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70"/>
          <p:cNvSpPr txBox="1">
            <a:spLocks noGrp="1"/>
          </p:cNvSpPr>
          <p:nvPr>
            <p:ph type="title"/>
          </p:nvPr>
        </p:nvSpPr>
        <p:spPr>
          <a:xfrm>
            <a:off x="311700" y="292625"/>
            <a:ext cx="87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Nulla di nuovo?</a:t>
            </a:r>
            <a:endParaRPr/>
          </a:p>
        </p:txBody>
      </p:sp>
      <p:pic>
        <p:nvPicPr>
          <p:cNvPr id="1068" name="Google Shape;1068;p70"/>
          <p:cNvPicPr preferRelativeResize="0"/>
          <p:nvPr/>
        </p:nvPicPr>
        <p:blipFill rotWithShape="1">
          <a:blip r:embed="rId3">
            <a:alphaModFix/>
          </a:blip>
          <a:srcRect t="20051"/>
          <a:stretch/>
        </p:blipFill>
        <p:spPr>
          <a:xfrm>
            <a:off x="1939162" y="1377725"/>
            <a:ext cx="5265675" cy="1263650"/>
          </a:xfrm>
          <a:prstGeom prst="rect">
            <a:avLst/>
          </a:prstGeom>
          <a:noFill/>
          <a:ln>
            <a:noFill/>
          </a:ln>
        </p:spPr>
      </p:pic>
      <p:sp>
        <p:nvSpPr>
          <p:cNvPr id="1069" name="Google Shape;1069;p70"/>
          <p:cNvSpPr txBox="1"/>
          <p:nvPr/>
        </p:nvSpPr>
        <p:spPr>
          <a:xfrm>
            <a:off x="2155038" y="2632200"/>
            <a:ext cx="4038000" cy="66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t>luglio/agosto 2008, </a:t>
            </a:r>
            <a:r>
              <a:rPr lang="en-GB" sz="700" u="sng">
                <a:solidFill>
                  <a:schemeClr val="hlink"/>
                </a:solidFill>
                <a:hlinkClick r:id="rId4"/>
              </a:rPr>
              <a:t>https://www.theatlantic.com/magazine/archive/2008/07/is-google-making-us-stupid/306868</a:t>
            </a:r>
            <a:r>
              <a:rPr lang="en-GB" sz="700"/>
              <a:t>  </a:t>
            </a:r>
            <a:br>
              <a:rPr lang="en-GB" sz="700"/>
            </a:br>
            <a:r>
              <a:rPr lang="en-GB" sz="700" u="sng">
                <a:solidFill>
                  <a:schemeClr val="hlink"/>
                </a:solidFill>
                <a:hlinkClick r:id="rId5"/>
              </a:rPr>
              <a:t>https://docs.google.com/document/d/1BIPB2VLb01t5z7Pwp3rJXZ9pGXMiVF6foxOu1CebVWU</a:t>
            </a:r>
            <a:r>
              <a:rPr lang="en-GB" sz="700"/>
              <a:t> </a:t>
            </a:r>
            <a:endParaRPr sz="700" u="sng">
              <a:solidFill>
                <a:srgbClr val="1155CC"/>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71"/>
          <p:cNvSpPr txBox="1">
            <a:spLocks noGrp="1"/>
          </p:cNvSpPr>
          <p:nvPr>
            <p:ph type="title"/>
          </p:nvPr>
        </p:nvSpPr>
        <p:spPr>
          <a:xfrm>
            <a:off x="311700" y="292625"/>
            <a:ext cx="87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posizione</a:t>
            </a:r>
            <a:endParaRPr/>
          </a:p>
        </p:txBody>
      </p:sp>
      <p:sp>
        <p:nvSpPr>
          <p:cNvPr id="1075" name="Google Shape;1075;p71"/>
          <p:cNvSpPr txBox="1">
            <a:spLocks noGrp="1"/>
          </p:cNvSpPr>
          <p:nvPr>
            <p:ph type="body" idx="1"/>
          </p:nvPr>
        </p:nvSpPr>
        <p:spPr>
          <a:xfrm>
            <a:off x="344400" y="2001000"/>
            <a:ext cx="8455200" cy="96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2000"/>
              <a:t>Quando i nostri obiettivi sono efficienza o efficacia,</a:t>
            </a:r>
            <a:br>
              <a:rPr lang="en-GB" sz="2000"/>
            </a:br>
            <a:r>
              <a:rPr lang="en-GB" sz="2000"/>
              <a:t>è razionale farsi sostituire dai prodotti della tecnologia</a:t>
            </a:r>
            <a:endParaRPr sz="2000"/>
          </a:p>
        </p:txBody>
      </p:sp>
      <p:sp>
        <p:nvSpPr>
          <p:cNvPr id="1076" name="Google Shape;1076;p71"/>
          <p:cNvSpPr txBox="1">
            <a:spLocks noGrp="1"/>
          </p:cNvSpPr>
          <p:nvPr>
            <p:ph type="body" idx="1"/>
          </p:nvPr>
        </p:nvSpPr>
        <p:spPr>
          <a:xfrm>
            <a:off x="344400" y="1315200"/>
            <a:ext cx="8455200" cy="489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2000"/>
              <a:t>Come spesso accade, è una questione di obiettivi…</a:t>
            </a:r>
            <a:endParaRPr sz="2000"/>
          </a:p>
        </p:txBody>
      </p:sp>
      <p:sp>
        <p:nvSpPr>
          <p:cNvPr id="1077" name="Google Shape;1077;p71"/>
          <p:cNvSpPr txBox="1">
            <a:spLocks noGrp="1"/>
          </p:cNvSpPr>
          <p:nvPr>
            <p:ph type="body" idx="1"/>
          </p:nvPr>
        </p:nvSpPr>
        <p:spPr>
          <a:xfrm>
            <a:off x="344400" y="3067800"/>
            <a:ext cx="8696400" cy="96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2000"/>
              <a:t>Ma quando l’obiettivo è di diventare persone migliori, e quindi di imparare?</a:t>
            </a:r>
            <a:br>
              <a:rPr lang="en-GB" sz="2000"/>
            </a:br>
            <a:r>
              <a:rPr lang="en-GB" sz="2000"/>
              <a:t>E di aiutare a diventare persone migliori, e quindi di insegnare?</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animEffect transition="in" filter="fade">
                                      <p:cBhvr>
                                        <p:cTn id="7" dur="2000"/>
                                        <p:tgtEl>
                                          <p:spTgt spid="1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7"/>
                                        </p:tgtEl>
                                        <p:attrNameLst>
                                          <p:attrName>style.visibility</p:attrName>
                                        </p:attrNameLst>
                                      </p:cBhvr>
                                      <p:to>
                                        <p:strVal val="visible"/>
                                      </p:to>
                                    </p:set>
                                    <p:animEffect transition="in" filter="fade">
                                      <p:cBhvr>
                                        <p:cTn id="12" dur="2000"/>
                                        <p:tgtEl>
                                          <p:spTgt spid="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72"/>
          <p:cNvSpPr txBox="1">
            <a:spLocks noGrp="1"/>
          </p:cNvSpPr>
          <p:nvPr>
            <p:ph type="title"/>
          </p:nvPr>
        </p:nvSpPr>
        <p:spPr>
          <a:xfrm>
            <a:off x="311700" y="292625"/>
            <a:ext cx="796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 posta in gioco</a:t>
            </a:r>
            <a:endParaRPr/>
          </a:p>
        </p:txBody>
      </p:sp>
      <p:sp>
        <p:nvSpPr>
          <p:cNvPr id="1083" name="Google Shape;1083;p72"/>
          <p:cNvSpPr txBox="1">
            <a:spLocks noGrp="1"/>
          </p:cNvSpPr>
          <p:nvPr>
            <p:ph type="body" idx="1"/>
          </p:nvPr>
        </p:nvSpPr>
        <p:spPr>
          <a:xfrm>
            <a:off x="311700" y="1381075"/>
            <a:ext cx="8455200" cy="1245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sz="2000"/>
              <a:t>Un’idea diffusa / di senso comune:</a:t>
            </a:r>
            <a:br>
              <a:rPr lang="en-GB" sz="2000"/>
            </a:br>
            <a:r>
              <a:rPr lang="en-GB" sz="2000" b="1"/>
              <a:t>non sarà un’IA a toglierti il posto di lavoro,</a:t>
            </a:r>
            <a:br>
              <a:rPr lang="en-GB" sz="2000" b="1"/>
            </a:br>
            <a:r>
              <a:rPr lang="en-GB" sz="2000" b="1"/>
              <a:t>ma una persona che sa usare l’IA meglio di te</a:t>
            </a:r>
            <a:endParaRPr sz="2000" b="1"/>
          </a:p>
        </p:txBody>
      </p:sp>
      <p:sp>
        <p:nvSpPr>
          <p:cNvPr id="1084" name="Google Shape;1084;p72"/>
          <p:cNvSpPr txBox="1">
            <a:spLocks noGrp="1"/>
          </p:cNvSpPr>
          <p:nvPr>
            <p:ph type="body" idx="1"/>
          </p:nvPr>
        </p:nvSpPr>
        <p:spPr>
          <a:xfrm>
            <a:off x="311700" y="2981275"/>
            <a:ext cx="8455200" cy="1761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sz="2000"/>
              <a:t>Una plausibile conseguenza:</a:t>
            </a:r>
            <a:br>
              <a:rPr lang="en-GB" sz="2000"/>
            </a:br>
            <a:r>
              <a:rPr lang="en-GB" sz="2000" b="1"/>
              <a:t>se non sceglieremo esplicitamente in modo diverso,</a:t>
            </a:r>
            <a:br>
              <a:rPr lang="en-GB" sz="2000" b="1"/>
            </a:br>
            <a:r>
              <a:rPr lang="en-GB" sz="2000" b="1"/>
              <a:t>l’IA sarà un amplificatore di differenze</a:t>
            </a:r>
            <a:br>
              <a:rPr lang="en-GB"/>
            </a:br>
            <a:r>
              <a:rPr lang="en-GB" sz="1600"/>
              <a:t>(</a:t>
            </a:r>
            <a:r>
              <a:rPr lang="en-GB" sz="1600" i="1"/>
              <a:t>e potrebbe essere che concordiamo</a:t>
            </a:r>
            <a:br>
              <a:rPr lang="en-GB" sz="1600" i="1"/>
            </a:br>
            <a:r>
              <a:rPr lang="en-GB" sz="1600" i="1"/>
              <a:t>che amplificare differenze non è il compito della scuola / formazione…</a:t>
            </a:r>
            <a:r>
              <a:rPr lang="en-GB" sz="1600"/>
              <a:t>)</a:t>
            </a: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4"/>
                                        </p:tgtEl>
                                        <p:attrNameLst>
                                          <p:attrName>style.visibility</p:attrName>
                                        </p:attrNameLst>
                                      </p:cBhvr>
                                      <p:to>
                                        <p:strVal val="visible"/>
                                      </p:to>
                                    </p:set>
                                    <p:animEffect transition="in" filter="fade">
                                      <p:cBhvr>
                                        <p:cTn id="7" dur="20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73"/>
          <p:cNvSpPr txBox="1">
            <a:spLocks noGrp="1"/>
          </p:cNvSpPr>
          <p:nvPr>
            <p:ph type="title"/>
          </p:nvPr>
        </p:nvSpPr>
        <p:spPr>
          <a:xfrm>
            <a:off x="311700" y="292625"/>
            <a:ext cx="5739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Limiti (contingenti? intrinseci?)</a:t>
            </a:r>
            <a:endParaRPr/>
          </a:p>
        </p:txBody>
      </p:sp>
      <p:sp>
        <p:nvSpPr>
          <p:cNvPr id="1090" name="Google Shape;1090;p73"/>
          <p:cNvSpPr txBox="1">
            <a:spLocks noGrp="1"/>
          </p:cNvSpPr>
          <p:nvPr>
            <p:ph type="body" idx="1"/>
          </p:nvPr>
        </p:nvSpPr>
        <p:spPr>
          <a:xfrm>
            <a:off x="85200" y="1785000"/>
            <a:ext cx="8982600" cy="29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I chatbot per ora</a:t>
            </a:r>
            <a:endParaRPr/>
          </a:p>
          <a:p>
            <a:pPr marL="457200" lvl="0" indent="-342900" algn="l" rtl="0">
              <a:spcBef>
                <a:spcPts val="1000"/>
              </a:spcBef>
              <a:spcAft>
                <a:spcPts val="0"/>
              </a:spcAft>
              <a:buSzPts val="1800"/>
              <a:buChar char="●"/>
            </a:pPr>
            <a:r>
              <a:rPr lang="en-GB"/>
              <a:t>non sono sempre affidabili nelle informazioni fattuali che forniscono:</a:t>
            </a:r>
            <a:br>
              <a:rPr lang="en-GB"/>
            </a:br>
            <a:r>
              <a:rPr lang="en-GB"/>
              <a:t>→ </a:t>
            </a:r>
            <a:r>
              <a:rPr lang="en-GB" b="1"/>
              <a:t>non sono </a:t>
            </a:r>
            <a:r>
              <a:rPr lang="en-GB" b="1" i="1"/>
              <a:t>trustable</a:t>
            </a:r>
            <a:r>
              <a:rPr lang="en-GB" b="1"/>
              <a:t> </a:t>
            </a:r>
            <a:r>
              <a:rPr lang="en-GB" b="1">
                <a:highlight>
                  <a:srgbClr val="FFFF00"/>
                </a:highlight>
              </a:rPr>
              <a:t>ma potrebbero diventarlo sempre di più</a:t>
            </a:r>
            <a:endParaRPr>
              <a:highlight>
                <a:srgbClr val="FFFF00"/>
              </a:highlight>
            </a:endParaRPr>
          </a:p>
          <a:p>
            <a:pPr marL="457200" lvl="0" indent="-342900" algn="l" rtl="0">
              <a:spcBef>
                <a:spcPts val="1000"/>
              </a:spcBef>
              <a:spcAft>
                <a:spcPts val="0"/>
              </a:spcAft>
              <a:buSzPts val="1800"/>
              <a:buChar char="●"/>
            </a:pPr>
            <a:r>
              <a:rPr lang="en-GB"/>
              <a:t>non sono sempre in grado di indicare come giungono al risultato che propongono:</a:t>
            </a:r>
            <a:br>
              <a:rPr lang="en-GB"/>
            </a:br>
            <a:r>
              <a:rPr lang="en-GB"/>
              <a:t>→ </a:t>
            </a:r>
            <a:r>
              <a:rPr lang="en-GB" b="1"/>
              <a:t>non sono </a:t>
            </a:r>
            <a:r>
              <a:rPr lang="en-GB" b="1" i="1"/>
              <a:t>explainable</a:t>
            </a:r>
            <a:r>
              <a:rPr lang="en-GB" b="1"/>
              <a:t> </a:t>
            </a:r>
            <a:r>
              <a:rPr lang="en-GB" b="1">
                <a:highlight>
                  <a:srgbClr val="FFFF00"/>
                </a:highlight>
              </a:rPr>
              <a:t>ma potrebbero diventarlo sempre di più</a:t>
            </a:r>
            <a:endParaRPr b="1"/>
          </a:p>
          <a:p>
            <a:pPr marL="457200" lvl="0" indent="-342900" algn="l" rtl="0">
              <a:spcBef>
                <a:spcPts val="1000"/>
              </a:spcBef>
              <a:spcAft>
                <a:spcPts val="1000"/>
              </a:spcAft>
              <a:buSzPts val="1800"/>
              <a:buChar char="●"/>
            </a:pPr>
            <a:r>
              <a:rPr lang="en-GB"/>
              <a:t>non sono responsabili moralmente per quanto producono:</a:t>
            </a:r>
            <a:br>
              <a:rPr lang="en-GB"/>
            </a:br>
            <a:r>
              <a:rPr lang="en-GB"/>
              <a:t>→ </a:t>
            </a:r>
            <a:r>
              <a:rPr lang="en-GB" b="1"/>
              <a:t>non sono </a:t>
            </a:r>
            <a:r>
              <a:rPr lang="en-GB" b="1" i="1"/>
              <a:t>accountable</a:t>
            </a:r>
            <a:r>
              <a:rPr lang="en-GB" b="1"/>
              <a:t>: </a:t>
            </a:r>
            <a:r>
              <a:rPr lang="en-GB" b="1">
                <a:highlight>
                  <a:srgbClr val="FFFF00"/>
                </a:highlight>
              </a:rPr>
              <a:t>potrebbero diventarlo nel futuro?</a:t>
            </a:r>
            <a:endParaRPr b="1"/>
          </a:p>
        </p:txBody>
      </p:sp>
      <p:sp>
        <p:nvSpPr>
          <p:cNvPr id="1091" name="Google Shape;1091;p73"/>
          <p:cNvSpPr txBox="1">
            <a:spLocks noGrp="1"/>
          </p:cNvSpPr>
          <p:nvPr>
            <p:ph type="body" idx="4294967295"/>
          </p:nvPr>
        </p:nvSpPr>
        <p:spPr>
          <a:xfrm>
            <a:off x="85200" y="1107625"/>
            <a:ext cx="8698200" cy="49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GB"/>
              <a:t>C’è qualcosa dunque in cui gli esseri umani non sono sostituibili dalle macchine?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xEl>
                                              <p:pRg st="0" end="0"/>
                                            </p:txEl>
                                          </p:spTgt>
                                        </p:tgtEl>
                                        <p:attrNameLst>
                                          <p:attrName>style.visibility</p:attrName>
                                        </p:attrNameLst>
                                      </p:cBhvr>
                                      <p:to>
                                        <p:strVal val="visible"/>
                                      </p:to>
                                    </p:set>
                                    <p:animEffect transition="in" filter="fade">
                                      <p:cBhvr>
                                        <p:cTn id="7" dur="2000"/>
                                        <p:tgtEl>
                                          <p:spTgt spid="1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0">
                                            <p:txEl>
                                              <p:pRg st="1" end="1"/>
                                            </p:txEl>
                                          </p:spTgt>
                                        </p:tgtEl>
                                        <p:attrNameLst>
                                          <p:attrName>style.visibility</p:attrName>
                                        </p:attrNameLst>
                                      </p:cBhvr>
                                      <p:to>
                                        <p:strVal val="visible"/>
                                      </p:to>
                                    </p:set>
                                    <p:animEffect transition="in" filter="fade">
                                      <p:cBhvr>
                                        <p:cTn id="12" dur="2000"/>
                                        <p:tgtEl>
                                          <p:spTgt spid="10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0">
                                            <p:txEl>
                                              <p:pRg st="2" end="2"/>
                                            </p:txEl>
                                          </p:spTgt>
                                        </p:tgtEl>
                                        <p:attrNameLst>
                                          <p:attrName>style.visibility</p:attrName>
                                        </p:attrNameLst>
                                      </p:cBhvr>
                                      <p:to>
                                        <p:strVal val="visible"/>
                                      </p:to>
                                    </p:set>
                                    <p:animEffect transition="in" filter="fade">
                                      <p:cBhvr>
                                        <p:cTn id="17" dur="2000"/>
                                        <p:tgtEl>
                                          <p:spTgt spid="10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0">
                                            <p:txEl>
                                              <p:pRg st="3" end="3"/>
                                            </p:txEl>
                                          </p:spTgt>
                                        </p:tgtEl>
                                        <p:attrNameLst>
                                          <p:attrName>style.visibility</p:attrName>
                                        </p:attrNameLst>
                                      </p:cBhvr>
                                      <p:to>
                                        <p:strVal val="visible"/>
                                      </p:to>
                                    </p:set>
                                    <p:animEffect transition="in" filter="fade">
                                      <p:cBhvr>
                                        <p:cTn id="22" dur="2000"/>
                                        <p:tgtEl>
                                          <p:spTgt spid="10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4"/>
          <p:cNvSpPr txBox="1">
            <a:spLocks noGrp="1"/>
          </p:cNvSpPr>
          <p:nvPr>
            <p:ph type="body" idx="1"/>
          </p:nvPr>
        </p:nvSpPr>
        <p:spPr>
          <a:xfrm>
            <a:off x="313800" y="1258549"/>
            <a:ext cx="8516400" cy="766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GB"/>
              <a:t>Chi è responsabile moralmente ha </a:t>
            </a:r>
            <a:r>
              <a:rPr lang="en-GB" b="1"/>
              <a:t>meriti</a:t>
            </a:r>
            <a:r>
              <a:rPr lang="en-GB"/>
              <a:t> per azioni socialmente approvate,</a:t>
            </a:r>
            <a:br>
              <a:rPr lang="en-GB"/>
            </a:br>
            <a:r>
              <a:rPr lang="en-GB"/>
              <a:t>ma anche </a:t>
            </a:r>
            <a:r>
              <a:rPr lang="en-GB" b="1"/>
              <a:t>demeriti</a:t>
            </a:r>
            <a:r>
              <a:rPr lang="en-GB"/>
              <a:t> per azioni socialmente disapprovate</a:t>
            </a:r>
            <a:endParaRPr/>
          </a:p>
        </p:txBody>
      </p:sp>
      <p:sp>
        <p:nvSpPr>
          <p:cNvPr id="1097" name="Google Shape;1097;p74"/>
          <p:cNvSpPr txBox="1">
            <a:spLocks noGrp="1"/>
          </p:cNvSpPr>
          <p:nvPr>
            <p:ph type="title"/>
          </p:nvPr>
        </p:nvSpPr>
        <p:spPr>
          <a:xfrm>
            <a:off x="311700" y="292625"/>
            <a:ext cx="773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Responsabilità morale e chatbot</a:t>
            </a:r>
            <a:endParaRPr/>
          </a:p>
        </p:txBody>
      </p:sp>
      <p:sp>
        <p:nvSpPr>
          <p:cNvPr id="1098" name="Google Shape;1098;p74"/>
          <p:cNvSpPr txBox="1">
            <a:spLocks noGrp="1"/>
          </p:cNvSpPr>
          <p:nvPr>
            <p:ph type="body" idx="1"/>
          </p:nvPr>
        </p:nvSpPr>
        <p:spPr>
          <a:xfrm>
            <a:off x="313800" y="2249150"/>
            <a:ext cx="8516400" cy="474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000"/>
              </a:spcAft>
              <a:buNone/>
            </a:pPr>
            <a:r>
              <a:rPr lang="en-GB"/>
              <a:t>Nella nostra società, operazionalizziamo i demeriti con </a:t>
            </a:r>
            <a:r>
              <a:rPr lang="en-GB" b="1"/>
              <a:t>sanzioni</a:t>
            </a:r>
            <a:endParaRPr b="1"/>
          </a:p>
        </p:txBody>
      </p:sp>
      <p:sp>
        <p:nvSpPr>
          <p:cNvPr id="1099" name="Google Shape;1099;p74"/>
          <p:cNvSpPr txBox="1">
            <a:spLocks noGrp="1"/>
          </p:cNvSpPr>
          <p:nvPr>
            <p:ph type="body" idx="1"/>
          </p:nvPr>
        </p:nvSpPr>
        <p:spPr>
          <a:xfrm>
            <a:off x="313800" y="2630150"/>
            <a:ext cx="8516400" cy="474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000"/>
              </a:spcAft>
              <a:buNone/>
            </a:pPr>
            <a:r>
              <a:rPr lang="en-GB"/>
              <a:t>… che sono efficaci perché colpiscono in risorse scarse </a:t>
            </a:r>
            <a:endParaRPr/>
          </a:p>
        </p:txBody>
      </p:sp>
      <p:sp>
        <p:nvSpPr>
          <p:cNvPr id="1100" name="Google Shape;1100;p74"/>
          <p:cNvSpPr txBox="1">
            <a:spLocks noGrp="1"/>
          </p:cNvSpPr>
          <p:nvPr>
            <p:ph type="body" idx="1"/>
          </p:nvPr>
        </p:nvSpPr>
        <p:spPr>
          <a:xfrm>
            <a:off x="313800" y="3315950"/>
            <a:ext cx="8516400" cy="682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000"/>
              </a:spcAft>
              <a:buNone/>
            </a:pPr>
            <a:r>
              <a:rPr lang="en-GB"/>
              <a:t>Ma i sistemi di GenAI non hanno problemi di scarsità di risorse,</a:t>
            </a:r>
            <a:br>
              <a:rPr lang="en-GB"/>
            </a:br>
            <a:r>
              <a:rPr lang="en-GB"/>
              <a:t>e quindi non temono sanzioni:</a:t>
            </a:r>
            <a:endParaRPr/>
          </a:p>
        </p:txBody>
      </p:sp>
      <p:sp>
        <p:nvSpPr>
          <p:cNvPr id="1101" name="Google Shape;1101;p74"/>
          <p:cNvSpPr txBox="1">
            <a:spLocks noGrp="1"/>
          </p:cNvSpPr>
          <p:nvPr>
            <p:ph type="body" idx="1"/>
          </p:nvPr>
        </p:nvSpPr>
        <p:spPr>
          <a:xfrm>
            <a:off x="313800" y="4230350"/>
            <a:ext cx="8516400" cy="474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000"/>
              </a:spcAft>
              <a:buNone/>
            </a:pPr>
            <a:r>
              <a:rPr lang="en-GB" b="1"/>
              <a:t>non possiamo aspettarci che siano agenti moralmente responsabili</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1000"/>
                                        <p:tgtEl>
                                          <p:spTgt spid="10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8"/>
                                        </p:tgtEl>
                                        <p:attrNameLst>
                                          <p:attrName>style.visibility</p:attrName>
                                        </p:attrNameLst>
                                      </p:cBhvr>
                                      <p:to>
                                        <p:strVal val="visible"/>
                                      </p:to>
                                    </p:set>
                                    <p:animEffect transition="in" filter="fade">
                                      <p:cBhvr>
                                        <p:cTn id="12" dur="1000"/>
                                        <p:tgtEl>
                                          <p:spTgt spid="1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9"/>
                                        </p:tgtEl>
                                        <p:attrNameLst>
                                          <p:attrName>style.visibility</p:attrName>
                                        </p:attrNameLst>
                                      </p:cBhvr>
                                      <p:to>
                                        <p:strVal val="visible"/>
                                      </p:to>
                                    </p:set>
                                    <p:animEffect transition="in" filter="fade">
                                      <p:cBhvr>
                                        <p:cTn id="17" dur="1000"/>
                                        <p:tgtEl>
                                          <p:spTgt spid="1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00"/>
                                        </p:tgtEl>
                                        <p:attrNameLst>
                                          <p:attrName>style.visibility</p:attrName>
                                        </p:attrNameLst>
                                      </p:cBhvr>
                                      <p:to>
                                        <p:strVal val="visible"/>
                                      </p:to>
                                    </p:set>
                                    <p:animEffect transition="in" filter="fade">
                                      <p:cBhvr>
                                        <p:cTn id="22" dur="1000"/>
                                        <p:tgtEl>
                                          <p:spTgt spid="1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1"/>
                                        </p:tgtEl>
                                        <p:attrNameLst>
                                          <p:attrName>style.visibility</p:attrName>
                                        </p:attrNameLst>
                                      </p:cBhvr>
                                      <p:to>
                                        <p:strVal val="visible"/>
                                      </p:to>
                                    </p:set>
                                    <p:animEffect transition="in" filter="fade">
                                      <p:cBhvr>
                                        <p:cTn id="27" dur="1000"/>
                                        <p:tgtEl>
                                          <p:spTgt spid="1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75"/>
          <p:cNvSpPr txBox="1">
            <a:spLocks noGrp="1"/>
          </p:cNvSpPr>
          <p:nvPr>
            <p:ph type="title"/>
          </p:nvPr>
        </p:nvSpPr>
        <p:spPr>
          <a:xfrm>
            <a:off x="311700" y="292625"/>
            <a:ext cx="773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 questione della responsabilità</a:t>
            </a:r>
            <a:endParaRPr/>
          </a:p>
        </p:txBody>
      </p:sp>
      <p:sp>
        <p:nvSpPr>
          <p:cNvPr id="1107" name="Google Shape;1107;p75"/>
          <p:cNvSpPr txBox="1">
            <a:spLocks noGrp="1"/>
          </p:cNvSpPr>
          <p:nvPr>
            <p:ph type="body" idx="1"/>
          </p:nvPr>
        </p:nvSpPr>
        <p:spPr>
          <a:xfrm>
            <a:off x="313800" y="1155374"/>
            <a:ext cx="8516400" cy="909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a:t>Dall’eteronomia a una nuova forma di autonomia:</a:t>
            </a:r>
            <a:endParaRPr/>
          </a:p>
          <a:p>
            <a:pPr marL="0" lvl="0" indent="0" algn="ctr" rtl="0">
              <a:lnSpc>
                <a:spcPct val="100000"/>
              </a:lnSpc>
              <a:spcBef>
                <a:spcPts val="1000"/>
              </a:spcBef>
              <a:spcAft>
                <a:spcPts val="1000"/>
              </a:spcAft>
              <a:buNone/>
            </a:pPr>
            <a:r>
              <a:rPr lang="en-GB"/>
              <a:t>verso </a:t>
            </a:r>
            <a:r>
              <a:rPr lang="en-GB" b="1"/>
              <a:t>agenti autonomi ma moralmente irresponsabili</a:t>
            </a:r>
            <a:endParaRPr b="1"/>
          </a:p>
        </p:txBody>
      </p:sp>
      <p:sp>
        <p:nvSpPr>
          <p:cNvPr id="1108" name="Google Shape;1108;p75"/>
          <p:cNvSpPr txBox="1">
            <a:spLocks noGrp="1"/>
          </p:cNvSpPr>
          <p:nvPr>
            <p:ph type="body" idx="1"/>
          </p:nvPr>
        </p:nvSpPr>
        <p:spPr>
          <a:xfrm>
            <a:off x="557250" y="2816225"/>
            <a:ext cx="3609900" cy="1011000"/>
          </a:xfrm>
          <a:prstGeom prst="rect">
            <a:avLst/>
          </a:prstGeom>
          <a:solidFill>
            <a:srgbClr val="EFEFEF"/>
          </a:solidFill>
        </p:spPr>
        <p:txBody>
          <a:bodyPr spcFirstLastPara="1" wrap="square" lIns="91425" tIns="91425" rIns="91425" bIns="91425" anchor="t" anchorCtr="0">
            <a:noAutofit/>
          </a:bodyPr>
          <a:lstStyle/>
          <a:p>
            <a:pPr marL="0" lvl="0" indent="0" algn="ctr" rtl="0">
              <a:lnSpc>
                <a:spcPct val="100000"/>
              </a:lnSpc>
              <a:spcBef>
                <a:spcPts val="0"/>
              </a:spcBef>
              <a:spcAft>
                <a:spcPts val="1000"/>
              </a:spcAft>
              <a:buNone/>
            </a:pPr>
            <a:r>
              <a:rPr lang="en-GB" b="1"/>
              <a:t>La  complessità o</a:t>
            </a:r>
            <a:r>
              <a:rPr lang="en-GB" b="1">
                <a:solidFill>
                  <a:schemeClr val="dk2"/>
                </a:solidFill>
              </a:rPr>
              <a:t>rganizzativa</a:t>
            </a:r>
            <a:br>
              <a:rPr lang="en-GB" b="1">
                <a:solidFill>
                  <a:schemeClr val="dk2"/>
                </a:solidFill>
              </a:rPr>
            </a:br>
            <a:r>
              <a:rPr lang="en-GB" b="1">
                <a:solidFill>
                  <a:schemeClr val="dk2"/>
                </a:solidFill>
              </a:rPr>
              <a:t>ha creat</a:t>
            </a:r>
            <a:r>
              <a:rPr lang="en-GB" b="1"/>
              <a:t>o</a:t>
            </a:r>
            <a:r>
              <a:rPr lang="en-GB" b="1">
                <a:solidFill>
                  <a:schemeClr val="dk2"/>
                </a:solidFill>
              </a:rPr>
              <a:t> </a:t>
            </a:r>
            <a:r>
              <a:rPr lang="en-GB" b="1"/>
              <a:t>il bisogno di</a:t>
            </a:r>
            <a:br>
              <a:rPr lang="en-GB" b="1">
                <a:solidFill>
                  <a:schemeClr val="dk2"/>
                </a:solidFill>
              </a:rPr>
            </a:br>
            <a:r>
              <a:rPr lang="en-GB" b="1">
                <a:solidFill>
                  <a:schemeClr val="dk2"/>
                </a:solidFill>
              </a:rPr>
              <a:t>manager </a:t>
            </a:r>
            <a:r>
              <a:rPr lang="en-GB" b="1"/>
              <a:t>e</a:t>
            </a:r>
            <a:r>
              <a:rPr lang="en-GB" b="1">
                <a:solidFill>
                  <a:schemeClr val="dk2"/>
                </a:solidFill>
              </a:rPr>
              <a:t> </a:t>
            </a:r>
            <a:r>
              <a:rPr lang="en-GB" b="1"/>
              <a:t>consulenti</a:t>
            </a:r>
            <a:endParaRPr b="1">
              <a:solidFill>
                <a:schemeClr val="dk2"/>
              </a:solidFill>
            </a:endParaRPr>
          </a:p>
        </p:txBody>
      </p:sp>
      <p:sp>
        <p:nvSpPr>
          <p:cNvPr id="1109" name="Google Shape;1109;p75"/>
          <p:cNvSpPr txBox="1">
            <a:spLocks noGrp="1"/>
          </p:cNvSpPr>
          <p:nvPr>
            <p:ph type="body" idx="1"/>
          </p:nvPr>
        </p:nvSpPr>
        <p:spPr>
          <a:xfrm>
            <a:off x="4976850" y="2816225"/>
            <a:ext cx="3609900" cy="1011000"/>
          </a:xfrm>
          <a:prstGeom prst="rect">
            <a:avLst/>
          </a:prstGeom>
          <a:solidFill>
            <a:srgbClr val="EFEFEF"/>
          </a:solidFill>
        </p:spPr>
        <p:txBody>
          <a:bodyPr spcFirstLastPara="1" wrap="square" lIns="91425" tIns="91425" rIns="91425" bIns="91425" anchor="t" anchorCtr="0">
            <a:noAutofit/>
          </a:bodyPr>
          <a:lstStyle/>
          <a:p>
            <a:pPr marL="0" lvl="0" indent="0" algn="ctr" rtl="0">
              <a:lnSpc>
                <a:spcPct val="100000"/>
              </a:lnSpc>
              <a:spcBef>
                <a:spcPts val="0"/>
              </a:spcBef>
              <a:spcAft>
                <a:spcPts val="1000"/>
              </a:spcAft>
              <a:buNone/>
            </a:pPr>
            <a:r>
              <a:rPr lang="en-GB" b="1"/>
              <a:t>La complessità c</a:t>
            </a:r>
            <a:r>
              <a:rPr lang="en-GB" b="1">
                <a:solidFill>
                  <a:schemeClr val="dk2"/>
                </a:solidFill>
              </a:rPr>
              <a:t>ognitiv</a:t>
            </a:r>
            <a:r>
              <a:rPr lang="en-GB" b="1"/>
              <a:t>a</a:t>
            </a:r>
            <a:r>
              <a:rPr lang="en-GB" b="1">
                <a:solidFill>
                  <a:schemeClr val="dk2"/>
                </a:solidFill>
              </a:rPr>
              <a:t> (?)</a:t>
            </a:r>
            <a:br>
              <a:rPr lang="en-GB" b="1">
                <a:solidFill>
                  <a:schemeClr val="dk2"/>
                </a:solidFill>
              </a:rPr>
            </a:br>
            <a:r>
              <a:rPr lang="en-GB" b="1"/>
              <a:t>sta</a:t>
            </a:r>
            <a:r>
              <a:rPr lang="en-GB" b="1">
                <a:solidFill>
                  <a:schemeClr val="dk2"/>
                </a:solidFill>
              </a:rPr>
              <a:t> crea</a:t>
            </a:r>
            <a:r>
              <a:rPr lang="en-GB" b="1"/>
              <a:t>ndo</a:t>
            </a:r>
            <a:r>
              <a:rPr lang="en-GB" b="1">
                <a:solidFill>
                  <a:schemeClr val="dk2"/>
                </a:solidFill>
              </a:rPr>
              <a:t> </a:t>
            </a:r>
            <a:r>
              <a:rPr lang="en-GB" b="1"/>
              <a:t>il bisogno di</a:t>
            </a:r>
            <a:br>
              <a:rPr lang="en-GB" b="1">
                <a:solidFill>
                  <a:schemeClr val="dk2"/>
                </a:solidFill>
              </a:rPr>
            </a:br>
            <a:r>
              <a:rPr lang="en-GB" b="1">
                <a:solidFill>
                  <a:schemeClr val="dk2"/>
                </a:solidFill>
              </a:rPr>
              <a:t>respons</a:t>
            </a:r>
            <a:r>
              <a:rPr lang="en-GB" b="1"/>
              <a:t>abili</a:t>
            </a:r>
            <a:r>
              <a:rPr lang="en-GB" b="1">
                <a:solidFill>
                  <a:schemeClr val="dk2"/>
                </a:solidFill>
              </a:rPr>
              <a:t> (?)</a:t>
            </a:r>
            <a:endParaRPr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animEffect transition="in" filter="fade">
                                      <p:cBhvr>
                                        <p:cTn id="7" dur="2000"/>
                                        <p:tgtEl>
                                          <p:spTgt spid="1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9"/>
                                        </p:tgtEl>
                                        <p:attrNameLst>
                                          <p:attrName>style.visibility</p:attrName>
                                        </p:attrNameLst>
                                      </p:cBhvr>
                                      <p:to>
                                        <p:strVal val="visible"/>
                                      </p:to>
                                    </p:set>
                                    <p:animEffect transition="in" filter="fade">
                                      <p:cBhvr>
                                        <p:cTn id="12" dur="2000"/>
                                        <p:tgtEl>
                                          <p:spTgt spid="1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311700" y="292625"/>
            <a:ext cx="732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 posizione generale che vi propongo</a:t>
            </a:r>
            <a:endParaRPr/>
          </a:p>
        </p:txBody>
      </p:sp>
      <p:sp>
        <p:nvSpPr>
          <p:cNvPr id="112" name="Google Shape;112;p22"/>
          <p:cNvSpPr txBox="1">
            <a:spLocks noGrp="1"/>
          </p:cNvSpPr>
          <p:nvPr>
            <p:ph type="body" idx="1"/>
          </p:nvPr>
        </p:nvSpPr>
        <p:spPr>
          <a:xfrm>
            <a:off x="237600" y="1023000"/>
            <a:ext cx="8223000" cy="737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a:t>1. La diffusione dei sistemi di intelligenza artificiale generativa (“GenAI”) </a:t>
            </a:r>
            <a:br>
              <a:rPr lang="en-GB"/>
            </a:br>
            <a:r>
              <a:rPr lang="en-GB"/>
              <a:t>    sta producendo cambiamenti </a:t>
            </a:r>
            <a:r>
              <a:rPr lang="en-GB" b="1"/>
              <a:t>inattesi</a:t>
            </a:r>
            <a:r>
              <a:rPr lang="en-GB"/>
              <a:t>, </a:t>
            </a:r>
            <a:r>
              <a:rPr lang="en-GB" b="1"/>
              <a:t>rapidi</a:t>
            </a:r>
            <a:r>
              <a:rPr lang="en-GB"/>
              <a:t>, e </a:t>
            </a:r>
            <a:r>
              <a:rPr lang="en-GB" b="1"/>
              <a:t>radicali</a:t>
            </a:r>
            <a:endParaRPr b="1"/>
          </a:p>
        </p:txBody>
      </p:sp>
      <p:sp>
        <p:nvSpPr>
          <p:cNvPr id="113" name="Google Shape;113;p22"/>
          <p:cNvSpPr txBox="1">
            <a:spLocks noGrp="1"/>
          </p:cNvSpPr>
          <p:nvPr>
            <p:ph type="body" idx="1"/>
          </p:nvPr>
        </p:nvSpPr>
        <p:spPr>
          <a:xfrm>
            <a:off x="237600" y="1861200"/>
            <a:ext cx="8223000" cy="499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a:t>2. Abbiamo di fronte a noi </a:t>
            </a:r>
            <a:r>
              <a:rPr lang="en-GB" b="1"/>
              <a:t>opportunità e rischi</a:t>
            </a:r>
            <a:endParaRPr b="1"/>
          </a:p>
        </p:txBody>
      </p:sp>
      <p:sp>
        <p:nvSpPr>
          <p:cNvPr id="114" name="Google Shape;114;p22"/>
          <p:cNvSpPr txBox="1">
            <a:spLocks noGrp="1"/>
          </p:cNvSpPr>
          <p:nvPr>
            <p:ph type="body" idx="1"/>
          </p:nvPr>
        </p:nvSpPr>
        <p:spPr>
          <a:xfrm>
            <a:off x="256950" y="2456875"/>
            <a:ext cx="8740800" cy="1071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a:t>3. Le cose sono troppo nuove e stanno ancora cambiando troppo in fretta</a:t>
            </a:r>
            <a:br>
              <a:rPr lang="en-GB"/>
            </a:br>
            <a:r>
              <a:rPr lang="en-GB"/>
              <a:t>    per consentirci di fare previsioni affidabili:</a:t>
            </a:r>
            <a:br>
              <a:rPr lang="en-GB"/>
            </a:br>
            <a:r>
              <a:rPr lang="en-GB"/>
              <a:t>    è il momento di </a:t>
            </a:r>
            <a:r>
              <a:rPr lang="en-GB" b="1"/>
              <a:t>conoscere, per cercare di capire, per essere pronti a decidere</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2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20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2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7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proposito di scuola: qualche ipotesi</a:t>
            </a:r>
            <a:endParaRPr/>
          </a:p>
        </p:txBody>
      </p:sp>
      <p:sp>
        <p:nvSpPr>
          <p:cNvPr id="1115" name="Google Shape;1115;p76"/>
          <p:cNvSpPr txBox="1">
            <a:spLocks noGrp="1"/>
          </p:cNvSpPr>
          <p:nvPr>
            <p:ph type="body" idx="1"/>
          </p:nvPr>
        </p:nvSpPr>
        <p:spPr>
          <a:xfrm>
            <a:off x="311700" y="1076275"/>
            <a:ext cx="8520600" cy="359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(X = sistemi di intelligenza artificiale generativa: ChatGPT e non solo)</a:t>
            </a:r>
            <a:endParaRPr sz="1600"/>
          </a:p>
          <a:p>
            <a:pPr marL="0" lvl="0" indent="0" algn="l" rtl="0">
              <a:spcBef>
                <a:spcPts val="1200"/>
              </a:spcBef>
              <a:spcAft>
                <a:spcPts val="0"/>
              </a:spcAft>
              <a:buNone/>
            </a:pPr>
            <a:r>
              <a:rPr lang="en-GB" sz="2000"/>
              <a:t>Potrebbe aver senso sviluppare delle linee guida “di buon uso di X”,</a:t>
            </a:r>
            <a:br>
              <a:rPr lang="en-GB" sz="2000"/>
            </a:br>
            <a:r>
              <a:rPr lang="en-GB" sz="2000"/>
              <a:t>a proposito di (dal più facile al più difficile):</a:t>
            </a:r>
            <a:endParaRPr sz="2000"/>
          </a:p>
          <a:p>
            <a:pPr marL="457200" lvl="0" indent="-355600" algn="l" rtl="0">
              <a:spcBef>
                <a:spcPts val="1200"/>
              </a:spcBef>
              <a:spcAft>
                <a:spcPts val="0"/>
              </a:spcAft>
              <a:buSzPts val="2000"/>
              <a:buChar char="●"/>
            </a:pPr>
            <a:r>
              <a:rPr lang="en-GB" sz="2000"/>
              <a:t>usare bene X</a:t>
            </a:r>
            <a:endParaRPr sz="2000"/>
          </a:p>
          <a:p>
            <a:pPr marL="457200" lvl="0" indent="-355600" algn="l" rtl="0">
              <a:spcBef>
                <a:spcPts val="0"/>
              </a:spcBef>
              <a:spcAft>
                <a:spcPts val="0"/>
              </a:spcAft>
              <a:buSzPts val="2000"/>
              <a:buChar char="●"/>
            </a:pPr>
            <a:r>
              <a:rPr lang="en-GB" sz="2000"/>
              <a:t>insegnare a usare bene X</a:t>
            </a:r>
            <a:endParaRPr sz="2000"/>
          </a:p>
          <a:p>
            <a:pPr marL="457200" lvl="0" indent="-355600" algn="l" rtl="0">
              <a:spcBef>
                <a:spcPts val="0"/>
              </a:spcBef>
              <a:spcAft>
                <a:spcPts val="0"/>
              </a:spcAft>
              <a:buSzPts val="2000"/>
              <a:buChar char="●"/>
            </a:pPr>
            <a:r>
              <a:rPr lang="en-GB" sz="2000"/>
              <a:t>insegnare bene con X</a:t>
            </a:r>
            <a:endParaRPr sz="2000"/>
          </a:p>
          <a:p>
            <a:pPr marL="457200" lvl="0" indent="-355600" algn="l" rtl="0">
              <a:spcBef>
                <a:spcPts val="0"/>
              </a:spcBef>
              <a:spcAft>
                <a:spcPts val="0"/>
              </a:spcAft>
              <a:buSzPts val="2000"/>
              <a:buChar char="●"/>
            </a:pPr>
            <a:r>
              <a:rPr lang="en-GB" sz="2000"/>
              <a:t>aiutare a imparare bene con X</a:t>
            </a:r>
            <a:endParaRPr sz="2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7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Usare bene X, da docenti: qualche esempio</a:t>
            </a:r>
            <a:endParaRPr/>
          </a:p>
        </p:txBody>
      </p:sp>
      <p:sp>
        <p:nvSpPr>
          <p:cNvPr id="1121" name="Google Shape;1121;p77"/>
          <p:cNvSpPr txBox="1">
            <a:spLocks noGrp="1"/>
          </p:cNvSpPr>
          <p:nvPr>
            <p:ph type="body" idx="1"/>
          </p:nvPr>
        </p:nvSpPr>
        <p:spPr>
          <a:xfrm>
            <a:off x="344400" y="1162802"/>
            <a:ext cx="8455200" cy="486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Forse per la prima volta, abbiamo a disposizione un “aiutante personale”, per:</a:t>
            </a:r>
            <a:endParaRPr/>
          </a:p>
        </p:txBody>
      </p:sp>
      <p:sp>
        <p:nvSpPr>
          <p:cNvPr id="1122" name="Google Shape;1122;p77"/>
          <p:cNvSpPr txBox="1"/>
          <p:nvPr/>
        </p:nvSpPr>
        <p:spPr>
          <a:xfrm>
            <a:off x="311700" y="1627800"/>
            <a:ext cx="8455200" cy="28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595959"/>
                </a:solidFill>
              </a:rPr>
              <a:t>– progettare le lezioni (a quali fonti di informazione fare riferimento? quali contenuti sviluppare e in che ordine? come semplificare o approfondire un contenuto? quali esempi presentare per rendere comprensibile e interessante un contenuto? quali attività ludiche proporre per far lavorare su un contenuto? …)</a:t>
            </a:r>
            <a:endParaRPr sz="1600">
              <a:solidFill>
                <a:srgbClr val="595959"/>
              </a:solidFill>
            </a:endParaRPr>
          </a:p>
          <a:p>
            <a:pPr marL="0" lvl="0" indent="0" algn="l" rtl="0">
              <a:spcBef>
                <a:spcPts val="1000"/>
              </a:spcBef>
              <a:spcAft>
                <a:spcPts val="0"/>
              </a:spcAft>
              <a:buNone/>
            </a:pPr>
            <a:r>
              <a:rPr lang="en-GB" sz="1600">
                <a:solidFill>
                  <a:srgbClr val="595959"/>
                </a:solidFill>
              </a:rPr>
              <a:t>– preparare materiali per le lezioni (testi, schemi, sintesi, …) anche a livelli diversi di complessità, e possibilmente individualizzati</a:t>
            </a:r>
            <a:endParaRPr sz="1600">
              <a:solidFill>
                <a:srgbClr val="595959"/>
              </a:solidFill>
            </a:endParaRPr>
          </a:p>
          <a:p>
            <a:pPr marL="0" lvl="0" indent="0" algn="l" rtl="0">
              <a:spcBef>
                <a:spcPts val="1000"/>
              </a:spcBef>
              <a:spcAft>
                <a:spcPts val="0"/>
              </a:spcAft>
              <a:buNone/>
            </a:pPr>
            <a:r>
              <a:rPr lang="en-GB" sz="1600">
                <a:solidFill>
                  <a:srgbClr val="595959"/>
                </a:solidFill>
              </a:rPr>
              <a:t>– preparare prove di valutazione (anche con versioni multiple, della stessa difficoltà o di difficoltà diverse) e farne una prima correzione e valutazione</a:t>
            </a:r>
            <a:endParaRPr sz="1600">
              <a:solidFill>
                <a:srgbClr val="595959"/>
              </a:solidFill>
            </a:endParaRPr>
          </a:p>
          <a:p>
            <a:pPr marL="0" lvl="0" indent="0" algn="l" rtl="0">
              <a:spcBef>
                <a:spcPts val="1000"/>
              </a:spcBef>
              <a:spcAft>
                <a:spcPts val="1000"/>
              </a:spcAft>
              <a:buNone/>
            </a:pPr>
            <a:r>
              <a:rPr lang="en-GB" sz="1600">
                <a:solidFill>
                  <a:srgbClr val="595959"/>
                </a:solidFill>
              </a:rPr>
              <a:t>– …</a:t>
            </a:r>
            <a:endParaRPr sz="1600">
              <a:solidFill>
                <a:srgbClr val="59595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7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Aiutare a imparare bene con X</a:t>
            </a:r>
            <a:endParaRPr/>
          </a:p>
        </p:txBody>
      </p:sp>
      <p:sp>
        <p:nvSpPr>
          <p:cNvPr id="1128" name="Google Shape;1128;p78"/>
          <p:cNvSpPr txBox="1">
            <a:spLocks noGrp="1"/>
          </p:cNvSpPr>
          <p:nvPr>
            <p:ph type="body" idx="1"/>
          </p:nvPr>
        </p:nvSpPr>
        <p:spPr>
          <a:xfrm>
            <a:off x="344400" y="1010400"/>
            <a:ext cx="8455200" cy="168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Per ora non abbiamo dati a sufficienza per formulare strategie</a:t>
            </a:r>
            <a:br>
              <a:rPr lang="en-GB"/>
            </a:br>
            <a:r>
              <a:rPr lang="en-GB"/>
              <a:t>che ci consentano di cogliere le opportunità ed evitare i rischi</a:t>
            </a:r>
            <a:endParaRPr/>
          </a:p>
          <a:p>
            <a:pPr marL="0" lvl="0" indent="0" algn="l" rtl="0">
              <a:spcBef>
                <a:spcPts val="1200"/>
              </a:spcBef>
              <a:spcAft>
                <a:spcPts val="1200"/>
              </a:spcAft>
              <a:buNone/>
            </a:pPr>
            <a:r>
              <a:rPr lang="en-GB"/>
              <a:t>Sarebbe opportuno adottare un principio di cautela,</a:t>
            </a:r>
            <a:br>
              <a:rPr lang="en-GB"/>
            </a:br>
            <a:r>
              <a:rPr lang="en-GB"/>
              <a:t>e fare in modo che gli studenti non possano usare X?</a:t>
            </a:r>
            <a:endParaRPr/>
          </a:p>
        </p:txBody>
      </p:sp>
      <p:grpSp>
        <p:nvGrpSpPr>
          <p:cNvPr id="1129" name="Google Shape;1129;p78"/>
          <p:cNvGrpSpPr/>
          <p:nvPr/>
        </p:nvGrpSpPr>
        <p:grpSpPr>
          <a:xfrm>
            <a:off x="311700" y="3362050"/>
            <a:ext cx="4038128" cy="1087825"/>
            <a:chOff x="838200" y="824075"/>
            <a:chExt cx="4038128" cy="1087825"/>
          </a:xfrm>
        </p:grpSpPr>
        <p:pic>
          <p:nvPicPr>
            <p:cNvPr id="1130" name="Google Shape;1130;p78"/>
            <p:cNvPicPr preferRelativeResize="0"/>
            <p:nvPr/>
          </p:nvPicPr>
          <p:blipFill>
            <a:blip r:embed="rId3">
              <a:alphaModFix/>
            </a:blip>
            <a:stretch>
              <a:fillRect/>
            </a:stretch>
          </p:blipFill>
          <p:spPr>
            <a:xfrm>
              <a:off x="838200" y="824075"/>
              <a:ext cx="4038128" cy="572700"/>
            </a:xfrm>
            <a:prstGeom prst="rect">
              <a:avLst/>
            </a:prstGeom>
            <a:noFill/>
            <a:ln>
              <a:noFill/>
            </a:ln>
          </p:spPr>
        </p:pic>
        <p:sp>
          <p:nvSpPr>
            <p:cNvPr id="1131" name="Google Shape;1131;p78"/>
            <p:cNvSpPr txBox="1"/>
            <p:nvPr/>
          </p:nvSpPr>
          <p:spPr>
            <a:xfrm>
              <a:off x="838200" y="1371600"/>
              <a:ext cx="4038000" cy="54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t>4 gennaio 2023, </a:t>
              </a:r>
              <a:r>
                <a:rPr lang="en-GB" sz="700" u="sng">
                  <a:solidFill>
                    <a:srgbClr val="0097A7"/>
                  </a:solidFill>
                  <a:hlinkClick r:id="rId4">
                    <a:extLst>
                      <a:ext uri="{A12FA001-AC4F-418D-AE19-62706E023703}">
                        <ahyp:hlinkClr xmlns:ahyp="http://schemas.microsoft.com/office/drawing/2018/hyperlinkcolor" val="tx"/>
                      </a:ext>
                    </a:extLst>
                  </a:hlinkClick>
                </a:rPr>
                <a:t>https://ny.chalkbeat.org/2023/1/3/23537987/nyc-schools-ban-chatgpt-writing-artificial-intelligence</a:t>
              </a:r>
              <a:r>
                <a:rPr lang="en-GB" sz="700"/>
                <a:t> </a:t>
              </a:r>
              <a:endParaRPr sz="700" u="sng">
                <a:solidFill>
                  <a:srgbClr val="1155CC"/>
                </a:solidFill>
              </a:endParaRPr>
            </a:p>
          </p:txBody>
        </p:sp>
      </p:grpSp>
      <p:grpSp>
        <p:nvGrpSpPr>
          <p:cNvPr id="1132" name="Google Shape;1132;p78"/>
          <p:cNvGrpSpPr/>
          <p:nvPr/>
        </p:nvGrpSpPr>
        <p:grpSpPr>
          <a:xfrm>
            <a:off x="4883700" y="3419050"/>
            <a:ext cx="4093201" cy="1411825"/>
            <a:chOff x="4883700" y="3114250"/>
            <a:chExt cx="4093201" cy="1411825"/>
          </a:xfrm>
        </p:grpSpPr>
        <p:pic>
          <p:nvPicPr>
            <p:cNvPr id="1133" name="Google Shape;1133;p78"/>
            <p:cNvPicPr preferRelativeResize="0"/>
            <p:nvPr/>
          </p:nvPicPr>
          <p:blipFill>
            <a:blip r:embed="rId5">
              <a:alphaModFix/>
            </a:blip>
            <a:stretch>
              <a:fillRect/>
            </a:stretch>
          </p:blipFill>
          <p:spPr>
            <a:xfrm>
              <a:off x="4943486" y="3114250"/>
              <a:ext cx="4033415" cy="878650"/>
            </a:xfrm>
            <a:prstGeom prst="rect">
              <a:avLst/>
            </a:prstGeom>
            <a:noFill/>
            <a:ln>
              <a:noFill/>
            </a:ln>
          </p:spPr>
        </p:pic>
        <p:sp>
          <p:nvSpPr>
            <p:cNvPr id="1134" name="Google Shape;1134;p78"/>
            <p:cNvSpPr txBox="1"/>
            <p:nvPr/>
          </p:nvSpPr>
          <p:spPr>
            <a:xfrm>
              <a:off x="4883700" y="3985775"/>
              <a:ext cx="4038000" cy="54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t>18 maggio 2023, </a:t>
              </a:r>
              <a:r>
                <a:rPr lang="en-GB" sz="700" u="sng">
                  <a:solidFill>
                    <a:schemeClr val="hlink"/>
                  </a:solidFill>
                  <a:hlinkClick r:id="rId6"/>
                </a:rPr>
                <a:t>https://www.nbcnews.com/tech/chatgpt-ban-dropped-new-york-city-public-schools-rcna85089</a:t>
              </a:r>
              <a:r>
                <a:rPr lang="en-GB" sz="700"/>
                <a:t> </a:t>
              </a:r>
              <a:endParaRPr sz="700" u="sng">
                <a:solidFill>
                  <a:srgbClr val="1155CC"/>
                </a:solidFill>
              </a:endParaRPr>
            </a:p>
          </p:txBody>
        </p:sp>
      </p:grpSp>
      <p:sp>
        <p:nvSpPr>
          <p:cNvPr id="1135" name="Google Shape;1135;p78"/>
          <p:cNvSpPr txBox="1">
            <a:spLocks noGrp="1"/>
          </p:cNvSpPr>
          <p:nvPr>
            <p:ph type="body" idx="1"/>
          </p:nvPr>
        </p:nvSpPr>
        <p:spPr>
          <a:xfrm>
            <a:off x="3680400" y="2772600"/>
            <a:ext cx="1783200" cy="51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Un esempio:</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79"/>
          <p:cNvSpPr txBox="1">
            <a:spLocks noGrp="1"/>
          </p:cNvSpPr>
          <p:nvPr>
            <p:ph type="title"/>
          </p:nvPr>
        </p:nvSpPr>
        <p:spPr>
          <a:xfrm>
            <a:off x="311700" y="292625"/>
            <a:ext cx="87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 esempio: usare X, da studenti, per “fare i compiti”</a:t>
            </a:r>
            <a:endParaRPr/>
          </a:p>
        </p:txBody>
      </p:sp>
      <p:sp>
        <p:nvSpPr>
          <p:cNvPr id="1141" name="Google Shape;1141;p79"/>
          <p:cNvSpPr txBox="1">
            <a:spLocks noGrp="1"/>
          </p:cNvSpPr>
          <p:nvPr>
            <p:ph type="body" idx="1"/>
          </p:nvPr>
        </p:nvSpPr>
        <p:spPr>
          <a:xfrm>
            <a:off x="311700" y="923875"/>
            <a:ext cx="8596500" cy="77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Dato un compito che richiede di produrre un testo su un certo argomento,</a:t>
            </a:r>
            <a:br>
              <a:rPr lang="en-GB"/>
            </a:br>
            <a:r>
              <a:rPr lang="en-GB"/>
              <a:t>uno studente potrebbe…</a:t>
            </a:r>
            <a:endParaRPr/>
          </a:p>
        </p:txBody>
      </p:sp>
      <p:sp>
        <p:nvSpPr>
          <p:cNvPr id="1142" name="Google Shape;1142;p79"/>
          <p:cNvSpPr txBox="1"/>
          <p:nvPr/>
        </p:nvSpPr>
        <p:spPr>
          <a:xfrm>
            <a:off x="253475" y="4011425"/>
            <a:ext cx="2689500" cy="923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2"/>
                </a:solidFill>
              </a:rPr>
              <a:t>chiedere a X</a:t>
            </a:r>
            <a:br>
              <a:rPr lang="en-GB" sz="1600">
                <a:solidFill>
                  <a:schemeClr val="dk2"/>
                </a:solidFill>
              </a:rPr>
            </a:br>
            <a:r>
              <a:rPr lang="en-GB" sz="1600">
                <a:solidFill>
                  <a:schemeClr val="dk2"/>
                </a:solidFill>
              </a:rPr>
              <a:t>di scrivere un testo</a:t>
            </a:r>
            <a:br>
              <a:rPr lang="en-GB" sz="1600">
                <a:solidFill>
                  <a:schemeClr val="dk2"/>
                </a:solidFill>
              </a:rPr>
            </a:br>
            <a:r>
              <a:rPr lang="en-GB" sz="1600">
                <a:solidFill>
                  <a:schemeClr val="dk2"/>
                </a:solidFill>
              </a:rPr>
              <a:t>per soddisfare la richiesta</a:t>
            </a:r>
            <a:endParaRPr sz="1600">
              <a:solidFill>
                <a:schemeClr val="dk2"/>
              </a:solidFill>
            </a:endParaRPr>
          </a:p>
        </p:txBody>
      </p:sp>
      <p:sp>
        <p:nvSpPr>
          <p:cNvPr id="1143" name="Google Shape;1143;p79"/>
          <p:cNvSpPr txBox="1"/>
          <p:nvPr/>
        </p:nvSpPr>
        <p:spPr>
          <a:xfrm>
            <a:off x="2082275" y="3173225"/>
            <a:ext cx="2689500" cy="923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2"/>
                </a:solidFill>
              </a:rPr>
              <a:t>scrivere una bozza</a:t>
            </a:r>
            <a:br>
              <a:rPr lang="en-GB" sz="1600">
                <a:solidFill>
                  <a:schemeClr val="dk2"/>
                </a:solidFill>
              </a:rPr>
            </a:br>
            <a:r>
              <a:rPr lang="en-GB" sz="1600">
                <a:solidFill>
                  <a:schemeClr val="dk2"/>
                </a:solidFill>
              </a:rPr>
              <a:t>e poi chiedere a X</a:t>
            </a:r>
            <a:br>
              <a:rPr lang="en-GB" sz="1600">
                <a:solidFill>
                  <a:schemeClr val="dk2"/>
                </a:solidFill>
              </a:rPr>
            </a:br>
            <a:r>
              <a:rPr lang="en-GB" sz="1600">
                <a:solidFill>
                  <a:schemeClr val="dk2"/>
                </a:solidFill>
              </a:rPr>
              <a:t>di migliorarla nei contenuti</a:t>
            </a:r>
            <a:endParaRPr sz="1600">
              <a:solidFill>
                <a:schemeClr val="dk2"/>
              </a:solidFill>
            </a:endParaRPr>
          </a:p>
        </p:txBody>
      </p:sp>
      <p:sp>
        <p:nvSpPr>
          <p:cNvPr id="1144" name="Google Shape;1144;p79"/>
          <p:cNvSpPr txBox="1"/>
          <p:nvPr/>
        </p:nvSpPr>
        <p:spPr>
          <a:xfrm>
            <a:off x="3911075" y="2335025"/>
            <a:ext cx="2689500" cy="923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2"/>
                </a:solidFill>
              </a:rPr>
              <a:t>scrivere una bozza</a:t>
            </a:r>
            <a:br>
              <a:rPr lang="en-GB" sz="1600">
                <a:solidFill>
                  <a:schemeClr val="dk2"/>
                </a:solidFill>
              </a:rPr>
            </a:br>
            <a:r>
              <a:rPr lang="en-GB" sz="1600">
                <a:solidFill>
                  <a:schemeClr val="dk2"/>
                </a:solidFill>
              </a:rPr>
              <a:t>e poi chiedere a X</a:t>
            </a:r>
            <a:br>
              <a:rPr lang="en-GB" sz="1600">
                <a:solidFill>
                  <a:schemeClr val="dk2"/>
                </a:solidFill>
              </a:rPr>
            </a:br>
            <a:r>
              <a:rPr lang="en-GB" sz="1600">
                <a:solidFill>
                  <a:schemeClr val="dk2"/>
                </a:solidFill>
              </a:rPr>
              <a:t>di migliorarla formalmente</a:t>
            </a:r>
            <a:endParaRPr sz="1600">
              <a:solidFill>
                <a:schemeClr val="dk2"/>
              </a:solidFill>
            </a:endParaRPr>
          </a:p>
        </p:txBody>
      </p:sp>
      <p:sp>
        <p:nvSpPr>
          <p:cNvPr id="1145" name="Google Shape;1145;p79"/>
          <p:cNvSpPr txBox="1"/>
          <p:nvPr/>
        </p:nvSpPr>
        <p:spPr>
          <a:xfrm>
            <a:off x="5346550" y="1496825"/>
            <a:ext cx="3463800" cy="9234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2"/>
                </a:solidFill>
              </a:rPr>
              <a:t>conversare con X</a:t>
            </a:r>
            <a:br>
              <a:rPr lang="en-GB" sz="1600">
                <a:solidFill>
                  <a:schemeClr val="dk2"/>
                </a:solidFill>
              </a:rPr>
            </a:br>
            <a:r>
              <a:rPr lang="en-GB" sz="1600">
                <a:solidFill>
                  <a:schemeClr val="dk2"/>
                </a:solidFill>
              </a:rPr>
              <a:t>per chiarirsi le idee sull’argomento</a:t>
            </a:r>
            <a:br>
              <a:rPr lang="en-GB" sz="1600">
                <a:solidFill>
                  <a:schemeClr val="dk2"/>
                </a:solidFill>
              </a:rPr>
            </a:br>
            <a:r>
              <a:rPr lang="en-GB" sz="1600">
                <a:solidFill>
                  <a:schemeClr val="dk2"/>
                </a:solidFill>
              </a:rPr>
              <a:t>e poi scrivere da sé il testo</a:t>
            </a:r>
            <a:endParaRPr sz="1600">
              <a:solidFill>
                <a:schemeClr val="dk2"/>
              </a:solidFill>
            </a:endParaRPr>
          </a:p>
        </p:txBody>
      </p:sp>
      <p:sp>
        <p:nvSpPr>
          <p:cNvPr id="1146" name="Google Shape;1146;p79"/>
          <p:cNvSpPr txBox="1">
            <a:spLocks noGrp="1"/>
          </p:cNvSpPr>
          <p:nvPr>
            <p:ph type="body" idx="1"/>
          </p:nvPr>
        </p:nvSpPr>
        <p:spPr>
          <a:xfrm>
            <a:off x="5271550" y="3686700"/>
            <a:ext cx="3309000" cy="1066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600">
                <a:highlight>
                  <a:srgbClr val="FFFF00"/>
                </a:highlight>
              </a:rPr>
              <a:t>Identificare in modo affidabile</a:t>
            </a:r>
            <a:br>
              <a:rPr lang="en-GB" sz="1600">
                <a:highlight>
                  <a:srgbClr val="FFFF00"/>
                </a:highlight>
              </a:rPr>
            </a:br>
            <a:r>
              <a:rPr lang="en-GB" sz="1600">
                <a:highlight>
                  <a:srgbClr val="FFFF00"/>
                </a:highlight>
              </a:rPr>
              <a:t>se e come gli studenti usano X</a:t>
            </a:r>
            <a:br>
              <a:rPr lang="en-GB" sz="1600">
                <a:highlight>
                  <a:srgbClr val="FFFF00"/>
                </a:highlight>
              </a:rPr>
            </a:br>
            <a:r>
              <a:rPr lang="en-GB" sz="1600">
                <a:highlight>
                  <a:srgbClr val="FFFF00"/>
                </a:highlight>
              </a:rPr>
              <a:t>è velleitario</a:t>
            </a:r>
            <a:endParaRPr sz="1600" b="1">
              <a:highlight>
                <a:srgbClr val="FFFF00"/>
              </a:highlight>
            </a:endParaRPr>
          </a:p>
        </p:txBody>
      </p:sp>
      <p:sp>
        <p:nvSpPr>
          <p:cNvPr id="1147" name="Google Shape;1147;p79"/>
          <p:cNvSpPr txBox="1">
            <a:spLocks noGrp="1"/>
          </p:cNvSpPr>
          <p:nvPr>
            <p:ph type="body" idx="1"/>
          </p:nvPr>
        </p:nvSpPr>
        <p:spPr>
          <a:xfrm>
            <a:off x="311700" y="2027050"/>
            <a:ext cx="3463800" cy="734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600">
                <a:highlight>
                  <a:srgbClr val="FFFF00"/>
                </a:highlight>
              </a:rPr>
              <a:t>La prima opzione è inaccettabile,</a:t>
            </a:r>
            <a:br>
              <a:rPr lang="en-GB" sz="1600">
                <a:highlight>
                  <a:srgbClr val="FFFF00"/>
                </a:highlight>
              </a:rPr>
            </a:br>
            <a:r>
              <a:rPr lang="en-GB" sz="1600">
                <a:highlight>
                  <a:srgbClr val="FFFF00"/>
                </a:highlight>
              </a:rPr>
              <a:t>l’ultima è auspicabile</a:t>
            </a:r>
            <a:endParaRPr sz="160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2"/>
                                        </p:tgtEl>
                                        <p:attrNameLst>
                                          <p:attrName>style.visibility</p:attrName>
                                        </p:attrNameLst>
                                      </p:cBhvr>
                                      <p:to>
                                        <p:strVal val="visible"/>
                                      </p:to>
                                    </p:set>
                                    <p:animEffect transition="in" filter="fade">
                                      <p:cBhvr>
                                        <p:cTn id="7" dur="2000"/>
                                        <p:tgtEl>
                                          <p:spTgt spid="1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3"/>
                                        </p:tgtEl>
                                        <p:attrNameLst>
                                          <p:attrName>style.visibility</p:attrName>
                                        </p:attrNameLst>
                                      </p:cBhvr>
                                      <p:to>
                                        <p:strVal val="visible"/>
                                      </p:to>
                                    </p:set>
                                    <p:animEffect transition="in" filter="fade">
                                      <p:cBhvr>
                                        <p:cTn id="12" dur="2000"/>
                                        <p:tgtEl>
                                          <p:spTgt spid="1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4"/>
                                        </p:tgtEl>
                                        <p:attrNameLst>
                                          <p:attrName>style.visibility</p:attrName>
                                        </p:attrNameLst>
                                      </p:cBhvr>
                                      <p:to>
                                        <p:strVal val="visible"/>
                                      </p:to>
                                    </p:set>
                                    <p:animEffect transition="in" filter="fade">
                                      <p:cBhvr>
                                        <p:cTn id="17" dur="2000"/>
                                        <p:tgtEl>
                                          <p:spTgt spid="11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5"/>
                                        </p:tgtEl>
                                        <p:attrNameLst>
                                          <p:attrName>style.visibility</p:attrName>
                                        </p:attrNameLst>
                                      </p:cBhvr>
                                      <p:to>
                                        <p:strVal val="visible"/>
                                      </p:to>
                                    </p:set>
                                    <p:animEffect transition="in" filter="fade">
                                      <p:cBhvr>
                                        <p:cTn id="22" dur="2000"/>
                                        <p:tgtEl>
                                          <p:spTgt spid="11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7"/>
                                        </p:tgtEl>
                                        <p:attrNameLst>
                                          <p:attrName>style.visibility</p:attrName>
                                        </p:attrNameLst>
                                      </p:cBhvr>
                                      <p:to>
                                        <p:strVal val="visible"/>
                                      </p:to>
                                    </p:set>
                                    <p:animEffect transition="in" filter="fade">
                                      <p:cBhvr>
                                        <p:cTn id="27" dur="2000"/>
                                        <p:tgtEl>
                                          <p:spTgt spid="11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46"/>
                                        </p:tgtEl>
                                        <p:attrNameLst>
                                          <p:attrName>style.visibility</p:attrName>
                                        </p:attrNameLst>
                                      </p:cBhvr>
                                      <p:to>
                                        <p:strVal val="visible"/>
                                      </p:to>
                                    </p:set>
                                    <p:animEffect transition="in" filter="fade">
                                      <p:cBhvr>
                                        <p:cTn id="32" dur="2000"/>
                                        <p:tgtEl>
                                          <p:spTgt spid="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80"/>
          <p:cNvSpPr txBox="1">
            <a:spLocks noGrp="1"/>
          </p:cNvSpPr>
          <p:nvPr>
            <p:ph type="title"/>
          </p:nvPr>
        </p:nvSpPr>
        <p:spPr>
          <a:xfrm>
            <a:off x="311700" y="292625"/>
            <a:ext cx="87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Usare X, da studenti: alcuni ruoli (per esempio)</a:t>
            </a:r>
            <a:endParaRPr/>
          </a:p>
        </p:txBody>
      </p:sp>
      <p:sp>
        <p:nvSpPr>
          <p:cNvPr id="1153" name="Google Shape;1153;p80"/>
          <p:cNvSpPr txBox="1">
            <a:spLocks noGrp="1"/>
          </p:cNvSpPr>
          <p:nvPr>
            <p:ph type="body" idx="1"/>
          </p:nvPr>
        </p:nvSpPr>
        <p:spPr>
          <a:xfrm>
            <a:off x="3643050" y="2499300"/>
            <a:ext cx="1857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sz="2200">
                <a:highlight>
                  <a:srgbClr val="FFFF00"/>
                </a:highlight>
              </a:rPr>
              <a:t>  X come…</a:t>
            </a:r>
            <a:r>
              <a:rPr lang="en-GB" sz="2200">
                <a:solidFill>
                  <a:srgbClr val="FFFF00"/>
                </a:solidFill>
                <a:highlight>
                  <a:srgbClr val="FFFF00"/>
                </a:highlight>
              </a:rPr>
              <a:t>_</a:t>
            </a:r>
            <a:r>
              <a:rPr lang="en-GB" sz="2200">
                <a:highlight>
                  <a:srgbClr val="FFFF00"/>
                </a:highlight>
              </a:rPr>
              <a:t> </a:t>
            </a:r>
            <a:endParaRPr sz="2200">
              <a:highlight>
                <a:srgbClr val="FFFF00"/>
              </a:highlight>
            </a:endParaRPr>
          </a:p>
        </p:txBody>
      </p:sp>
      <p:sp>
        <p:nvSpPr>
          <p:cNvPr id="1154" name="Google Shape;1154;p80"/>
          <p:cNvSpPr txBox="1"/>
          <p:nvPr/>
        </p:nvSpPr>
        <p:spPr>
          <a:xfrm>
            <a:off x="657025" y="1599213"/>
            <a:ext cx="2682900" cy="7389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2"/>
                </a:solidFill>
              </a:rPr>
              <a:t>tutor</a:t>
            </a:r>
            <a:r>
              <a:rPr lang="en-GB" sz="1800">
                <a:solidFill>
                  <a:schemeClr val="dk2"/>
                </a:solidFill>
              </a:rPr>
              <a:t> che accompagna l’apprendimento </a:t>
            </a:r>
            <a:endParaRPr sz="1800">
              <a:solidFill>
                <a:schemeClr val="dk2"/>
              </a:solidFill>
            </a:endParaRPr>
          </a:p>
        </p:txBody>
      </p:sp>
      <p:sp>
        <p:nvSpPr>
          <p:cNvPr id="1155" name="Google Shape;1155;p80"/>
          <p:cNvSpPr txBox="1"/>
          <p:nvPr/>
        </p:nvSpPr>
        <p:spPr>
          <a:xfrm>
            <a:off x="657025" y="3072000"/>
            <a:ext cx="2682900" cy="7389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2"/>
                </a:solidFill>
              </a:rPr>
              <a:t>compagno</a:t>
            </a:r>
            <a:r>
              <a:rPr lang="en-GB" sz="1800">
                <a:solidFill>
                  <a:schemeClr val="dk2"/>
                </a:solidFill>
              </a:rPr>
              <a:t> di gruppo con cui discutere </a:t>
            </a:r>
            <a:endParaRPr sz="1800">
              <a:solidFill>
                <a:schemeClr val="dk2"/>
              </a:solidFill>
            </a:endParaRPr>
          </a:p>
        </p:txBody>
      </p:sp>
      <p:sp>
        <p:nvSpPr>
          <p:cNvPr id="1156" name="Google Shape;1156;p80"/>
          <p:cNvSpPr txBox="1"/>
          <p:nvPr/>
        </p:nvSpPr>
        <p:spPr>
          <a:xfrm>
            <a:off x="5804075" y="3072000"/>
            <a:ext cx="2682900" cy="7389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2"/>
                </a:solidFill>
              </a:rPr>
              <a:t>studente</a:t>
            </a:r>
            <a:r>
              <a:rPr lang="en-GB" sz="1800">
                <a:solidFill>
                  <a:schemeClr val="dk2"/>
                </a:solidFill>
              </a:rPr>
              <a:t> più giovane</a:t>
            </a:r>
            <a:br>
              <a:rPr lang="en-GB" sz="1800">
                <a:solidFill>
                  <a:schemeClr val="dk2"/>
                </a:solidFill>
              </a:rPr>
            </a:br>
            <a:r>
              <a:rPr lang="en-GB" sz="1800">
                <a:solidFill>
                  <a:schemeClr val="dk2"/>
                </a:solidFill>
              </a:rPr>
              <a:t>a cui insegnare </a:t>
            </a:r>
            <a:endParaRPr sz="1800">
              <a:solidFill>
                <a:schemeClr val="dk2"/>
              </a:solidFill>
            </a:endParaRPr>
          </a:p>
        </p:txBody>
      </p:sp>
      <p:sp>
        <p:nvSpPr>
          <p:cNvPr id="1157" name="Google Shape;1157;p80"/>
          <p:cNvSpPr txBox="1"/>
          <p:nvPr/>
        </p:nvSpPr>
        <p:spPr>
          <a:xfrm>
            <a:off x="5804075" y="1599213"/>
            <a:ext cx="2682900" cy="738900"/>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2"/>
                </a:solidFill>
              </a:rPr>
              <a:t>esperto</a:t>
            </a:r>
            <a:r>
              <a:rPr lang="en-GB" sz="1800">
                <a:solidFill>
                  <a:schemeClr val="dk2"/>
                </a:solidFill>
              </a:rPr>
              <a:t> a cui chiedere</a:t>
            </a:r>
            <a:br>
              <a:rPr lang="en-GB" sz="1800">
                <a:solidFill>
                  <a:schemeClr val="dk2"/>
                </a:solidFill>
              </a:rPr>
            </a:br>
            <a:r>
              <a:rPr lang="en-GB" sz="1800">
                <a:solidFill>
                  <a:schemeClr val="dk2"/>
                </a:solidFill>
              </a:rPr>
              <a:t>informazioni e pareri </a:t>
            </a:r>
            <a:endParaRPr sz="1800">
              <a:solidFill>
                <a:schemeClr val="dk2"/>
              </a:solidFill>
            </a:endParaRPr>
          </a:p>
        </p:txBody>
      </p:sp>
      <p:sp>
        <p:nvSpPr>
          <p:cNvPr id="1158" name="Google Shape;1158;p80"/>
          <p:cNvSpPr txBox="1">
            <a:spLocks noGrp="1"/>
          </p:cNvSpPr>
          <p:nvPr>
            <p:ph type="body" idx="1"/>
          </p:nvPr>
        </p:nvSpPr>
        <p:spPr>
          <a:xfrm>
            <a:off x="2865475" y="4378815"/>
            <a:ext cx="5938800" cy="437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E poi: compagno di giochi, consulente psicologico, …</a:t>
            </a:r>
            <a:r>
              <a:rPr lang="en-GB" sz="1300"/>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fade">
                                      <p:cBhvr>
                                        <p:cTn id="7" dur="2000"/>
                                        <p:tgtEl>
                                          <p:spTgt spid="1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7"/>
                                        </p:tgtEl>
                                        <p:attrNameLst>
                                          <p:attrName>style.visibility</p:attrName>
                                        </p:attrNameLst>
                                      </p:cBhvr>
                                      <p:to>
                                        <p:strVal val="visible"/>
                                      </p:to>
                                    </p:set>
                                    <p:animEffect transition="in" filter="fade">
                                      <p:cBhvr>
                                        <p:cTn id="12" dur="2000"/>
                                        <p:tgtEl>
                                          <p:spTgt spid="11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5"/>
                                        </p:tgtEl>
                                        <p:attrNameLst>
                                          <p:attrName>style.visibility</p:attrName>
                                        </p:attrNameLst>
                                      </p:cBhvr>
                                      <p:to>
                                        <p:strVal val="visible"/>
                                      </p:to>
                                    </p:set>
                                    <p:animEffect transition="in" filter="fade">
                                      <p:cBhvr>
                                        <p:cTn id="17" dur="2000"/>
                                        <p:tgtEl>
                                          <p:spTgt spid="11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6"/>
                                        </p:tgtEl>
                                        <p:attrNameLst>
                                          <p:attrName>style.visibility</p:attrName>
                                        </p:attrNameLst>
                                      </p:cBhvr>
                                      <p:to>
                                        <p:strVal val="visible"/>
                                      </p:to>
                                    </p:set>
                                    <p:animEffect transition="in" filter="fade">
                                      <p:cBhvr>
                                        <p:cTn id="22" dur="2000"/>
                                        <p:tgtEl>
                                          <p:spTgt spid="11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58"/>
                                        </p:tgtEl>
                                        <p:attrNameLst>
                                          <p:attrName>style.visibility</p:attrName>
                                        </p:attrNameLst>
                                      </p:cBhvr>
                                      <p:to>
                                        <p:strVal val="visible"/>
                                      </p:to>
                                    </p:set>
                                    <p:animEffect transition="in" filter="fade">
                                      <p:cBhvr>
                                        <p:cTn id="27" dur="200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81"/>
          <p:cNvSpPr txBox="1">
            <a:spLocks noGrp="1"/>
          </p:cNvSpPr>
          <p:nvPr>
            <p:ph type="title"/>
          </p:nvPr>
        </p:nvSpPr>
        <p:spPr>
          <a:xfrm>
            <a:off x="311700" y="292625"/>
            <a:ext cx="872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Usare X, da studenti: X come tutor</a:t>
            </a:r>
            <a:endParaRPr/>
          </a:p>
        </p:txBody>
      </p:sp>
      <p:sp>
        <p:nvSpPr>
          <p:cNvPr id="1164" name="Google Shape;1164;p81"/>
          <p:cNvSpPr txBox="1">
            <a:spLocks noGrp="1"/>
          </p:cNvSpPr>
          <p:nvPr>
            <p:ph type="body" idx="1"/>
          </p:nvPr>
        </p:nvSpPr>
        <p:spPr>
          <a:xfrm>
            <a:off x="311700" y="1152475"/>
            <a:ext cx="8596500" cy="322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L’esempio di un </a:t>
            </a:r>
            <a:r>
              <a:rPr lang="en-GB" sz="1600" i="1"/>
              <a:t>prompt</a:t>
            </a:r>
            <a:r>
              <a:rPr lang="en-GB" sz="1600"/>
              <a:t>:</a:t>
            </a:r>
            <a:endParaRPr sz="1600"/>
          </a:p>
          <a:p>
            <a:pPr marL="0" lvl="0" indent="0" algn="l" rtl="0">
              <a:spcBef>
                <a:spcPts val="1200"/>
              </a:spcBef>
              <a:spcAft>
                <a:spcPts val="1000"/>
              </a:spcAft>
              <a:buNone/>
            </a:pPr>
            <a:r>
              <a:rPr lang="en-GB" sz="1400"/>
              <a:t>“Sei un tutor amichevole e competente, al servizio degli studenti che vogliono imparare meglio o chiarire i loro dubbi. Quando inizia una conversazione, presentati, chiedi allo studente come si chiama e quanti anni ha e aspetta una risposta. Quindi chiedigli su quale argomento vuole un aiuto e aspetta una risposta. Se il problema posto dallo studente non è abbastanza chiaro e specifico, aiutalo a chiarire e specificare ciò che sta chiedendo. A quel punto aiuta lo studente con una breve spiegazione, sempre accompagnata da esempi e magari delle domande per sollecitare lo studente a lavorare autonomamente per chiarirsi le idee sull’argomento. Cerca comunque di interessare e coinvolgere lo studente, con riferimenti alla sua plausibile esperienza, data l’età che ha dichiarato, ed evitando il nozionismo. Quando capisci che lo studente ha capito, saluta e chiudi la conversazione, segnalando la tua disponibilità per altre interazioni.”</a:t>
            </a:r>
            <a:endParaRPr sz="1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82"/>
          <p:cNvSpPr txBox="1">
            <a:spLocks noGrp="1"/>
          </p:cNvSpPr>
          <p:nvPr>
            <p:ph type="title"/>
          </p:nvPr>
        </p:nvSpPr>
        <p:spPr>
          <a:xfrm>
            <a:off x="311700" y="292625"/>
            <a:ext cx="8756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Usare X, da studenti: X come studente da aiutare</a:t>
            </a:r>
            <a:endParaRPr/>
          </a:p>
        </p:txBody>
      </p:sp>
      <p:sp>
        <p:nvSpPr>
          <p:cNvPr id="1170" name="Google Shape;1170;p82"/>
          <p:cNvSpPr txBox="1">
            <a:spLocks noGrp="1"/>
          </p:cNvSpPr>
          <p:nvPr>
            <p:ph type="body" idx="1"/>
          </p:nvPr>
        </p:nvSpPr>
        <p:spPr>
          <a:xfrm>
            <a:off x="311700" y="1152475"/>
            <a:ext cx="8596500" cy="322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L’esempio di un </a:t>
            </a:r>
            <a:r>
              <a:rPr lang="en-GB" sz="1600" i="1"/>
              <a:t>prompt</a:t>
            </a:r>
            <a:r>
              <a:rPr lang="en-GB" sz="1600"/>
              <a:t>:</a:t>
            </a:r>
            <a:endParaRPr sz="1600"/>
          </a:p>
          <a:p>
            <a:pPr marL="0" lvl="0" indent="0" algn="l" rtl="0">
              <a:spcBef>
                <a:spcPts val="1200"/>
              </a:spcBef>
              <a:spcAft>
                <a:spcPts val="1000"/>
              </a:spcAft>
              <a:buNone/>
            </a:pPr>
            <a:r>
              <a:rPr lang="en-GB" sz="1400"/>
              <a:t>“Sei uno studente interessato a imparare ma con poche competenze, che cerca un aiuto dal suo interlocutore, un compagno di scuola disponibile a mettersi alla prova nella sua capacità di spiegare. Quando inizia una conversazione, presentati, chiedi allo studente come si chiama e quanti anni ha e aspetta una risposta. Quindi chiedigli su quale argomento può farti da tutor e aspetta una risposta. A quel punto interagisci con lui, facendogli domande in cui lo solleciti a essere chiaro nelle sue spiegazioni e reagendo a quanto ti ha detto dichiarando se hai trovato le sue parole chiare e quindi utili per imparare. Cerca comunque di interessare e coinvolgere lo studente, con riferimenti alla sua plausibile esperienza, data l’età che ha dichiarato, ed evitando il nozionismo. Quando capisci che lo studente pensa di aver completato le sue spiegazioni, ringrazialo e chiudi la conversazione.”</a:t>
            </a:r>
            <a:endParaRPr sz="16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8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posizione, delle domande</a:t>
            </a:r>
            <a:endParaRPr/>
          </a:p>
        </p:txBody>
      </p:sp>
      <p:sp>
        <p:nvSpPr>
          <p:cNvPr id="1176" name="Google Shape;1176;p83"/>
          <p:cNvSpPr txBox="1">
            <a:spLocks noGrp="1"/>
          </p:cNvSpPr>
          <p:nvPr>
            <p:ph type="body" idx="1"/>
          </p:nvPr>
        </p:nvSpPr>
        <p:spPr>
          <a:xfrm>
            <a:off x="344400" y="1010400"/>
            <a:ext cx="8455200" cy="114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Il proibizionismo non è efficace</a:t>
            </a:r>
            <a:endParaRPr/>
          </a:p>
          <a:p>
            <a:pPr marL="0" lvl="0" indent="0" algn="l" rtl="0">
              <a:spcBef>
                <a:spcPts val="1200"/>
              </a:spcBef>
              <a:spcAft>
                <a:spcPts val="1200"/>
              </a:spcAft>
              <a:buNone/>
            </a:pPr>
            <a:r>
              <a:rPr lang="en-GB"/>
              <a:t>e i cambiamenti tecnologici non si dis-inventano (il luddismo non funziona)</a:t>
            </a:r>
            <a:endParaRPr/>
          </a:p>
        </p:txBody>
      </p:sp>
      <p:sp>
        <p:nvSpPr>
          <p:cNvPr id="1177" name="Google Shape;1177;p83"/>
          <p:cNvSpPr txBox="1">
            <a:spLocks noGrp="1"/>
          </p:cNvSpPr>
          <p:nvPr>
            <p:ph type="body" idx="1"/>
          </p:nvPr>
        </p:nvSpPr>
        <p:spPr>
          <a:xfrm>
            <a:off x="344400" y="2414450"/>
            <a:ext cx="8455200" cy="2045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Basta compiti a casa?</a:t>
            </a:r>
            <a:endParaRPr/>
          </a:p>
          <a:p>
            <a:pPr marL="457200" lvl="0" indent="-342900" algn="l" rtl="0">
              <a:spcBef>
                <a:spcPts val="0"/>
              </a:spcBef>
              <a:spcAft>
                <a:spcPts val="0"/>
              </a:spcAft>
              <a:buSzPts val="1800"/>
              <a:buChar char="●"/>
            </a:pPr>
            <a:r>
              <a:rPr lang="en-GB"/>
              <a:t>Nuovi generi di compiti?</a:t>
            </a:r>
            <a:endParaRPr/>
          </a:p>
          <a:p>
            <a:pPr marL="457200" lvl="0" indent="-342900" algn="l" rtl="0">
              <a:spcBef>
                <a:spcPts val="0"/>
              </a:spcBef>
              <a:spcAft>
                <a:spcPts val="0"/>
              </a:spcAft>
              <a:buSzPts val="1800"/>
              <a:buChar char="●"/>
            </a:pPr>
            <a:r>
              <a:rPr lang="en-GB"/>
              <a:t>Un “codice di onore” per gli studenti?</a:t>
            </a:r>
            <a:endParaRPr/>
          </a:p>
          <a:p>
            <a:pPr marL="457200" lvl="0" indent="-342900" algn="l" rtl="0">
              <a:spcBef>
                <a:spcPts val="0"/>
              </a:spcBef>
              <a:spcAft>
                <a:spcPts val="0"/>
              </a:spcAft>
              <a:buSzPts val="1800"/>
              <a:buChar char="●"/>
            </a:pPr>
            <a:r>
              <a:rPr lang="en-GB"/>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7"/>
                                        </p:tgtEl>
                                        <p:attrNameLst>
                                          <p:attrName>style.visibility</p:attrName>
                                        </p:attrNameLst>
                                      </p:cBhvr>
                                      <p:to>
                                        <p:strVal val="visible"/>
                                      </p:to>
                                    </p:set>
                                    <p:animEffect transition="in" filter="fade">
                                      <p:cBhvr>
                                        <p:cTn id="7" dur="2000"/>
                                        <p:tgtEl>
                                          <p:spTgt spid="1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84"/>
          <p:cNvSpPr txBox="1">
            <a:spLocks noGrp="1"/>
          </p:cNvSpPr>
          <p:nvPr>
            <p:ph type="title"/>
          </p:nvPr>
        </p:nvSpPr>
        <p:spPr>
          <a:xfrm>
            <a:off x="311700" y="292625"/>
            <a:ext cx="271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Qualche idea</a:t>
            </a:r>
            <a:endParaRPr/>
          </a:p>
        </p:txBody>
      </p:sp>
      <p:pic>
        <p:nvPicPr>
          <p:cNvPr id="1183" name="Google Shape;1183;p84"/>
          <p:cNvPicPr preferRelativeResize="0"/>
          <p:nvPr/>
        </p:nvPicPr>
        <p:blipFill>
          <a:blip r:embed="rId3">
            <a:alphaModFix/>
          </a:blip>
          <a:stretch>
            <a:fillRect/>
          </a:stretch>
        </p:blipFill>
        <p:spPr>
          <a:xfrm>
            <a:off x="3131177" y="124200"/>
            <a:ext cx="5881200" cy="4711725"/>
          </a:xfrm>
          <a:prstGeom prst="rect">
            <a:avLst/>
          </a:prstGeom>
          <a:noFill/>
          <a:ln>
            <a:noFill/>
          </a:ln>
        </p:spPr>
      </p:pic>
      <p:sp>
        <p:nvSpPr>
          <p:cNvPr id="1184" name="Google Shape;1184;p84"/>
          <p:cNvSpPr txBox="1">
            <a:spLocks noGrp="1"/>
          </p:cNvSpPr>
          <p:nvPr>
            <p:ph type="body" idx="1"/>
          </p:nvPr>
        </p:nvSpPr>
        <p:spPr>
          <a:xfrm>
            <a:off x="158700" y="4702125"/>
            <a:ext cx="4778100" cy="3780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GB" sz="1000" u="sng">
                <a:solidFill>
                  <a:schemeClr val="hlink"/>
                </a:solidFill>
                <a:hlinkClick r:id="rId4"/>
              </a:rPr>
              <a:t>https://www.oneusefulthing.org/p/assigning-ai-seven-ways-of-using</a:t>
            </a:r>
            <a:r>
              <a:rPr lang="en-GB" sz="1000"/>
              <a:t> </a:t>
            </a:r>
            <a:endParaRPr sz="10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85"/>
          <p:cNvSpPr txBox="1">
            <a:spLocks noGrp="1"/>
          </p:cNvSpPr>
          <p:nvPr>
            <p:ph type="title"/>
          </p:nvPr>
        </p:nvSpPr>
        <p:spPr>
          <a:xfrm>
            <a:off x="311700" y="140225"/>
            <a:ext cx="724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Una posizione</a:t>
            </a:r>
            <a:r>
              <a:rPr lang="en-GB" sz="2400"/>
              <a:t> (ipotesi per la discussione)</a:t>
            </a:r>
            <a:endParaRPr sz="2400"/>
          </a:p>
        </p:txBody>
      </p:sp>
      <p:sp>
        <p:nvSpPr>
          <p:cNvPr id="1190" name="Google Shape;1190;p85"/>
          <p:cNvSpPr txBox="1">
            <a:spLocks noGrp="1"/>
          </p:cNvSpPr>
          <p:nvPr>
            <p:ph type="body" idx="1"/>
          </p:nvPr>
        </p:nvSpPr>
        <p:spPr>
          <a:xfrm>
            <a:off x="311700" y="1609675"/>
            <a:ext cx="8455200" cy="704700"/>
          </a:xfrm>
          <a:prstGeom prst="rect">
            <a:avLst/>
          </a:prstGeom>
          <a:solidFill>
            <a:schemeClr val="lt2"/>
          </a:solidFill>
        </p:spPr>
        <p:txBody>
          <a:bodyPr spcFirstLastPara="1" wrap="square" lIns="91425" tIns="91425" rIns="91425" bIns="91425" anchor="t" anchorCtr="0">
            <a:noAutofit/>
          </a:bodyPr>
          <a:lstStyle/>
          <a:p>
            <a:pPr marL="0" lvl="0" indent="0" algn="l" rtl="0">
              <a:spcBef>
                <a:spcPts val="0"/>
              </a:spcBef>
              <a:spcAft>
                <a:spcPts val="1200"/>
              </a:spcAft>
              <a:buNone/>
            </a:pPr>
            <a:r>
              <a:rPr lang="en-GB" sz="1600"/>
              <a:t>Noi sappiamo che le attività di valutazione nella scuola sono strumentali all’apprendimento:</a:t>
            </a:r>
            <a:br>
              <a:rPr lang="en-GB" sz="1600"/>
            </a:br>
            <a:r>
              <a:rPr lang="en-GB" sz="1600" b="1"/>
              <a:t>lo scopo della scuola è di aiutare gli studenti a imparare, non di valutarli</a:t>
            </a:r>
            <a:endParaRPr sz="1600" b="1"/>
          </a:p>
        </p:txBody>
      </p:sp>
      <p:sp>
        <p:nvSpPr>
          <p:cNvPr id="1191" name="Google Shape;1191;p85"/>
          <p:cNvSpPr txBox="1">
            <a:spLocks noGrp="1"/>
          </p:cNvSpPr>
          <p:nvPr>
            <p:ph type="body" idx="1"/>
          </p:nvPr>
        </p:nvSpPr>
        <p:spPr>
          <a:xfrm>
            <a:off x="311700" y="4352875"/>
            <a:ext cx="8455200" cy="680100"/>
          </a:xfrm>
          <a:prstGeom prst="rect">
            <a:avLst/>
          </a:prstGeom>
          <a:solidFill>
            <a:schemeClr val="lt2"/>
          </a:solidFill>
        </p:spPr>
        <p:txBody>
          <a:bodyPr spcFirstLastPara="1" wrap="square" lIns="91425" tIns="91425" rIns="91425" bIns="91425" anchor="t" anchorCtr="0">
            <a:noAutofit/>
          </a:bodyPr>
          <a:lstStyle/>
          <a:p>
            <a:pPr marL="0" lvl="0" indent="0" algn="l" rtl="0">
              <a:spcBef>
                <a:spcPts val="0"/>
              </a:spcBef>
              <a:spcAft>
                <a:spcPts val="1200"/>
              </a:spcAft>
              <a:buNone/>
            </a:pPr>
            <a:r>
              <a:rPr lang="en-GB" sz="1600"/>
              <a:t>Dobbiamo fare in modo che gli studenti usino X</a:t>
            </a:r>
            <a:br>
              <a:rPr lang="en-GB" sz="1600"/>
            </a:br>
            <a:r>
              <a:rPr lang="en-GB" sz="1600" b="1"/>
              <a:t>come un aiutante nell’apprendimento, e non come un sostituto nella valutazione</a:t>
            </a:r>
            <a:endParaRPr sz="1600" b="1"/>
          </a:p>
        </p:txBody>
      </p:sp>
      <p:grpSp>
        <p:nvGrpSpPr>
          <p:cNvPr id="1192" name="Google Shape;1192;p85"/>
          <p:cNvGrpSpPr/>
          <p:nvPr/>
        </p:nvGrpSpPr>
        <p:grpSpPr>
          <a:xfrm>
            <a:off x="311700" y="663642"/>
            <a:ext cx="8103600" cy="787633"/>
            <a:chOff x="311700" y="816042"/>
            <a:chExt cx="8103600" cy="787633"/>
          </a:xfrm>
        </p:grpSpPr>
        <p:sp>
          <p:nvSpPr>
            <p:cNvPr id="1193" name="Google Shape;1193;p85"/>
            <p:cNvSpPr txBox="1"/>
            <p:nvPr/>
          </p:nvSpPr>
          <p:spPr>
            <a:xfrm>
              <a:off x="663300" y="1172575"/>
              <a:ext cx="2265600" cy="431100"/>
            </a:xfrm>
            <a:prstGeom prst="rect">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rPr>
                <a:t>sostituto</a:t>
              </a:r>
              <a:endParaRPr sz="1600">
                <a:solidFill>
                  <a:schemeClr val="lt1"/>
                </a:solidFill>
              </a:endParaRPr>
            </a:p>
          </p:txBody>
        </p:sp>
        <p:sp>
          <p:nvSpPr>
            <p:cNvPr id="1194" name="Google Shape;1194;p85"/>
            <p:cNvSpPr txBox="1"/>
            <p:nvPr/>
          </p:nvSpPr>
          <p:spPr>
            <a:xfrm>
              <a:off x="6149700" y="1172575"/>
              <a:ext cx="2265600" cy="431100"/>
            </a:xfrm>
            <a:prstGeom prst="rect">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2"/>
                  </a:solidFill>
                </a:rPr>
                <a:t>aiutante</a:t>
              </a:r>
              <a:endParaRPr sz="1600">
                <a:solidFill>
                  <a:schemeClr val="dk2"/>
                </a:solidFill>
              </a:endParaRPr>
            </a:p>
          </p:txBody>
        </p:sp>
        <p:sp>
          <p:nvSpPr>
            <p:cNvPr id="1195" name="Google Shape;1195;p85"/>
            <p:cNvSpPr/>
            <p:nvPr/>
          </p:nvSpPr>
          <p:spPr>
            <a:xfrm>
              <a:off x="3210300" y="1261125"/>
              <a:ext cx="2637000" cy="2316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6" name="Google Shape;1196;p85"/>
            <p:cNvSpPr txBox="1"/>
            <p:nvPr/>
          </p:nvSpPr>
          <p:spPr>
            <a:xfrm>
              <a:off x="311700" y="816042"/>
              <a:ext cx="30843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a:solidFill>
                    <a:schemeClr val="dk2"/>
                  </a:solidFill>
                </a:rPr>
                <a:t>Si può usare X come:</a:t>
              </a:r>
              <a:endParaRPr sz="1800">
                <a:solidFill>
                  <a:schemeClr val="dk2"/>
                </a:solidFill>
              </a:endParaRPr>
            </a:p>
          </p:txBody>
        </p:sp>
      </p:grpSp>
      <p:grpSp>
        <p:nvGrpSpPr>
          <p:cNvPr id="1197" name="Google Shape;1197;p85"/>
          <p:cNvGrpSpPr/>
          <p:nvPr/>
        </p:nvGrpSpPr>
        <p:grpSpPr>
          <a:xfrm>
            <a:off x="311700" y="2416250"/>
            <a:ext cx="8103600" cy="787625"/>
            <a:chOff x="311700" y="2416250"/>
            <a:chExt cx="8103600" cy="787625"/>
          </a:xfrm>
        </p:grpSpPr>
        <p:sp>
          <p:nvSpPr>
            <p:cNvPr id="1198" name="Google Shape;1198;p85"/>
            <p:cNvSpPr txBox="1"/>
            <p:nvPr/>
          </p:nvSpPr>
          <p:spPr>
            <a:xfrm>
              <a:off x="663300" y="2772775"/>
              <a:ext cx="2265600" cy="431100"/>
            </a:xfrm>
            <a:prstGeom prst="rect">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rPr>
                <a:t>farsi promuovere</a:t>
              </a:r>
              <a:endParaRPr sz="1600">
                <a:solidFill>
                  <a:schemeClr val="lt1"/>
                </a:solidFill>
              </a:endParaRPr>
            </a:p>
          </p:txBody>
        </p:sp>
        <p:sp>
          <p:nvSpPr>
            <p:cNvPr id="1199" name="Google Shape;1199;p85"/>
            <p:cNvSpPr txBox="1"/>
            <p:nvPr/>
          </p:nvSpPr>
          <p:spPr>
            <a:xfrm>
              <a:off x="6149700" y="2772775"/>
              <a:ext cx="2265600" cy="431100"/>
            </a:xfrm>
            <a:prstGeom prst="rect">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2"/>
                  </a:solidFill>
                </a:rPr>
                <a:t>imparare</a:t>
              </a:r>
              <a:endParaRPr sz="1600">
                <a:solidFill>
                  <a:schemeClr val="dk2"/>
                </a:solidFill>
              </a:endParaRPr>
            </a:p>
          </p:txBody>
        </p:sp>
        <p:sp>
          <p:nvSpPr>
            <p:cNvPr id="1200" name="Google Shape;1200;p85"/>
            <p:cNvSpPr/>
            <p:nvPr/>
          </p:nvSpPr>
          <p:spPr>
            <a:xfrm>
              <a:off x="3210300" y="2861325"/>
              <a:ext cx="2637000" cy="2316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1" name="Google Shape;1201;p85"/>
            <p:cNvSpPr txBox="1"/>
            <p:nvPr/>
          </p:nvSpPr>
          <p:spPr>
            <a:xfrm>
              <a:off x="311700" y="2416250"/>
              <a:ext cx="7069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a:solidFill>
                    <a:schemeClr val="dk2"/>
                  </a:solidFill>
                </a:rPr>
                <a:t>Ma dal punto di vista di uno studente? Il suo obiettivo potrebbe essere di…</a:t>
              </a:r>
              <a:endParaRPr sz="1600">
                <a:solidFill>
                  <a:schemeClr val="dk2"/>
                </a:solidFill>
              </a:endParaRPr>
            </a:p>
          </p:txBody>
        </p:sp>
      </p:grpSp>
      <p:grpSp>
        <p:nvGrpSpPr>
          <p:cNvPr id="1202" name="Google Shape;1202;p85"/>
          <p:cNvGrpSpPr/>
          <p:nvPr/>
        </p:nvGrpSpPr>
        <p:grpSpPr>
          <a:xfrm>
            <a:off x="311700" y="3178250"/>
            <a:ext cx="8103750" cy="1033625"/>
            <a:chOff x="311700" y="3406850"/>
            <a:chExt cx="8103750" cy="1033625"/>
          </a:xfrm>
        </p:grpSpPr>
        <p:sp>
          <p:nvSpPr>
            <p:cNvPr id="1203" name="Google Shape;1203;p85"/>
            <p:cNvSpPr txBox="1"/>
            <p:nvPr/>
          </p:nvSpPr>
          <p:spPr>
            <a:xfrm>
              <a:off x="663300" y="3763375"/>
              <a:ext cx="2265600" cy="677100"/>
            </a:xfrm>
            <a:prstGeom prst="rect">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rPr>
                <a:t>sostituto</a:t>
              </a:r>
              <a:br>
                <a:rPr lang="en-GB" sz="1600">
                  <a:solidFill>
                    <a:schemeClr val="lt1"/>
                  </a:solidFill>
                </a:rPr>
              </a:br>
              <a:r>
                <a:rPr lang="en-GB" sz="1600">
                  <a:solidFill>
                    <a:schemeClr val="lt1"/>
                  </a:solidFill>
                </a:rPr>
                <a:t>nella valutazione</a:t>
              </a:r>
              <a:endParaRPr sz="1600">
                <a:solidFill>
                  <a:schemeClr val="lt1"/>
                </a:solidFill>
              </a:endParaRPr>
            </a:p>
          </p:txBody>
        </p:sp>
        <p:sp>
          <p:nvSpPr>
            <p:cNvPr id="1204" name="Google Shape;1204;p85"/>
            <p:cNvSpPr txBox="1"/>
            <p:nvPr/>
          </p:nvSpPr>
          <p:spPr>
            <a:xfrm>
              <a:off x="6149850" y="3763375"/>
              <a:ext cx="2265600" cy="677100"/>
            </a:xfrm>
            <a:prstGeom prst="rect">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2"/>
                  </a:solidFill>
                </a:rPr>
                <a:t>aiutante nell’apprendimento</a:t>
              </a:r>
              <a:endParaRPr sz="1600">
                <a:solidFill>
                  <a:schemeClr val="dk2"/>
                </a:solidFill>
              </a:endParaRPr>
            </a:p>
          </p:txBody>
        </p:sp>
        <p:sp>
          <p:nvSpPr>
            <p:cNvPr id="1205" name="Google Shape;1205;p85"/>
            <p:cNvSpPr/>
            <p:nvPr/>
          </p:nvSpPr>
          <p:spPr>
            <a:xfrm>
              <a:off x="3210300" y="4004325"/>
              <a:ext cx="2637000" cy="2316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6" name="Google Shape;1206;p85"/>
            <p:cNvSpPr txBox="1"/>
            <p:nvPr/>
          </p:nvSpPr>
          <p:spPr>
            <a:xfrm>
              <a:off x="311700" y="3406850"/>
              <a:ext cx="43614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a:solidFill>
                    <a:schemeClr val="dk2"/>
                  </a:solidFill>
                </a:rPr>
                <a:t>e quindi potrebbe usare un chatbot come…</a:t>
              </a:r>
              <a:endParaRPr sz="1600">
                <a:solidFill>
                  <a:schemeClr val="dk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2"/>
                                        </p:tgtEl>
                                        <p:attrNameLst>
                                          <p:attrName>style.visibility</p:attrName>
                                        </p:attrNameLst>
                                      </p:cBhvr>
                                      <p:to>
                                        <p:strVal val="visible"/>
                                      </p:to>
                                    </p:set>
                                    <p:animEffect transition="in" filter="fade">
                                      <p:cBhvr>
                                        <p:cTn id="7" dur="2000"/>
                                        <p:tgtEl>
                                          <p:spTgt spid="1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0"/>
                                        </p:tgtEl>
                                        <p:attrNameLst>
                                          <p:attrName>style.visibility</p:attrName>
                                        </p:attrNameLst>
                                      </p:cBhvr>
                                      <p:to>
                                        <p:strVal val="visible"/>
                                      </p:to>
                                    </p:set>
                                    <p:animEffect transition="in" filter="fade">
                                      <p:cBhvr>
                                        <p:cTn id="12" dur="2000"/>
                                        <p:tgtEl>
                                          <p:spTgt spid="1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7"/>
                                        </p:tgtEl>
                                        <p:attrNameLst>
                                          <p:attrName>style.visibility</p:attrName>
                                        </p:attrNameLst>
                                      </p:cBhvr>
                                      <p:to>
                                        <p:strVal val="visible"/>
                                      </p:to>
                                    </p:set>
                                    <p:animEffect transition="in" filter="fade">
                                      <p:cBhvr>
                                        <p:cTn id="17" dur="2000"/>
                                        <p:tgtEl>
                                          <p:spTgt spid="11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02"/>
                                        </p:tgtEl>
                                        <p:attrNameLst>
                                          <p:attrName>style.visibility</p:attrName>
                                        </p:attrNameLst>
                                      </p:cBhvr>
                                      <p:to>
                                        <p:strVal val="visible"/>
                                      </p:to>
                                    </p:set>
                                    <p:animEffect transition="in" filter="fade">
                                      <p:cBhvr>
                                        <p:cTn id="22" dur="2000"/>
                                        <p:tgtEl>
                                          <p:spTgt spid="12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1"/>
                                        </p:tgtEl>
                                        <p:attrNameLst>
                                          <p:attrName>style.visibility</p:attrName>
                                        </p:attrNameLst>
                                      </p:cBhvr>
                                      <p:to>
                                        <p:strVal val="visible"/>
                                      </p:to>
                                    </p:set>
                                    <p:animEffect transition="in" filter="fade">
                                      <p:cBhvr>
                                        <p:cTn id="27" dur="20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311700" y="292625"/>
            <a:ext cx="732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Due note su: “è il momento di conoscere”</a:t>
            </a:r>
            <a:endParaRPr/>
          </a:p>
        </p:txBody>
      </p:sp>
      <p:sp>
        <p:nvSpPr>
          <p:cNvPr id="120" name="Google Shape;120;p23"/>
          <p:cNvSpPr txBox="1">
            <a:spLocks noGrp="1"/>
          </p:cNvSpPr>
          <p:nvPr>
            <p:ph type="body" idx="1"/>
          </p:nvPr>
        </p:nvSpPr>
        <p:spPr>
          <a:xfrm>
            <a:off x="313800" y="1251600"/>
            <a:ext cx="8485200" cy="1062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a:t>1. Anche gli esperti sono sorpresi del comportamento che i chatbot manifestano,</a:t>
            </a:r>
            <a:br>
              <a:rPr lang="en-GB"/>
            </a:br>
            <a:r>
              <a:rPr lang="en-GB"/>
              <a:t>    e sanno spiegarlo solo parzialmente:</a:t>
            </a:r>
            <a:br>
              <a:rPr lang="en-GB"/>
            </a:br>
            <a:r>
              <a:rPr lang="en-GB"/>
              <a:t>    </a:t>
            </a:r>
            <a:r>
              <a:rPr lang="en-GB" b="1"/>
              <a:t>oggi è anche il momento di sperimentare</a:t>
            </a:r>
            <a:endParaRPr b="1"/>
          </a:p>
        </p:txBody>
      </p:sp>
      <p:sp>
        <p:nvSpPr>
          <p:cNvPr id="121" name="Google Shape;121;p23"/>
          <p:cNvSpPr txBox="1">
            <a:spLocks noGrp="1"/>
          </p:cNvSpPr>
          <p:nvPr>
            <p:ph type="body" idx="1"/>
          </p:nvPr>
        </p:nvSpPr>
        <p:spPr>
          <a:xfrm>
            <a:off x="313800" y="2699400"/>
            <a:ext cx="8485200" cy="132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a:t>2. Potrebbe essere che la GenAI stia attivando una nuova rivoluzione industriale,</a:t>
            </a:r>
            <a:br>
              <a:rPr lang="en-GB"/>
            </a:br>
            <a:r>
              <a:rPr lang="en-GB"/>
              <a:t>    con le tante e diversificate conseguenze che ciò comporta:</a:t>
            </a:r>
            <a:br>
              <a:rPr lang="en-GB"/>
            </a:br>
            <a:r>
              <a:rPr lang="en-GB"/>
              <a:t>    </a:t>
            </a:r>
            <a:r>
              <a:rPr lang="en-GB" b="1"/>
              <a:t>lavoriamo su ciò che più direttamente riguarda la formazione</a:t>
            </a:r>
            <a:br>
              <a:rPr lang="en-GB"/>
            </a:br>
            <a:r>
              <a:rPr lang="en-GB"/>
              <a:t>    (e dunque non ai problemi di violazione di copyright, consumo energetico, …)</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2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2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8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riflessione</a:t>
            </a:r>
            <a:endParaRPr/>
          </a:p>
        </p:txBody>
      </p:sp>
      <p:sp>
        <p:nvSpPr>
          <p:cNvPr id="1212" name="Google Shape;1212;p86"/>
          <p:cNvSpPr txBox="1">
            <a:spLocks noGrp="1"/>
          </p:cNvSpPr>
          <p:nvPr>
            <p:ph type="body" idx="1"/>
          </p:nvPr>
        </p:nvSpPr>
        <p:spPr>
          <a:xfrm>
            <a:off x="311700" y="2066875"/>
            <a:ext cx="8520600" cy="294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In cosa ci faremo aiutare e in cosa ci sostituiranno? Cosa è utile imparare oggi?</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Ipotesi:</a:t>
            </a:r>
            <a:endParaRPr sz="1600"/>
          </a:p>
          <a:p>
            <a:pPr marL="0" lvl="0" indent="0" algn="l" rtl="0">
              <a:spcBef>
                <a:spcPts val="0"/>
              </a:spcBef>
              <a:spcAft>
                <a:spcPts val="0"/>
              </a:spcAft>
              <a:buNone/>
            </a:pPr>
            <a:r>
              <a:rPr lang="en-GB" sz="1400"/>
              <a:t>– sarà sempre meno necessario imparare per ripetizione e quindi a memoria</a:t>
            </a:r>
            <a:endParaRPr sz="1400"/>
          </a:p>
          <a:p>
            <a:pPr marL="0" lvl="0" indent="0" algn="l" rtl="0">
              <a:spcBef>
                <a:spcPts val="0"/>
              </a:spcBef>
              <a:spcAft>
                <a:spcPts val="0"/>
              </a:spcAft>
              <a:buNone/>
            </a:pPr>
            <a:r>
              <a:rPr lang="en-GB" sz="1400"/>
              <a:t>– le competenze disciplinari continueranno a essere importanti per aiutarci a capire i problemi</a:t>
            </a:r>
            <a:endParaRPr sz="1400"/>
          </a:p>
          <a:p>
            <a:pPr marL="0" lvl="0" indent="0" algn="l" rtl="0">
              <a:spcBef>
                <a:spcPts val="0"/>
              </a:spcBef>
              <a:spcAft>
                <a:spcPts val="0"/>
              </a:spcAft>
              <a:buNone/>
            </a:pPr>
            <a:r>
              <a:rPr lang="en-GB" sz="1400"/>
              <a:t>– saremo sollecitati a migliorare la nostra sensibilità alle condizioni di una comunicazione efficace</a:t>
            </a:r>
            <a:endParaRPr sz="1400"/>
          </a:p>
          <a:p>
            <a:pPr marL="0" lvl="0" indent="0" algn="l" rtl="0">
              <a:spcBef>
                <a:spcPts val="0"/>
              </a:spcBef>
              <a:spcAft>
                <a:spcPts val="0"/>
              </a:spcAft>
              <a:buNone/>
            </a:pPr>
            <a:r>
              <a:rPr lang="en-GB" sz="1400"/>
              <a:t>– saremo sollecitati a sviluppare una migliore competenza nel valutare la qualità dell’informazione</a:t>
            </a:r>
            <a:endParaRPr sz="1400"/>
          </a:p>
          <a:p>
            <a:pPr marL="0" lvl="0" indent="0" algn="l" rtl="0">
              <a:spcBef>
                <a:spcPts val="0"/>
              </a:spcBef>
              <a:spcAft>
                <a:spcPts val="0"/>
              </a:spcAft>
              <a:buNone/>
            </a:pPr>
            <a:endParaRPr sz="1600"/>
          </a:p>
          <a:p>
            <a:pPr marL="0" lvl="0" indent="0" algn="l" rtl="0">
              <a:spcBef>
                <a:spcPts val="0"/>
              </a:spcBef>
              <a:spcAft>
                <a:spcPts val="0"/>
              </a:spcAft>
              <a:buNone/>
            </a:pPr>
            <a:r>
              <a:rPr lang="en-GB" sz="1600"/>
              <a:t>Imparare ci rende consapevoli delle nostre responsabilità</a:t>
            </a:r>
            <a:br>
              <a:rPr lang="en-GB" sz="1600"/>
            </a:br>
            <a:r>
              <a:rPr lang="en-GB" sz="1600"/>
              <a:t>e ci consente di trovare un senso e quindi una motivazione in quello che facciamo</a:t>
            </a:r>
            <a:endParaRPr sz="1600"/>
          </a:p>
        </p:txBody>
      </p:sp>
      <p:sp>
        <p:nvSpPr>
          <p:cNvPr id="1213" name="Google Shape;1213;p86"/>
          <p:cNvSpPr txBox="1"/>
          <p:nvPr/>
        </p:nvSpPr>
        <p:spPr>
          <a:xfrm>
            <a:off x="311700" y="1000075"/>
            <a:ext cx="3771900" cy="123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solidFill>
                  <a:srgbClr val="595959"/>
                </a:solidFill>
              </a:rPr>
              <a:t>I chatbot</a:t>
            </a:r>
            <a:endParaRPr sz="1600">
              <a:solidFill>
                <a:srgbClr val="595959"/>
              </a:solidFill>
            </a:endParaRPr>
          </a:p>
          <a:p>
            <a:pPr marL="457200" lvl="0" indent="-330200" algn="l" rtl="0">
              <a:lnSpc>
                <a:spcPct val="115000"/>
              </a:lnSpc>
              <a:spcBef>
                <a:spcPts val="0"/>
              </a:spcBef>
              <a:spcAft>
                <a:spcPts val="0"/>
              </a:spcAft>
              <a:buClr>
                <a:srgbClr val="595959"/>
              </a:buClr>
              <a:buSzPts val="1600"/>
              <a:buChar char="●"/>
            </a:pPr>
            <a:r>
              <a:rPr lang="en-GB" sz="1600" b="1">
                <a:solidFill>
                  <a:srgbClr val="595959"/>
                </a:solidFill>
              </a:rPr>
              <a:t>ci porteranno via il lavoro?</a:t>
            </a:r>
            <a:endParaRPr sz="1600" b="1">
              <a:solidFill>
                <a:srgbClr val="595959"/>
              </a:solidFill>
            </a:endParaRPr>
          </a:p>
          <a:p>
            <a:pPr marL="457200" lvl="0" indent="-330200" algn="l" rtl="0">
              <a:lnSpc>
                <a:spcPct val="115000"/>
              </a:lnSpc>
              <a:spcBef>
                <a:spcPts val="0"/>
              </a:spcBef>
              <a:spcAft>
                <a:spcPts val="0"/>
              </a:spcAft>
              <a:buClr>
                <a:srgbClr val="595959"/>
              </a:buClr>
              <a:buSzPts val="1600"/>
              <a:buChar char="●"/>
            </a:pPr>
            <a:r>
              <a:rPr lang="en-GB" sz="1600" b="1">
                <a:solidFill>
                  <a:srgbClr val="595959"/>
                </a:solidFill>
              </a:rPr>
              <a:t>ci renderanno stupidi?</a:t>
            </a:r>
            <a:endParaRPr sz="1600" b="1">
              <a:solidFill>
                <a:srgbClr val="595959"/>
              </a:solidFill>
            </a:endParaRPr>
          </a:p>
        </p:txBody>
      </p:sp>
      <p:sp>
        <p:nvSpPr>
          <p:cNvPr id="1214" name="Google Shape;1214;p86"/>
          <p:cNvSpPr txBox="1"/>
          <p:nvPr/>
        </p:nvSpPr>
        <p:spPr>
          <a:xfrm>
            <a:off x="3896600" y="1304875"/>
            <a:ext cx="5247300" cy="4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1600">
                <a:solidFill>
                  <a:srgbClr val="595959"/>
                </a:solidFill>
              </a:rPr>
              <a:t>← un problema su cui </a:t>
            </a:r>
            <a:r>
              <a:rPr lang="en-GB" sz="1600" b="1">
                <a:solidFill>
                  <a:srgbClr val="595959"/>
                </a:solidFill>
              </a:rPr>
              <a:t>non possiamo</a:t>
            </a:r>
            <a:r>
              <a:rPr lang="en-GB" sz="1600">
                <a:solidFill>
                  <a:srgbClr val="595959"/>
                </a:solidFill>
              </a:rPr>
              <a:t> intervenire</a:t>
            </a:r>
            <a:endParaRPr sz="1600">
              <a:solidFill>
                <a:srgbClr val="595959"/>
              </a:solidFill>
            </a:endParaRPr>
          </a:p>
        </p:txBody>
      </p:sp>
      <p:sp>
        <p:nvSpPr>
          <p:cNvPr id="1215" name="Google Shape;1215;p86"/>
          <p:cNvSpPr txBox="1"/>
          <p:nvPr/>
        </p:nvSpPr>
        <p:spPr>
          <a:xfrm>
            <a:off x="3896600" y="1609675"/>
            <a:ext cx="5144100" cy="4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1600">
                <a:solidFill>
                  <a:srgbClr val="595959"/>
                </a:solidFill>
              </a:rPr>
              <a:t>← un problema su cui </a:t>
            </a:r>
            <a:r>
              <a:rPr lang="en-GB" sz="1600" b="1">
                <a:solidFill>
                  <a:srgbClr val="595959"/>
                </a:solidFill>
              </a:rPr>
              <a:t>dobbiamo</a:t>
            </a:r>
            <a:r>
              <a:rPr lang="en-GB" sz="1600">
                <a:solidFill>
                  <a:srgbClr val="595959"/>
                </a:solidFill>
              </a:rPr>
              <a:t> intervenire</a:t>
            </a:r>
            <a:endParaRPr sz="1600">
              <a:solidFill>
                <a:srgbClr val="595959"/>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87"/>
          <p:cNvSpPr txBox="1">
            <a:spLocks noGrp="1"/>
          </p:cNvSpPr>
          <p:nvPr>
            <p:ph type="title"/>
          </p:nvPr>
        </p:nvSpPr>
        <p:spPr>
          <a:xfrm>
            <a:off x="311700" y="292625"/>
            <a:ext cx="5263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 invito</a:t>
            </a:r>
            <a:endParaRPr/>
          </a:p>
        </p:txBody>
      </p:sp>
      <p:pic>
        <p:nvPicPr>
          <p:cNvPr id="1221" name="Google Shape;1221;p87"/>
          <p:cNvPicPr preferRelativeResize="0"/>
          <p:nvPr/>
        </p:nvPicPr>
        <p:blipFill>
          <a:blip r:embed="rId3">
            <a:alphaModFix/>
          </a:blip>
          <a:stretch>
            <a:fillRect/>
          </a:stretch>
        </p:blipFill>
        <p:spPr>
          <a:xfrm>
            <a:off x="6442776" y="790325"/>
            <a:ext cx="2551598" cy="4003199"/>
          </a:xfrm>
          <a:prstGeom prst="rect">
            <a:avLst/>
          </a:prstGeom>
          <a:noFill/>
          <a:ln>
            <a:noFill/>
          </a:ln>
        </p:spPr>
      </p:pic>
      <p:sp>
        <p:nvSpPr>
          <p:cNvPr id="1222" name="Google Shape;1222;p87"/>
          <p:cNvSpPr txBox="1"/>
          <p:nvPr/>
        </p:nvSpPr>
        <p:spPr>
          <a:xfrm>
            <a:off x="313800" y="1175400"/>
            <a:ext cx="5863200" cy="3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595959"/>
                </a:solidFill>
              </a:rPr>
              <a:t>“If you simply let GPT-4 do all the work, with no human oversight or engagement, it’s a less powerful tool. It’s still a very human tool, of course, because human texts are the basis for its generations.</a:t>
            </a:r>
            <a:endParaRPr sz="1800">
              <a:solidFill>
                <a:srgbClr val="595959"/>
              </a:solidFill>
            </a:endParaRPr>
          </a:p>
          <a:p>
            <a:pPr marL="0" lvl="0" indent="0" algn="l" rtl="0">
              <a:spcBef>
                <a:spcPts val="1000"/>
              </a:spcBef>
              <a:spcAft>
                <a:spcPts val="0"/>
              </a:spcAft>
              <a:buNone/>
            </a:pPr>
            <a:r>
              <a:rPr lang="en-GB" sz="1800">
                <a:solidFill>
                  <a:srgbClr val="595959"/>
                </a:solidFill>
              </a:rPr>
              <a:t>But when human users </a:t>
            </a:r>
            <a:r>
              <a:rPr lang="en-GB" sz="1800" b="1">
                <a:solidFill>
                  <a:srgbClr val="595959"/>
                </a:solidFill>
              </a:rPr>
              <a:t>treat GPT-4 as a co-pilot or a collaborative partner</a:t>
            </a:r>
            <a:r>
              <a:rPr lang="en-GB" sz="1800">
                <a:solidFill>
                  <a:srgbClr val="595959"/>
                </a:solidFill>
              </a:rPr>
              <a:t>, it becomes far more powerful. In this approach, GPT-4 doesn’t replace human labor and human agency, but rather amplifies human abilities and human flourishing.</a:t>
            </a:r>
            <a:endParaRPr sz="1800">
              <a:solidFill>
                <a:srgbClr val="595959"/>
              </a:solidFill>
            </a:endParaRPr>
          </a:p>
          <a:p>
            <a:pPr marL="0" lvl="0" indent="0" algn="l" rtl="0">
              <a:spcBef>
                <a:spcPts val="1000"/>
              </a:spcBef>
              <a:spcAft>
                <a:spcPts val="1000"/>
              </a:spcAft>
              <a:buNone/>
            </a:pPr>
            <a:r>
              <a:rPr lang="en-GB" sz="1800">
                <a:solidFill>
                  <a:srgbClr val="595959"/>
                </a:solidFill>
              </a:rPr>
              <a:t>Of course, this way of thinking isn’t a given. </a:t>
            </a:r>
            <a:r>
              <a:rPr lang="en-GB" sz="1800" b="1">
                <a:solidFill>
                  <a:srgbClr val="595959"/>
                </a:solidFill>
              </a:rPr>
              <a:t>It’s a choice</a:t>
            </a:r>
            <a:r>
              <a:rPr lang="en-GB" sz="1800">
                <a:solidFill>
                  <a:srgbClr val="595959"/>
                </a:solidFill>
              </a:rPr>
              <a:t>.”</a:t>
            </a:r>
            <a:endParaRPr sz="1800">
              <a:solidFill>
                <a:srgbClr val="595959"/>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88"/>
          <p:cNvSpPr txBox="1">
            <a:spLocks noGrp="1"/>
          </p:cNvSpPr>
          <p:nvPr>
            <p:ph type="title"/>
          </p:nvPr>
        </p:nvSpPr>
        <p:spPr>
          <a:xfrm>
            <a:off x="311700" y="292625"/>
            <a:ext cx="5263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Un’ipotesi </a:t>
            </a:r>
            <a:r>
              <a:rPr lang="en-GB" i="1"/>
              <a:t>molto </a:t>
            </a:r>
            <a:r>
              <a:rPr lang="en-GB"/>
              <a:t>generale</a:t>
            </a:r>
            <a:endParaRPr/>
          </a:p>
        </p:txBody>
      </p:sp>
      <p:sp>
        <p:nvSpPr>
          <p:cNvPr id="1228" name="Google Shape;1228;p88"/>
          <p:cNvSpPr txBox="1">
            <a:spLocks noGrp="1"/>
          </p:cNvSpPr>
          <p:nvPr>
            <p:ph type="body" idx="1"/>
          </p:nvPr>
        </p:nvSpPr>
        <p:spPr>
          <a:xfrm>
            <a:off x="313800" y="1632600"/>
            <a:ext cx="8516400" cy="2046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000"/>
              <a:t>Quello che sta succedendo intorno a ChatGPT e agli altri chatbot</a:t>
            </a:r>
            <a:br>
              <a:rPr lang="en-GB" sz="2000"/>
            </a:br>
            <a:r>
              <a:rPr lang="en-GB" sz="2000"/>
              <a:t>è l’inizio della terza “</a:t>
            </a:r>
            <a:r>
              <a:rPr lang="en-GB" sz="2000" b="1" i="1"/>
              <a:t>rivoluzione culturale</a:t>
            </a:r>
            <a:r>
              <a:rPr lang="en-GB" sz="2000"/>
              <a:t>” del mondo occidentale:</a:t>
            </a:r>
            <a:endParaRPr sz="2000"/>
          </a:p>
          <a:p>
            <a:pPr marL="0" lvl="0" indent="0" algn="l" rtl="0">
              <a:lnSpc>
                <a:spcPct val="100000"/>
              </a:lnSpc>
              <a:spcBef>
                <a:spcPts val="1000"/>
              </a:spcBef>
              <a:spcAft>
                <a:spcPts val="0"/>
              </a:spcAft>
              <a:buNone/>
            </a:pPr>
            <a:r>
              <a:rPr lang="en-GB" sz="2000"/>
              <a:t>– Copernico ci ha mostrato la nostra non-centralità </a:t>
            </a:r>
            <a:r>
              <a:rPr lang="en-GB" sz="2000" b="1"/>
              <a:t>cosmologica</a:t>
            </a:r>
            <a:r>
              <a:rPr lang="en-GB" sz="2000"/>
              <a:t> </a:t>
            </a:r>
            <a:endParaRPr sz="2000"/>
          </a:p>
          <a:p>
            <a:pPr marL="0" lvl="0" indent="0" algn="l" rtl="0">
              <a:lnSpc>
                <a:spcPct val="100000"/>
              </a:lnSpc>
              <a:spcBef>
                <a:spcPts val="1000"/>
              </a:spcBef>
              <a:spcAft>
                <a:spcPts val="0"/>
              </a:spcAft>
              <a:buNone/>
            </a:pPr>
            <a:r>
              <a:rPr lang="en-GB" sz="2000"/>
              <a:t>– Darwin ci ha mostrato la nostra non-originalità </a:t>
            </a:r>
            <a:r>
              <a:rPr lang="en-GB" sz="2000" b="1"/>
              <a:t>biologica</a:t>
            </a:r>
            <a:endParaRPr sz="2000"/>
          </a:p>
          <a:p>
            <a:pPr marL="0" lvl="0" indent="0" algn="l" rtl="0">
              <a:lnSpc>
                <a:spcPct val="100000"/>
              </a:lnSpc>
              <a:spcBef>
                <a:spcPts val="1000"/>
              </a:spcBef>
              <a:spcAft>
                <a:spcPts val="1000"/>
              </a:spcAft>
              <a:buNone/>
            </a:pPr>
            <a:r>
              <a:rPr lang="en-GB" sz="2000"/>
              <a:t>– i chatbot ci stanno mostrando la nostra non-unicità </a:t>
            </a:r>
            <a:r>
              <a:rPr lang="en-GB" sz="2000" b="1"/>
              <a:t>cognitiva</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89"/>
          <p:cNvPicPr preferRelativeResize="0"/>
          <p:nvPr/>
        </p:nvPicPr>
        <p:blipFill>
          <a:blip r:embed="rId3">
            <a:alphaModFix/>
          </a:blip>
          <a:stretch>
            <a:fillRect/>
          </a:stretch>
        </p:blipFill>
        <p:spPr>
          <a:xfrm>
            <a:off x="4133850" y="152400"/>
            <a:ext cx="4838700" cy="4838700"/>
          </a:xfrm>
          <a:prstGeom prst="rect">
            <a:avLst/>
          </a:prstGeom>
          <a:noFill/>
          <a:ln>
            <a:noFill/>
          </a:ln>
        </p:spPr>
      </p:pic>
      <p:sp>
        <p:nvSpPr>
          <p:cNvPr id="1234" name="Google Shape;1234;p89"/>
          <p:cNvSpPr txBox="1">
            <a:spLocks noGrp="1"/>
          </p:cNvSpPr>
          <p:nvPr>
            <p:ph type="title"/>
          </p:nvPr>
        </p:nvSpPr>
        <p:spPr>
          <a:xfrm>
            <a:off x="311700" y="1359425"/>
            <a:ext cx="378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Oltre “le due culture”?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90"/>
          <p:cNvSpPr txBox="1"/>
          <p:nvPr/>
        </p:nvSpPr>
        <p:spPr>
          <a:xfrm>
            <a:off x="304200" y="922250"/>
            <a:ext cx="7981200" cy="3622200"/>
          </a:xfrm>
          <a:prstGeom prst="rect">
            <a:avLst/>
          </a:prstGeom>
          <a:solidFill>
            <a:srgbClr val="F3F3F3"/>
          </a:solidFill>
          <a:ln>
            <a:noFill/>
          </a:ln>
        </p:spPr>
        <p:txBody>
          <a:bodyPr spcFirstLastPara="1" wrap="square" lIns="91425" tIns="91425" rIns="91425" bIns="91425" anchor="t" anchorCtr="0">
            <a:spAutoFit/>
          </a:bodyPr>
          <a:lstStyle/>
          <a:p>
            <a:pPr marL="360000" lvl="0" indent="-360000" algn="l" rtl="0">
              <a:lnSpc>
                <a:spcPct val="100000"/>
              </a:lnSpc>
              <a:spcBef>
                <a:spcPts val="0"/>
              </a:spcBef>
              <a:spcAft>
                <a:spcPts val="0"/>
              </a:spcAft>
              <a:buNone/>
            </a:pPr>
            <a:r>
              <a:rPr lang="en-GB" sz="1000">
                <a:solidFill>
                  <a:schemeClr val="dk2"/>
                </a:solidFill>
              </a:rPr>
              <a:t>16 maggio 2023,</a:t>
            </a:r>
            <a:r>
              <a:rPr lang="en-GB" sz="1000">
                <a:solidFill>
                  <a:schemeClr val="dk2"/>
                </a:solidFill>
                <a:uFill>
                  <a:noFill/>
                </a:uFill>
                <a:hlinkClick r:id="rId3">
                  <a:extLst>
                    <a:ext uri="{A12FA001-AC4F-418D-AE19-62706E023703}">
                      <ahyp:hlinkClr xmlns:ahyp="http://schemas.microsoft.com/office/drawing/2018/hyperlinkcolor" val="tx"/>
                    </a:ext>
                  </a:extLst>
                </a:hlinkClick>
              </a:rPr>
              <a:t> </a:t>
            </a:r>
            <a:r>
              <a:rPr lang="en-GB" sz="1000" u="sng">
                <a:solidFill>
                  <a:schemeClr val="dk2"/>
                </a:solidFill>
                <a:hlinkClick r:id="rId3">
                  <a:extLst>
                    <a:ext uri="{A12FA001-AC4F-418D-AE19-62706E023703}">
                      <ahyp:hlinkClr xmlns:ahyp="http://schemas.microsoft.com/office/drawing/2018/hyperlinkcolor" val="tx"/>
                    </a:ext>
                  </a:extLst>
                </a:hlinkClick>
              </a:rPr>
              <a:t>Intelligenza artificiale, perché fare previsioni questa volta è più difficile</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20 maggio 2023,</a:t>
            </a:r>
            <a:r>
              <a:rPr lang="en-GB" sz="1000">
                <a:solidFill>
                  <a:schemeClr val="dk2"/>
                </a:solidFill>
                <a:uFill>
                  <a:noFill/>
                </a:uFill>
                <a:hlinkClick r:id="rId4">
                  <a:extLst>
                    <a:ext uri="{A12FA001-AC4F-418D-AE19-62706E023703}">
                      <ahyp:hlinkClr xmlns:ahyp="http://schemas.microsoft.com/office/drawing/2018/hyperlinkcolor" val="tx"/>
                    </a:ext>
                  </a:extLst>
                </a:hlinkClick>
              </a:rPr>
              <a:t> </a:t>
            </a:r>
            <a:r>
              <a:rPr lang="en-GB" sz="1000" u="sng">
                <a:solidFill>
                  <a:schemeClr val="dk2"/>
                </a:solidFill>
                <a:hlinkClick r:id="rId4">
                  <a:extLst>
                    <a:ext uri="{A12FA001-AC4F-418D-AE19-62706E023703}">
                      <ahyp:hlinkClr xmlns:ahyp="http://schemas.microsoft.com/office/drawing/2018/hyperlinkcolor" val="tx"/>
                    </a:ext>
                  </a:extLst>
                </a:hlinkClick>
              </a:rPr>
              <a:t>«Chatbot, che ore sono?», conoscere l'AI con una domanda e tre risposte</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1 giugno 2023,</a:t>
            </a:r>
            <a:r>
              <a:rPr lang="en-GB" sz="1000">
                <a:solidFill>
                  <a:schemeClr val="dk2"/>
                </a:solidFill>
                <a:uFill>
                  <a:noFill/>
                </a:uFill>
                <a:hlinkClick r:id="rId5">
                  <a:extLst>
                    <a:ext uri="{A12FA001-AC4F-418D-AE19-62706E023703}">
                      <ahyp:hlinkClr xmlns:ahyp="http://schemas.microsoft.com/office/drawing/2018/hyperlinkcolor" val="tx"/>
                    </a:ext>
                  </a:extLst>
                </a:hlinkClick>
              </a:rPr>
              <a:t> </a:t>
            </a:r>
            <a:r>
              <a:rPr lang="en-GB" sz="1000" u="sng">
                <a:solidFill>
                  <a:schemeClr val="dk2"/>
                </a:solidFill>
                <a:hlinkClick r:id="rId5">
                  <a:extLst>
                    <a:ext uri="{A12FA001-AC4F-418D-AE19-62706E023703}">
                      <ahyp:hlinkClr xmlns:ahyp="http://schemas.microsoft.com/office/drawing/2018/hyperlinkcolor" val="tx"/>
                    </a:ext>
                  </a:extLst>
                </a:hlinkClick>
              </a:rPr>
              <a:t>ChatGPT: uno strumento, un collega, o un consulente?</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19 giugno 2023,</a:t>
            </a:r>
            <a:r>
              <a:rPr lang="en-GB" sz="1000">
                <a:solidFill>
                  <a:schemeClr val="dk2"/>
                </a:solidFill>
                <a:uFill>
                  <a:noFill/>
                </a:uFill>
                <a:hlinkClick r:id="rId6">
                  <a:extLst>
                    <a:ext uri="{A12FA001-AC4F-418D-AE19-62706E023703}">
                      <ahyp:hlinkClr xmlns:ahyp="http://schemas.microsoft.com/office/drawing/2018/hyperlinkcolor" val="tx"/>
                    </a:ext>
                  </a:extLst>
                </a:hlinkClick>
              </a:rPr>
              <a:t> </a:t>
            </a:r>
            <a:r>
              <a:rPr lang="en-GB" sz="1000" u="sng">
                <a:solidFill>
                  <a:schemeClr val="dk2"/>
                </a:solidFill>
                <a:hlinkClick r:id="rId6">
                  <a:extLst>
                    <a:ext uri="{A12FA001-AC4F-418D-AE19-62706E023703}">
                      <ahyp:hlinkClr xmlns:ahyp="http://schemas.microsoft.com/office/drawing/2018/hyperlinkcolor" val="tx"/>
                    </a:ext>
                  </a:extLst>
                </a:hlinkClick>
              </a:rPr>
              <a:t>Che cos'è un bug? Così Dostoevskij ci aiuta a rispondere e a capire ChatGPT</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28 giugno 2023,</a:t>
            </a:r>
            <a:r>
              <a:rPr lang="en-GB" sz="1000">
                <a:solidFill>
                  <a:schemeClr val="dk2"/>
                </a:solidFill>
                <a:uFill>
                  <a:noFill/>
                </a:uFill>
                <a:hlinkClick r:id="rId7">
                  <a:extLst>
                    <a:ext uri="{A12FA001-AC4F-418D-AE19-62706E023703}">
                      <ahyp:hlinkClr xmlns:ahyp="http://schemas.microsoft.com/office/drawing/2018/hyperlinkcolor" val="tx"/>
                    </a:ext>
                  </a:extLst>
                </a:hlinkClick>
              </a:rPr>
              <a:t> </a:t>
            </a:r>
            <a:r>
              <a:rPr lang="en-GB" sz="1000" u="sng">
                <a:solidFill>
                  <a:schemeClr val="dk2"/>
                </a:solidFill>
                <a:hlinkClick r:id="rId7">
                  <a:extLst>
                    <a:ext uri="{A12FA001-AC4F-418D-AE19-62706E023703}">
                      <ahyp:hlinkClr xmlns:ahyp="http://schemas.microsoft.com/office/drawing/2018/hyperlinkcolor" val="tx"/>
                    </a:ext>
                  </a:extLst>
                </a:hlinkClick>
              </a:rPr>
              <a:t>ChatGPT e il superamento della distinzione tra cultura “umanistica” e “tecnico-scientifica”</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24 luglio 2023,</a:t>
            </a:r>
            <a:r>
              <a:rPr lang="en-GB" sz="1000">
                <a:solidFill>
                  <a:schemeClr val="dk2"/>
                </a:solidFill>
                <a:uFill>
                  <a:noFill/>
                </a:uFill>
                <a:hlinkClick r:id="rId8">
                  <a:extLst>
                    <a:ext uri="{A12FA001-AC4F-418D-AE19-62706E023703}">
                      <ahyp:hlinkClr xmlns:ahyp="http://schemas.microsoft.com/office/drawing/2018/hyperlinkcolor" val="tx"/>
                    </a:ext>
                  </a:extLst>
                </a:hlinkClick>
              </a:rPr>
              <a:t> </a:t>
            </a:r>
            <a:r>
              <a:rPr lang="en-GB" sz="1000" u="sng">
                <a:solidFill>
                  <a:schemeClr val="dk2"/>
                </a:solidFill>
                <a:hlinkClick r:id="rId8">
                  <a:extLst>
                    <a:ext uri="{A12FA001-AC4F-418D-AE19-62706E023703}">
                      <ahyp:hlinkClr xmlns:ahyp="http://schemas.microsoft.com/office/drawing/2018/hyperlinkcolor" val="tx"/>
                    </a:ext>
                  </a:extLst>
                </a:hlinkClick>
              </a:rPr>
              <a:t>ChatGPT e gli agenti: una nuova frontiera per l'intelligenza artificiale</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7 ottobre 2023,</a:t>
            </a:r>
            <a:r>
              <a:rPr lang="en-GB" sz="1000">
                <a:solidFill>
                  <a:schemeClr val="dk2"/>
                </a:solidFill>
                <a:uFill>
                  <a:noFill/>
                </a:uFill>
                <a:hlinkClick r:id="rId9">
                  <a:extLst>
                    <a:ext uri="{A12FA001-AC4F-418D-AE19-62706E023703}">
                      <ahyp:hlinkClr xmlns:ahyp="http://schemas.microsoft.com/office/drawing/2018/hyperlinkcolor" val="tx"/>
                    </a:ext>
                  </a:extLst>
                </a:hlinkClick>
              </a:rPr>
              <a:t> </a:t>
            </a:r>
            <a:r>
              <a:rPr lang="en-GB" sz="1000" u="sng">
                <a:solidFill>
                  <a:schemeClr val="dk2"/>
                </a:solidFill>
                <a:hlinkClick r:id="rId9">
                  <a:extLst>
                    <a:ext uri="{A12FA001-AC4F-418D-AE19-62706E023703}">
                      <ahyp:hlinkClr xmlns:ahyp="http://schemas.microsoft.com/office/drawing/2018/hyperlinkcolor" val="tx"/>
                    </a:ext>
                  </a:extLst>
                </a:hlinkClick>
              </a:rPr>
              <a:t>GenAI: come sta cambiando il software development</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11 dicembre 2023,</a:t>
            </a:r>
            <a:r>
              <a:rPr lang="en-GB" sz="1000">
                <a:solidFill>
                  <a:schemeClr val="dk2"/>
                </a:solidFill>
                <a:uFill>
                  <a:noFill/>
                </a:uFill>
                <a:hlinkClick r:id="rId10">
                  <a:extLst>
                    <a:ext uri="{A12FA001-AC4F-418D-AE19-62706E023703}">
                      <ahyp:hlinkClr xmlns:ahyp="http://schemas.microsoft.com/office/drawing/2018/hyperlinkcolor" val="tx"/>
                    </a:ext>
                  </a:extLst>
                </a:hlinkClick>
              </a:rPr>
              <a:t> </a:t>
            </a:r>
            <a:r>
              <a:rPr lang="en-GB" sz="1000" u="sng">
                <a:solidFill>
                  <a:schemeClr val="dk2"/>
                </a:solidFill>
                <a:hlinkClick r:id="rId10">
                  <a:extLst>
                    <a:ext uri="{A12FA001-AC4F-418D-AE19-62706E023703}">
                      <ahyp:hlinkClr xmlns:ahyp="http://schemas.microsoft.com/office/drawing/2018/hyperlinkcolor" val="tx"/>
                    </a:ext>
                  </a:extLst>
                </a:hlinkClick>
              </a:rPr>
              <a:t>Perché le intelligenze artificiali possono diventare adulte, ma non responsabili</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11 gennaio 2024,</a:t>
            </a:r>
            <a:r>
              <a:rPr lang="en-GB" sz="1000">
                <a:solidFill>
                  <a:schemeClr val="dk2"/>
                </a:solidFill>
                <a:uFill>
                  <a:noFill/>
                </a:uFill>
                <a:hlinkClick r:id="rId11">
                  <a:extLst>
                    <a:ext uri="{A12FA001-AC4F-418D-AE19-62706E023703}">
                      <ahyp:hlinkClr xmlns:ahyp="http://schemas.microsoft.com/office/drawing/2018/hyperlinkcolor" val="tx"/>
                    </a:ext>
                  </a:extLst>
                </a:hlinkClick>
              </a:rPr>
              <a:t> </a:t>
            </a:r>
            <a:r>
              <a:rPr lang="en-GB" sz="1000" u="sng">
                <a:solidFill>
                  <a:schemeClr val="dk2"/>
                </a:solidFill>
                <a:hlinkClick r:id="rId11">
                  <a:extLst>
                    <a:ext uri="{A12FA001-AC4F-418D-AE19-62706E023703}">
                      <ahyp:hlinkClr xmlns:ahyp="http://schemas.microsoft.com/office/drawing/2018/hyperlinkcolor" val="tx"/>
                    </a:ext>
                  </a:extLst>
                </a:hlinkClick>
              </a:rPr>
              <a:t>ChatGPT e il copyright: una sfida (non solo) per il giornalismo</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13 febbraio 2024,</a:t>
            </a:r>
            <a:r>
              <a:rPr lang="en-GB" sz="1000">
                <a:solidFill>
                  <a:schemeClr val="dk2"/>
                </a:solidFill>
                <a:uFill>
                  <a:noFill/>
                </a:uFill>
                <a:hlinkClick r:id="rId12">
                  <a:extLst>
                    <a:ext uri="{A12FA001-AC4F-418D-AE19-62706E023703}">
                      <ahyp:hlinkClr xmlns:ahyp="http://schemas.microsoft.com/office/drawing/2018/hyperlinkcolor" val="tx"/>
                    </a:ext>
                  </a:extLst>
                </a:hlinkClick>
              </a:rPr>
              <a:t> </a:t>
            </a:r>
            <a:r>
              <a:rPr lang="en-GB" sz="1000" u="sng">
                <a:solidFill>
                  <a:schemeClr val="dk2"/>
                </a:solidFill>
                <a:hlinkClick r:id="rId12">
                  <a:extLst>
                    <a:ext uri="{A12FA001-AC4F-418D-AE19-62706E023703}">
                      <ahyp:hlinkClr xmlns:ahyp="http://schemas.microsoft.com/office/drawing/2018/hyperlinkcolor" val="tx"/>
                    </a:ext>
                  </a:extLst>
                </a:hlinkClick>
              </a:rPr>
              <a:t>L'intelligenza artificiale di Dostoevskij: perché la riconoscibilità dei testi generati da IA è un problema (non) importante</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19 febbraio 2024,</a:t>
            </a:r>
            <a:r>
              <a:rPr lang="en-GB" sz="1000">
                <a:solidFill>
                  <a:schemeClr val="dk2"/>
                </a:solidFill>
                <a:uFill>
                  <a:noFill/>
                </a:uFill>
                <a:hlinkClick r:id="rId13">
                  <a:extLst>
                    <a:ext uri="{A12FA001-AC4F-418D-AE19-62706E023703}">
                      <ahyp:hlinkClr xmlns:ahyp="http://schemas.microsoft.com/office/drawing/2018/hyperlinkcolor" val="tx"/>
                    </a:ext>
                  </a:extLst>
                </a:hlinkClick>
              </a:rPr>
              <a:t> </a:t>
            </a:r>
            <a:r>
              <a:rPr lang="en-GB" sz="1000" u="sng">
                <a:solidFill>
                  <a:schemeClr val="dk2"/>
                </a:solidFill>
                <a:hlinkClick r:id="rId13">
                  <a:extLst>
                    <a:ext uri="{A12FA001-AC4F-418D-AE19-62706E023703}">
                      <ahyp:hlinkClr xmlns:ahyp="http://schemas.microsoft.com/office/drawing/2018/hyperlinkcolor" val="tx"/>
                    </a:ext>
                  </a:extLst>
                </a:hlinkClick>
              </a:rPr>
              <a:t>Sora, l'intelligenza artificiale e una nuova sfida (video) per l'informazione</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16 marzo 2024,</a:t>
            </a:r>
            <a:r>
              <a:rPr lang="en-GB" sz="1000">
                <a:solidFill>
                  <a:schemeClr val="dk2"/>
                </a:solidFill>
                <a:uFill>
                  <a:noFill/>
                </a:uFill>
                <a:hlinkClick r:id="rId14">
                  <a:extLst>
                    <a:ext uri="{A12FA001-AC4F-418D-AE19-62706E023703}">
                      <ahyp:hlinkClr xmlns:ahyp="http://schemas.microsoft.com/office/drawing/2018/hyperlinkcolor" val="tx"/>
                    </a:ext>
                  </a:extLst>
                </a:hlinkClick>
              </a:rPr>
              <a:t> </a:t>
            </a:r>
            <a:r>
              <a:rPr lang="en-GB" sz="1000" u="sng">
                <a:solidFill>
                  <a:schemeClr val="dk2"/>
                </a:solidFill>
                <a:hlinkClick r:id="rId14">
                  <a:extLst>
                    <a:ext uri="{A12FA001-AC4F-418D-AE19-62706E023703}">
                      <ahyp:hlinkClr xmlns:ahyp="http://schemas.microsoft.com/office/drawing/2018/hyperlinkcolor" val="tx"/>
                    </a:ext>
                  </a:extLst>
                </a:hlinkClick>
              </a:rPr>
              <a:t>Intelligenza artificiale, che cosa c’è dietro la causa di Elon Musk contro OpenAI</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20 marzo 2024,</a:t>
            </a:r>
            <a:r>
              <a:rPr lang="en-GB" sz="1000">
                <a:solidFill>
                  <a:schemeClr val="dk2"/>
                </a:solidFill>
                <a:uFill>
                  <a:noFill/>
                </a:uFill>
                <a:hlinkClick r:id="rId15">
                  <a:extLst>
                    <a:ext uri="{A12FA001-AC4F-418D-AE19-62706E023703}">
                      <ahyp:hlinkClr xmlns:ahyp="http://schemas.microsoft.com/office/drawing/2018/hyperlinkcolor" val="tx"/>
                    </a:ext>
                  </a:extLst>
                </a:hlinkClick>
              </a:rPr>
              <a:t> </a:t>
            </a:r>
            <a:r>
              <a:rPr lang="en-GB" sz="1000" u="sng">
                <a:solidFill>
                  <a:schemeClr val="dk2"/>
                </a:solidFill>
                <a:hlinkClick r:id="rId15">
                  <a:extLst>
                    <a:ext uri="{A12FA001-AC4F-418D-AE19-62706E023703}">
                      <ahyp:hlinkClr xmlns:ahyp="http://schemas.microsoft.com/office/drawing/2018/hyperlinkcolor" val="tx"/>
                    </a:ext>
                  </a:extLst>
                </a:hlinkClick>
              </a:rPr>
              <a:t>L'intelligenza artificiale di Platone, un dialogo</a:t>
            </a:r>
            <a:endParaRPr sz="1000">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9 aprile 2024,</a:t>
            </a:r>
            <a:r>
              <a:rPr lang="en-GB" sz="1000">
                <a:solidFill>
                  <a:schemeClr val="dk2"/>
                </a:solidFill>
                <a:uFill>
                  <a:noFill/>
                </a:uFill>
                <a:hlinkClick r:id="rId16">
                  <a:extLst>
                    <a:ext uri="{A12FA001-AC4F-418D-AE19-62706E023703}">
                      <ahyp:hlinkClr xmlns:ahyp="http://schemas.microsoft.com/office/drawing/2018/hyperlinkcolor" val="tx"/>
                    </a:ext>
                  </a:extLst>
                </a:hlinkClick>
              </a:rPr>
              <a:t> </a:t>
            </a:r>
            <a:r>
              <a:rPr lang="en-GB" sz="1000" u="sng">
                <a:solidFill>
                  <a:schemeClr val="dk2"/>
                </a:solidFill>
                <a:hlinkClick r:id="rId16">
                  <a:extLst>
                    <a:ext uri="{A12FA001-AC4F-418D-AE19-62706E023703}">
                      <ahyp:hlinkClr xmlns:ahyp="http://schemas.microsoft.com/office/drawing/2018/hyperlinkcolor" val="tx"/>
                    </a:ext>
                  </a:extLst>
                </a:hlinkClick>
              </a:rPr>
              <a:t>Intelligenza artificiale: la voce come copia e l'avvertimento di Platone</a:t>
            </a:r>
            <a:endParaRPr sz="1000" u="sng">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6 maggio 2024,</a:t>
            </a:r>
            <a:r>
              <a:rPr lang="en-GB" sz="1000">
                <a:solidFill>
                  <a:schemeClr val="dk2"/>
                </a:solidFill>
                <a:uFill>
                  <a:noFill/>
                </a:uFill>
                <a:hlinkClick r:id="rId17">
                  <a:extLst>
                    <a:ext uri="{A12FA001-AC4F-418D-AE19-62706E023703}">
                      <ahyp:hlinkClr xmlns:ahyp="http://schemas.microsoft.com/office/drawing/2018/hyperlinkcolor" val="tx"/>
                    </a:ext>
                  </a:extLst>
                </a:hlinkClick>
              </a:rPr>
              <a:t> </a:t>
            </a:r>
            <a:r>
              <a:rPr lang="en-GB" sz="1000" u="sng">
                <a:solidFill>
                  <a:schemeClr val="dk2"/>
                </a:solidFill>
                <a:hlinkClick r:id="rId17">
                  <a:extLst>
                    <a:ext uri="{A12FA001-AC4F-418D-AE19-62706E023703}">
                      <ahyp:hlinkClr xmlns:ahyp="http://schemas.microsoft.com/office/drawing/2018/hyperlinkcolor" val="tx"/>
                    </a:ext>
                  </a:extLst>
                </a:hlinkClick>
              </a:rPr>
              <a:t>Sistemi chiusi vs sistemi aperti: l'alternativa nella GenAI e nei chatbot</a:t>
            </a:r>
            <a:endParaRPr sz="1000">
              <a:solidFill>
                <a:schemeClr val="dk2"/>
              </a:solidFill>
            </a:endParaRPr>
          </a:p>
          <a:p>
            <a:pPr marL="360000" lvl="0" indent="-360000" algn="l" rtl="0">
              <a:lnSpc>
                <a:spcPct val="100000"/>
              </a:lnSpc>
              <a:spcBef>
                <a:spcPts val="400"/>
              </a:spcBef>
              <a:spcAft>
                <a:spcPts val="0"/>
              </a:spcAft>
              <a:buNone/>
            </a:pPr>
            <a:r>
              <a:rPr lang="en-GB" sz="1000">
                <a:solidFill>
                  <a:schemeClr val="dk2"/>
                </a:solidFill>
              </a:rPr>
              <a:t>2 luglio 2024, </a:t>
            </a:r>
            <a:r>
              <a:rPr lang="en-GB" sz="1000" u="sng">
                <a:solidFill>
                  <a:schemeClr val="dk2"/>
                </a:solidFill>
                <a:hlinkClick r:id="rId18">
                  <a:extLst>
                    <a:ext uri="{A12FA001-AC4F-418D-AE19-62706E023703}">
                      <ahyp:hlinkClr xmlns:ahyp="http://schemas.microsoft.com/office/drawing/2018/hyperlinkcolor" val="tx"/>
                    </a:ext>
                  </a:extLst>
                </a:hlinkClick>
              </a:rPr>
              <a:t>ChatGPT e il jailbreaking: quando i chatbot superano le barriere di sicurezza</a:t>
            </a:r>
            <a:endParaRPr sz="1000">
              <a:solidFill>
                <a:schemeClr val="dk2"/>
              </a:solidFill>
            </a:endParaRPr>
          </a:p>
          <a:p>
            <a:pPr marL="360000" lvl="0" indent="-360000" algn="l" rtl="0">
              <a:lnSpc>
                <a:spcPct val="100000"/>
              </a:lnSpc>
              <a:spcBef>
                <a:spcPts val="400"/>
              </a:spcBef>
              <a:spcAft>
                <a:spcPts val="400"/>
              </a:spcAft>
              <a:buNone/>
            </a:pPr>
            <a:r>
              <a:rPr lang="en-GB" sz="1000">
                <a:solidFill>
                  <a:schemeClr val="dk2"/>
                </a:solidFill>
              </a:rPr>
              <a:t>19 luglio 2024, </a:t>
            </a:r>
            <a:r>
              <a:rPr lang="en-GB" sz="1000" u="sng">
                <a:solidFill>
                  <a:schemeClr val="dk2"/>
                </a:solidFill>
                <a:hlinkClick r:id="rId19">
                  <a:extLst>
                    <a:ext uri="{A12FA001-AC4F-418D-AE19-62706E023703}">
                      <ahyp:hlinkClr xmlns:ahyp="http://schemas.microsoft.com/office/drawing/2018/hyperlinkcolor" val="tx"/>
                    </a:ext>
                  </a:extLst>
                </a:hlinkClick>
              </a:rPr>
              <a:t>Chatbot: tra errori e utilità, un'analisi della loro natura</a:t>
            </a:r>
            <a:endParaRPr sz="1000">
              <a:solidFill>
                <a:schemeClr val="dk2"/>
              </a:solidFill>
            </a:endParaRPr>
          </a:p>
        </p:txBody>
      </p:sp>
      <p:sp>
        <p:nvSpPr>
          <p:cNvPr id="1240" name="Google Shape;1240;p90"/>
          <p:cNvSpPr txBox="1">
            <a:spLocks noGrp="1"/>
          </p:cNvSpPr>
          <p:nvPr>
            <p:ph type="title"/>
          </p:nvPr>
        </p:nvSpPr>
        <p:spPr>
          <a:xfrm>
            <a:off x="311700" y="292625"/>
            <a:ext cx="5263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Per proseguire…</a:t>
            </a:r>
            <a:endParaRPr/>
          </a:p>
        </p:txBody>
      </p:sp>
      <p:sp>
        <p:nvSpPr>
          <p:cNvPr id="1241" name="Google Shape;1241;p90"/>
          <p:cNvSpPr txBox="1">
            <a:spLocks noGrp="1"/>
          </p:cNvSpPr>
          <p:nvPr>
            <p:ph type="body" idx="1"/>
          </p:nvPr>
        </p:nvSpPr>
        <p:spPr>
          <a:xfrm>
            <a:off x="5610350" y="865325"/>
            <a:ext cx="2657400" cy="664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Clr>
                <a:schemeClr val="dk1"/>
              </a:buClr>
              <a:buSzPts val="1100"/>
              <a:buFont typeface="Arial"/>
              <a:buNone/>
            </a:pPr>
            <a:r>
              <a:rPr lang="en-GB" sz="1400"/>
              <a:t>Articoli accessibili liberamente</a:t>
            </a:r>
            <a:br>
              <a:rPr lang="en-GB" sz="1400"/>
            </a:br>
            <a:r>
              <a:rPr lang="en-GB" sz="1400"/>
              <a:t>sul sito del Sole 24 Ore</a:t>
            </a:r>
            <a:endParaRPr sz="1400"/>
          </a:p>
        </p:txBody>
      </p:sp>
      <p:pic>
        <p:nvPicPr>
          <p:cNvPr id="1242" name="Google Shape;1242;p90"/>
          <p:cNvPicPr preferRelativeResize="0"/>
          <p:nvPr/>
        </p:nvPicPr>
        <p:blipFill>
          <a:blip r:embed="rId20">
            <a:alphaModFix/>
          </a:blip>
          <a:stretch>
            <a:fillRect/>
          </a:stretch>
        </p:blipFill>
        <p:spPr>
          <a:xfrm>
            <a:off x="7646975" y="3172425"/>
            <a:ext cx="1278724" cy="1781899"/>
          </a:xfrm>
          <a:prstGeom prst="rect">
            <a:avLst/>
          </a:prstGeom>
          <a:noFill/>
          <a:ln>
            <a:noFill/>
          </a:ln>
        </p:spPr>
      </p:pic>
      <p:sp>
        <p:nvSpPr>
          <p:cNvPr id="1243" name="Google Shape;1243;p90"/>
          <p:cNvSpPr txBox="1">
            <a:spLocks noGrp="1"/>
          </p:cNvSpPr>
          <p:nvPr>
            <p:ph type="body" idx="4294967295"/>
          </p:nvPr>
        </p:nvSpPr>
        <p:spPr>
          <a:xfrm>
            <a:off x="1103700" y="4493850"/>
            <a:ext cx="3468300" cy="479700"/>
          </a:xfrm>
          <a:prstGeom prst="rect">
            <a:avLst/>
          </a:prstGeom>
          <a:solidFill>
            <a:srgbClr val="FFFF00"/>
          </a:solidFill>
          <a:ln>
            <a:noFill/>
          </a:ln>
        </p:spPr>
        <p:txBody>
          <a:bodyPr spcFirstLastPara="1" wrap="square" lIns="0" tIns="0" rIns="0" bIns="0" anchor="ctr" anchorCtr="0">
            <a:noAutofit/>
          </a:bodyPr>
          <a:lstStyle/>
          <a:p>
            <a:pPr marL="0" lvl="0" indent="0" algn="ctr" rtl="0">
              <a:lnSpc>
                <a:spcPct val="100000"/>
              </a:lnSpc>
              <a:spcBef>
                <a:spcPts val="200"/>
              </a:spcBef>
              <a:spcAft>
                <a:spcPts val="0"/>
              </a:spcAft>
              <a:buSzPts val="1600"/>
              <a:buNone/>
            </a:pPr>
            <a:r>
              <a:rPr lang="en-GB" u="sng">
                <a:solidFill>
                  <a:schemeClr val="hlink"/>
                </a:solidFill>
                <a:hlinkClick r:id="rId21"/>
              </a:rPr>
              <a:t>https://lmari.github.io/chatting</a:t>
            </a:r>
            <a:endParaRPr>
              <a:solidFill>
                <a:srgbClr val="5A667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91"/>
          <p:cNvSpPr txBox="1">
            <a:spLocks noGrp="1"/>
          </p:cNvSpPr>
          <p:nvPr>
            <p:ph type="body" idx="4294967295"/>
          </p:nvPr>
        </p:nvSpPr>
        <p:spPr>
          <a:xfrm>
            <a:off x="571500" y="2649188"/>
            <a:ext cx="8001000" cy="1569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200"/>
              </a:spcBef>
              <a:spcAft>
                <a:spcPts val="0"/>
              </a:spcAft>
              <a:buSzPts val="1600"/>
              <a:buNone/>
            </a:pPr>
            <a:r>
              <a:rPr lang="en-GB" b="1">
                <a:solidFill>
                  <a:srgbClr val="5A667F"/>
                </a:solidFill>
              </a:rPr>
              <a:t>Luca Mari</a:t>
            </a:r>
            <a:endParaRPr b="1">
              <a:solidFill>
                <a:srgbClr val="5A667F"/>
              </a:solidFill>
            </a:endParaRPr>
          </a:p>
          <a:p>
            <a:pPr marL="0" lvl="0" indent="0" algn="ctr" rtl="0">
              <a:lnSpc>
                <a:spcPct val="100000"/>
              </a:lnSpc>
              <a:spcBef>
                <a:spcPts val="0"/>
              </a:spcBef>
              <a:spcAft>
                <a:spcPts val="0"/>
              </a:spcAft>
              <a:buClr>
                <a:schemeClr val="dk1"/>
              </a:buClr>
              <a:buSzPts val="1100"/>
              <a:buFont typeface="Arial"/>
              <a:buNone/>
            </a:pPr>
            <a:r>
              <a:rPr lang="en-GB" sz="1600" u="sng">
                <a:solidFill>
                  <a:schemeClr val="accent5"/>
                </a:solidFill>
                <a:hlinkClick r:id="rId3">
                  <a:extLst>
                    <a:ext uri="{A12FA001-AC4F-418D-AE19-62706E023703}">
                      <ahyp:hlinkClr xmlns:ahyp="http://schemas.microsoft.com/office/drawing/2018/hyperlinkcolor" val="tx"/>
                    </a:ext>
                  </a:extLst>
                </a:hlinkClick>
              </a:rPr>
              <a:t>lmari@liuc.it</a:t>
            </a:r>
            <a:endParaRPr sz="1600"/>
          </a:p>
          <a:p>
            <a:pPr marL="0" lvl="0" indent="0" algn="ctr" rtl="0">
              <a:lnSpc>
                <a:spcPct val="100000"/>
              </a:lnSpc>
              <a:spcBef>
                <a:spcPts val="0"/>
              </a:spcBef>
              <a:spcAft>
                <a:spcPts val="0"/>
              </a:spcAft>
              <a:buSzPts val="1100"/>
              <a:buNone/>
            </a:pPr>
            <a:r>
              <a:rPr lang="en-GB" sz="1600" u="sng">
                <a:solidFill>
                  <a:schemeClr val="accent5"/>
                </a:solidFill>
                <a:hlinkClick r:id="rId4">
                  <a:extLst>
                    <a:ext uri="{A12FA001-AC4F-418D-AE19-62706E023703}">
                      <ahyp:hlinkClr xmlns:ahyp="http://schemas.microsoft.com/office/drawing/2018/hyperlinkcolor" val="tx"/>
                    </a:ext>
                  </a:extLst>
                </a:hlinkClick>
              </a:rPr>
              <a:t>https://lmari.github.io</a:t>
            </a:r>
            <a:endParaRPr>
              <a:solidFill>
                <a:srgbClr val="5A667F"/>
              </a:solidFill>
            </a:endParaRPr>
          </a:p>
        </p:txBody>
      </p:sp>
      <p:sp>
        <p:nvSpPr>
          <p:cNvPr id="1249" name="Google Shape;1249;p91"/>
          <p:cNvSpPr txBox="1"/>
          <p:nvPr/>
        </p:nvSpPr>
        <p:spPr>
          <a:xfrm>
            <a:off x="0" y="740222"/>
            <a:ext cx="9144000" cy="1569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53FF"/>
              </a:buClr>
              <a:buSzPts val="4500"/>
              <a:buFont typeface="Arial"/>
              <a:buNone/>
            </a:pPr>
            <a:r>
              <a:rPr lang="en-GB" sz="3600" b="1" i="0" u="none" strike="noStrike" cap="none">
                <a:solidFill>
                  <a:schemeClr val="dk2"/>
                </a:solidFill>
                <a:latin typeface="Arial"/>
                <a:ea typeface="Arial"/>
                <a:cs typeface="Arial"/>
                <a:sym typeface="Arial"/>
              </a:rPr>
              <a:t>Grazie per l’attenzione</a:t>
            </a:r>
            <a:br>
              <a:rPr lang="en-GB" sz="3600" b="1" i="0" u="none" strike="noStrike" cap="none">
                <a:solidFill>
                  <a:schemeClr val="dk2"/>
                </a:solidFill>
                <a:latin typeface="Arial"/>
                <a:ea typeface="Arial"/>
                <a:cs typeface="Arial"/>
                <a:sym typeface="Arial"/>
              </a:rPr>
            </a:br>
            <a:r>
              <a:rPr lang="en-GB" sz="3600" b="1">
                <a:solidFill>
                  <a:schemeClr val="dk2"/>
                </a:solidFill>
              </a:rPr>
              <a:t>e</a:t>
            </a:r>
            <a:r>
              <a:rPr lang="en-GB" sz="3600" b="1" i="0" u="none" strike="noStrike" cap="none">
                <a:solidFill>
                  <a:schemeClr val="dk2"/>
                </a:solidFill>
                <a:latin typeface="Arial"/>
                <a:ea typeface="Arial"/>
                <a:cs typeface="Arial"/>
                <a:sym typeface="Arial"/>
              </a:rPr>
              <a:t> buon lavoro</a:t>
            </a:r>
            <a:r>
              <a:rPr lang="en-GB" sz="3600" b="1">
                <a:solidFill>
                  <a:schemeClr val="dk2"/>
                </a:solidFill>
              </a:rPr>
              <a:t>!</a:t>
            </a:r>
            <a:endParaRPr sz="3600" b="0" i="0" u="none" strike="noStrike" cap="none">
              <a:solidFill>
                <a:schemeClr val="dk2"/>
              </a:solidFill>
              <a:latin typeface="Arial"/>
              <a:ea typeface="Arial"/>
              <a:cs typeface="Arial"/>
              <a:sym typeface="Arial"/>
            </a:endParaRPr>
          </a:p>
        </p:txBody>
      </p:sp>
      <p:sp>
        <p:nvSpPr>
          <p:cNvPr id="1250" name="Google Shape;1250;p91"/>
          <p:cNvSpPr/>
          <p:nvPr/>
        </p:nvSpPr>
        <p:spPr>
          <a:xfrm>
            <a:off x="4298259" y="553598"/>
            <a:ext cx="576600" cy="322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292625"/>
            <a:ext cx="732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 posizione generale che vi propongo</a:t>
            </a:r>
            <a:endParaRPr/>
          </a:p>
        </p:txBody>
      </p:sp>
      <p:sp>
        <p:nvSpPr>
          <p:cNvPr id="127" name="Google Shape;127;p24"/>
          <p:cNvSpPr txBox="1">
            <a:spLocks noGrp="1"/>
          </p:cNvSpPr>
          <p:nvPr>
            <p:ph type="body" idx="1"/>
          </p:nvPr>
        </p:nvSpPr>
        <p:spPr>
          <a:xfrm>
            <a:off x="237600" y="1023000"/>
            <a:ext cx="8223000" cy="737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a:t>1. La diffusione dei sistemi di intelligenza artificiale generativa (“GenAI”) </a:t>
            </a:r>
            <a:br>
              <a:rPr lang="en-GB"/>
            </a:br>
            <a:r>
              <a:rPr lang="en-GB"/>
              <a:t>    sta producendo cambiamenti </a:t>
            </a:r>
            <a:r>
              <a:rPr lang="en-GB" b="1"/>
              <a:t>inattesi</a:t>
            </a:r>
            <a:r>
              <a:rPr lang="en-GB"/>
              <a:t>, </a:t>
            </a:r>
            <a:r>
              <a:rPr lang="en-GB" b="1"/>
              <a:t>rapidi</a:t>
            </a:r>
            <a:r>
              <a:rPr lang="en-GB"/>
              <a:t>, e </a:t>
            </a:r>
            <a:r>
              <a:rPr lang="en-GB" b="1"/>
              <a:t>radicali</a:t>
            </a:r>
            <a:endParaRPr b="1"/>
          </a:p>
        </p:txBody>
      </p:sp>
      <p:sp>
        <p:nvSpPr>
          <p:cNvPr id="128" name="Google Shape;128;p24"/>
          <p:cNvSpPr txBox="1">
            <a:spLocks noGrp="1"/>
          </p:cNvSpPr>
          <p:nvPr>
            <p:ph type="body" idx="1"/>
          </p:nvPr>
        </p:nvSpPr>
        <p:spPr>
          <a:xfrm>
            <a:off x="237600" y="1861200"/>
            <a:ext cx="8223000" cy="499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a:t>2. Abbiamo di fronte a noi </a:t>
            </a:r>
            <a:r>
              <a:rPr lang="en-GB" b="1"/>
              <a:t>opportunità e rischi</a:t>
            </a:r>
            <a:endParaRPr b="1"/>
          </a:p>
        </p:txBody>
      </p:sp>
      <p:sp>
        <p:nvSpPr>
          <p:cNvPr id="129" name="Google Shape;129;p24"/>
          <p:cNvSpPr txBox="1">
            <a:spLocks noGrp="1"/>
          </p:cNvSpPr>
          <p:nvPr>
            <p:ph type="body" idx="1"/>
          </p:nvPr>
        </p:nvSpPr>
        <p:spPr>
          <a:xfrm>
            <a:off x="256950" y="2456875"/>
            <a:ext cx="8740800" cy="1071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a:t>3. Le cose sono troppo nuove e stanno ancora cambiando troppo in fretta</a:t>
            </a:r>
            <a:br>
              <a:rPr lang="en-GB"/>
            </a:br>
            <a:r>
              <a:rPr lang="en-GB"/>
              <a:t>    per consentirci di fare previsioni affidabili:</a:t>
            </a:r>
            <a:br>
              <a:rPr lang="en-GB"/>
            </a:br>
            <a:r>
              <a:rPr lang="en-GB"/>
              <a:t>    è il momento di </a:t>
            </a:r>
            <a:r>
              <a:rPr lang="en-GB" b="1"/>
              <a:t>conoscere, per cercare di capire, per essere pronti a decidere</a:t>
            </a:r>
            <a:endParaRPr b="1"/>
          </a:p>
        </p:txBody>
      </p:sp>
      <p:sp>
        <p:nvSpPr>
          <p:cNvPr id="130" name="Google Shape;130;p24"/>
          <p:cNvSpPr txBox="1">
            <a:spLocks noGrp="1"/>
          </p:cNvSpPr>
          <p:nvPr>
            <p:ph type="body" idx="1"/>
          </p:nvPr>
        </p:nvSpPr>
        <p:spPr>
          <a:xfrm>
            <a:off x="256950" y="3626525"/>
            <a:ext cx="8516400" cy="1301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a:t>4. Anche se questo fenomeno è attivato da strumenti tecnologici complessi,</a:t>
            </a:r>
            <a:br>
              <a:rPr lang="en-GB"/>
            </a:br>
            <a:r>
              <a:rPr lang="en-GB"/>
              <a:t>    è possibile esserne parte in modo consapevole</a:t>
            </a:r>
            <a:br>
              <a:rPr lang="en-GB"/>
            </a:br>
            <a:r>
              <a:rPr lang="en-GB"/>
              <a:t>    anche solo con una limitata competenza tecnologica:</a:t>
            </a:r>
            <a:br>
              <a:rPr lang="en-GB"/>
            </a:br>
            <a:r>
              <a:rPr lang="en-GB"/>
              <a:t>    è soprattutto </a:t>
            </a:r>
            <a:r>
              <a:rPr lang="en-GB" b="1"/>
              <a:t>una questione che riguarda la nostra umanità</a:t>
            </a:r>
            <a:r>
              <a:rPr lang="en-GB"/>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2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11700" y="292625"/>
            <a:ext cx="767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Una questione che riguarda la nostra umanità?</a:t>
            </a:r>
            <a:endParaRPr/>
          </a:p>
        </p:txBody>
      </p:sp>
      <p:sp>
        <p:nvSpPr>
          <p:cNvPr id="136" name="Google Shape;136;p25"/>
          <p:cNvSpPr txBox="1">
            <a:spLocks noGrp="1"/>
          </p:cNvSpPr>
          <p:nvPr>
            <p:ph type="body" idx="1"/>
          </p:nvPr>
        </p:nvSpPr>
        <p:spPr>
          <a:xfrm>
            <a:off x="311700" y="3453750"/>
            <a:ext cx="4101600" cy="1599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a:t>“Produci un'immagine fotorealistica</a:t>
            </a:r>
            <a:br>
              <a:rPr lang="en-GB" sz="1400"/>
            </a:br>
            <a:r>
              <a:rPr lang="en-GB" sz="1400"/>
              <a:t>di un'educatrice e di un educatore</a:t>
            </a:r>
            <a:br>
              <a:rPr lang="en-GB" sz="1400"/>
            </a:br>
            <a:r>
              <a:rPr lang="en-GB" sz="1400"/>
              <a:t>che si interrogano sul senso dell'affermazione che la diffusione dei chatbot è una questione</a:t>
            </a:r>
            <a:br>
              <a:rPr lang="en-GB" sz="1400"/>
            </a:br>
            <a:r>
              <a:rPr lang="en-GB" sz="1400"/>
              <a:t>che riguarda la nostra umanità?”</a:t>
            </a:r>
            <a:endParaRPr sz="1400"/>
          </a:p>
          <a:p>
            <a:pPr marL="0" lvl="0" indent="0" algn="l" rtl="0">
              <a:lnSpc>
                <a:spcPct val="100000"/>
              </a:lnSpc>
              <a:spcBef>
                <a:spcPts val="1200"/>
              </a:spcBef>
              <a:spcAft>
                <a:spcPts val="1200"/>
              </a:spcAft>
              <a:buNone/>
            </a:pPr>
            <a:r>
              <a:rPr lang="en-GB" sz="1200"/>
              <a:t>[immagine generata con GPT-4o con DALL-E 3]</a:t>
            </a:r>
            <a:endParaRPr sz="1200"/>
          </a:p>
        </p:txBody>
      </p:sp>
      <p:pic>
        <p:nvPicPr>
          <p:cNvPr id="137" name="Google Shape;137;p25"/>
          <p:cNvPicPr preferRelativeResize="0"/>
          <p:nvPr/>
        </p:nvPicPr>
        <p:blipFill>
          <a:blip r:embed="rId3">
            <a:alphaModFix/>
          </a:blip>
          <a:stretch>
            <a:fillRect/>
          </a:stretch>
        </p:blipFill>
        <p:spPr>
          <a:xfrm>
            <a:off x="4810775" y="1103850"/>
            <a:ext cx="3941524" cy="39415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2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5771</Words>
  <Application>Microsoft Office PowerPoint</Application>
  <PresentationFormat>Presentazione su schermo (16:9)</PresentationFormat>
  <Paragraphs>560</Paragraphs>
  <Slides>75</Slides>
  <Notes>75</Notes>
  <HiddenSlides>1</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75</vt:i4>
      </vt:variant>
    </vt:vector>
  </HeadingPairs>
  <TitlesOfParts>
    <vt:vector size="80" baseType="lpstr">
      <vt:lpstr>Arial</vt:lpstr>
      <vt:lpstr>Roboto</vt:lpstr>
      <vt:lpstr>Calibri</vt:lpstr>
      <vt:lpstr>Times New Roman</vt:lpstr>
      <vt:lpstr>Simple Light</vt:lpstr>
      <vt:lpstr>In dialogo con un’intelligenza artificiale</vt:lpstr>
      <vt:lpstr>Presentazione standard di PowerPoint</vt:lpstr>
      <vt:lpstr>Presentazione standard di PowerPoint</vt:lpstr>
      <vt:lpstr>Due esempi delle tante notizie…</vt:lpstr>
      <vt:lpstr>Due esempi delle tante notizie…</vt:lpstr>
      <vt:lpstr>La posizione generale che vi propongo</vt:lpstr>
      <vt:lpstr>Due note su: “è il momento di conoscere”</vt:lpstr>
      <vt:lpstr>La posizione generale che vi propongo</vt:lpstr>
      <vt:lpstr>Una questione che riguarda la nostra umanità?</vt:lpstr>
      <vt:lpstr>Una storia… quasi vera</vt:lpstr>
      <vt:lpstr>Una storia /2</vt:lpstr>
      <vt:lpstr>Una storia /3</vt:lpstr>
      <vt:lpstr>Una storia /4</vt:lpstr>
      <vt:lpstr>Un dialogo…</vt:lpstr>
      <vt:lpstr>Presentazione standard di PowerPoint</vt:lpstr>
      <vt:lpstr>Abbiamo un nuovo aiutante?</vt:lpstr>
      <vt:lpstr>Ma forse è solo una moda che passerà?</vt:lpstr>
      <vt:lpstr>Una storia /5</vt:lpstr>
      <vt:lpstr>Un suggerimento…</vt:lpstr>
      <vt:lpstr>Una domanda più interessante</vt:lpstr>
      <vt:lpstr>Presentazione standard di PowerPoint</vt:lpstr>
      <vt:lpstr>Intelligenza artificiale: uno strano fenomeno</vt:lpstr>
      <vt:lpstr>Un esempio</vt:lpstr>
      <vt:lpstr>Verso una soluzione</vt:lpstr>
      <vt:lpstr>Strategie di soluzione</vt:lpstr>
      <vt:lpstr>Un’altra strategia</vt:lpstr>
      <vt:lpstr>Tre strategie per la soluzione di problemi</vt:lpstr>
      <vt:lpstr>Tre strategie: le competenze richieste al solutore</vt:lpstr>
      <vt:lpstr>Tre strategie per la soluzione di problemi</vt:lpstr>
      <vt:lpstr>Tre strategie: il ruolo delle entità artificiali</vt:lpstr>
      <vt:lpstr>La “nuova” intelligenza artificiale: sistemi a comportamento appreso</vt:lpstr>
      <vt:lpstr>Due “intelligenze artificiali”, dunque…</vt:lpstr>
      <vt:lpstr>Un’interpretazione</vt:lpstr>
      <vt:lpstr>Un’interpretazione /2</vt:lpstr>
      <vt:lpstr>Una sintesi</vt:lpstr>
      <vt:lpstr>Presentazione standard di PowerPoint</vt:lpstr>
      <vt:lpstr>Il fondamento: il neurone di McCulloch e Pitts (1943)</vt:lpstr>
      <vt:lpstr>L’addestramento di un neurone artificiale </vt:lpstr>
      <vt:lpstr>Neuroni e reti di neuroni </vt:lpstr>
      <vt:lpstr>Un esempio</vt:lpstr>
      <vt:lpstr>L’architettura di una semplice rete neurale</vt:lpstr>
      <vt:lpstr>L’addestramento di una semplice rete neurale</vt:lpstr>
      <vt:lpstr>Ordini di grandezza…</vt:lpstr>
      <vt:lpstr>Due domande</vt:lpstr>
      <vt:lpstr>L’addestramento di una rete conversazionale</vt:lpstr>
      <vt:lpstr>Il funzionamento di una rete conversazionale</vt:lpstr>
      <vt:lpstr>Alcuni limiti importanti degli attuali chatbot</vt:lpstr>
      <vt:lpstr>Qualche nota operativa sugli attuali chatbot</vt:lpstr>
      <vt:lpstr>Presentazione standard di PowerPoint</vt:lpstr>
      <vt:lpstr>Oltre il Machine Learning </vt:lpstr>
      <vt:lpstr>Oltre il Machine Learning: un esempio</vt:lpstr>
      <vt:lpstr>Presentazione standard di PowerPoint</vt:lpstr>
      <vt:lpstr>Tre domande critiche</vt:lpstr>
      <vt:lpstr>Nulla di nuovo?</vt:lpstr>
      <vt:lpstr>Una posizione</vt:lpstr>
      <vt:lpstr>La posta in gioco</vt:lpstr>
      <vt:lpstr>Limiti (contingenti? intrinseci?)</vt:lpstr>
      <vt:lpstr>Responsabilità morale e chatbot</vt:lpstr>
      <vt:lpstr>La questione della responsabilità</vt:lpstr>
      <vt:lpstr>A proposito di scuola: qualche ipotesi</vt:lpstr>
      <vt:lpstr>Usare bene X, da docenti: qualche esempio</vt:lpstr>
      <vt:lpstr>Aiutare a imparare bene con X</vt:lpstr>
      <vt:lpstr>Un esempio: usare X, da studenti, per “fare i compiti”</vt:lpstr>
      <vt:lpstr>Usare X, da studenti: alcuni ruoli (per esempio)</vt:lpstr>
      <vt:lpstr>Usare X, da studenti: X come tutor</vt:lpstr>
      <vt:lpstr>Usare X, da studenti: X come studente da aiutare</vt:lpstr>
      <vt:lpstr>Una posizione, delle domande</vt:lpstr>
      <vt:lpstr>Qualche idea</vt:lpstr>
      <vt:lpstr>Una posizione (ipotesi per la discussione)</vt:lpstr>
      <vt:lpstr>Una riflessione</vt:lpstr>
      <vt:lpstr>Un invito</vt:lpstr>
      <vt:lpstr>Un’ipotesi molto generale</vt:lpstr>
      <vt:lpstr>Oltre “le due culture”?</vt:lpstr>
      <vt:lpstr>Per proseguire…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Simona</dc:creator>
  <cp:lastModifiedBy>Simona</cp:lastModifiedBy>
  <cp:revision>1</cp:revision>
  <dcterms:modified xsi:type="dcterms:W3CDTF">2024-09-12T16:58:32Z</dcterms:modified>
</cp:coreProperties>
</file>