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Blueberry" charset="1" panose="02000500000000000000"/>
      <p:regular r:id="rId23"/>
    </p:embeddedFont>
    <p:embeddedFont>
      <p:font typeface="Dekko" charset="1" panose="00000500000000000000"/>
      <p:regular r:id="rId24"/>
    </p:embeddedFont>
    <p:embeddedFont>
      <p:font typeface="Open Sans Bold" charset="1" panose="020B080603050402020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366731">
            <a:off x="1896461" y="386479"/>
            <a:ext cx="14495077" cy="9514041"/>
          </a:xfrm>
          <a:custGeom>
            <a:avLst/>
            <a:gdLst/>
            <a:ahLst/>
            <a:cxnLst/>
            <a:rect r="r" b="b" t="t" l="l"/>
            <a:pathLst>
              <a:path h="9514041" w="14495077">
                <a:moveTo>
                  <a:pt x="0" y="9514042"/>
                </a:moveTo>
                <a:lnTo>
                  <a:pt x="14495078" y="9514042"/>
                </a:lnTo>
                <a:lnTo>
                  <a:pt x="14495078" y="0"/>
                </a:lnTo>
                <a:lnTo>
                  <a:pt x="0" y="0"/>
                </a:lnTo>
                <a:lnTo>
                  <a:pt x="0" y="951404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11819" y="3851801"/>
            <a:ext cx="13464363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Blueberry"/>
              </a:rPr>
              <a:t>Orientiamoci tra scuola e città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68765" y="5343525"/>
            <a:ext cx="8150470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Dekko"/>
              </a:rPr>
              <a:t>Insegnanti a scavalco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070878">
            <a:off x="7265054" y="6452386"/>
            <a:ext cx="3757892" cy="1735463"/>
          </a:xfrm>
          <a:custGeom>
            <a:avLst/>
            <a:gdLst/>
            <a:ahLst/>
            <a:cxnLst/>
            <a:rect r="r" b="b" t="t" l="l"/>
            <a:pathLst>
              <a:path h="1735463" w="3757892">
                <a:moveTo>
                  <a:pt x="0" y="0"/>
                </a:moveTo>
                <a:lnTo>
                  <a:pt x="3757892" y="0"/>
                </a:lnTo>
                <a:lnTo>
                  <a:pt x="3757892" y="1735463"/>
                </a:lnTo>
                <a:lnTo>
                  <a:pt x="0" y="1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699999">
            <a:off x="1116249" y="1521054"/>
            <a:ext cx="1896001" cy="2722717"/>
          </a:xfrm>
          <a:custGeom>
            <a:avLst/>
            <a:gdLst/>
            <a:ahLst/>
            <a:cxnLst/>
            <a:rect r="r" b="b" t="t" l="l"/>
            <a:pathLst>
              <a:path h="2722717" w="1896001">
                <a:moveTo>
                  <a:pt x="0" y="0"/>
                </a:moveTo>
                <a:lnTo>
                  <a:pt x="1896001" y="0"/>
                </a:lnTo>
                <a:lnTo>
                  <a:pt x="1896001" y="2722717"/>
                </a:lnTo>
                <a:lnTo>
                  <a:pt x="0" y="2722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93738" y="-807951"/>
            <a:ext cx="1526217" cy="4114800"/>
          </a:xfrm>
          <a:custGeom>
            <a:avLst/>
            <a:gdLst/>
            <a:ahLst/>
            <a:cxnLst/>
            <a:rect r="r" b="b" t="t" l="l"/>
            <a:pathLst>
              <a:path h="4114800" w="1526217">
                <a:moveTo>
                  <a:pt x="0" y="0"/>
                </a:moveTo>
                <a:lnTo>
                  <a:pt x="1526216" y="0"/>
                </a:lnTo>
                <a:lnTo>
                  <a:pt x="1526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18688" y="7320117"/>
            <a:ext cx="2157048" cy="2129595"/>
          </a:xfrm>
          <a:custGeom>
            <a:avLst/>
            <a:gdLst/>
            <a:ahLst/>
            <a:cxnLst/>
            <a:rect r="r" b="b" t="t" l="l"/>
            <a:pathLst>
              <a:path h="2129595" w="2157048">
                <a:moveTo>
                  <a:pt x="0" y="0"/>
                </a:moveTo>
                <a:lnTo>
                  <a:pt x="2157048" y="0"/>
                </a:lnTo>
                <a:lnTo>
                  <a:pt x="2157048" y="2129595"/>
                </a:lnTo>
                <a:lnTo>
                  <a:pt x="0" y="2129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6020335">
            <a:off x="657521" y="437180"/>
            <a:ext cx="2229473" cy="4114800"/>
          </a:xfrm>
          <a:custGeom>
            <a:avLst/>
            <a:gdLst/>
            <a:ahLst/>
            <a:cxnLst/>
            <a:rect r="r" b="b" t="t" l="l"/>
            <a:pathLst>
              <a:path h="4114800" w="2229473">
                <a:moveTo>
                  <a:pt x="222947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229473" y="0"/>
                </a:lnTo>
                <a:lnTo>
                  <a:pt x="2229473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37753">
            <a:off x="13920546" y="8321144"/>
            <a:ext cx="3210053" cy="653684"/>
          </a:xfrm>
          <a:custGeom>
            <a:avLst/>
            <a:gdLst/>
            <a:ahLst/>
            <a:cxnLst/>
            <a:rect r="r" b="b" t="t" l="l"/>
            <a:pathLst>
              <a:path h="653684" w="3210053">
                <a:moveTo>
                  <a:pt x="0" y="0"/>
                </a:moveTo>
                <a:lnTo>
                  <a:pt x="3210053" y="0"/>
                </a:lnTo>
                <a:lnTo>
                  <a:pt x="3210053" y="653684"/>
                </a:lnTo>
                <a:lnTo>
                  <a:pt x="0" y="653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60654" y="2323420"/>
            <a:ext cx="12966692" cy="6934880"/>
          </a:xfrm>
          <a:custGeom>
            <a:avLst/>
            <a:gdLst/>
            <a:ahLst/>
            <a:cxnLst/>
            <a:rect r="r" b="b" t="t" l="l"/>
            <a:pathLst>
              <a:path h="6934880" w="12966692">
                <a:moveTo>
                  <a:pt x="0" y="0"/>
                </a:moveTo>
                <a:lnTo>
                  <a:pt x="12966692" y="0"/>
                </a:lnTo>
                <a:lnTo>
                  <a:pt x="12966692" y="6934880"/>
                </a:lnTo>
                <a:lnTo>
                  <a:pt x="0" y="69348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63708" y="4372868"/>
            <a:ext cx="2070047" cy="1541263"/>
          </a:xfrm>
          <a:custGeom>
            <a:avLst/>
            <a:gdLst/>
            <a:ahLst/>
            <a:cxnLst/>
            <a:rect r="r" b="b" t="t" l="l"/>
            <a:pathLst>
              <a:path h="1541263" w="2070047">
                <a:moveTo>
                  <a:pt x="0" y="0"/>
                </a:moveTo>
                <a:lnTo>
                  <a:pt x="2070047" y="0"/>
                </a:lnTo>
                <a:lnTo>
                  <a:pt x="2070047" y="1541264"/>
                </a:lnTo>
                <a:lnTo>
                  <a:pt x="0" y="15412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325193" y="142624"/>
            <a:ext cx="963761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Strumento: sites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4245429"/>
            <a:ext cx="14743485" cy="3870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03"/>
              </a:lnSpc>
              <a:spcBef>
                <a:spcPct val="0"/>
              </a:spcBef>
            </a:pPr>
            <a:r>
              <a:rPr lang="en-US" sz="7359">
                <a:solidFill>
                  <a:srgbClr val="000000"/>
                </a:solidFill>
                <a:latin typeface="Dekko"/>
              </a:rPr>
              <a:t>Alisa had 4 pencil boxes. Each pencil box had 10 pencils. How many pencils were there in total?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198909">
            <a:off x="331807" y="186944"/>
            <a:ext cx="4351643" cy="2009668"/>
          </a:xfrm>
          <a:custGeom>
            <a:avLst/>
            <a:gdLst/>
            <a:ahLst/>
            <a:cxnLst/>
            <a:rect r="r" b="b" t="t" l="l"/>
            <a:pathLst>
              <a:path h="2009668" w="4351643">
                <a:moveTo>
                  <a:pt x="0" y="0"/>
                </a:moveTo>
                <a:lnTo>
                  <a:pt x="4351644" y="0"/>
                </a:lnTo>
                <a:lnTo>
                  <a:pt x="4351644" y="2009668"/>
                </a:lnTo>
                <a:lnTo>
                  <a:pt x="0" y="2009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01899" y="7499832"/>
            <a:ext cx="2157401" cy="2129943"/>
          </a:xfrm>
          <a:custGeom>
            <a:avLst/>
            <a:gdLst/>
            <a:ahLst/>
            <a:cxnLst/>
            <a:rect r="r" b="b" t="t" l="l"/>
            <a:pathLst>
              <a:path h="2129943" w="2157401">
                <a:moveTo>
                  <a:pt x="0" y="0"/>
                </a:moveTo>
                <a:lnTo>
                  <a:pt x="2157401" y="0"/>
                </a:lnTo>
                <a:lnTo>
                  <a:pt x="2157401" y="2129943"/>
                </a:lnTo>
                <a:lnTo>
                  <a:pt x="0" y="2129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79105" y="1806593"/>
            <a:ext cx="2129789" cy="2165220"/>
          </a:xfrm>
          <a:custGeom>
            <a:avLst/>
            <a:gdLst/>
            <a:ahLst/>
            <a:cxnLst/>
            <a:rect r="r" b="b" t="t" l="l"/>
            <a:pathLst>
              <a:path h="2165220" w="2129789">
                <a:moveTo>
                  <a:pt x="0" y="0"/>
                </a:moveTo>
                <a:lnTo>
                  <a:pt x="2129790" y="0"/>
                </a:lnTo>
                <a:lnTo>
                  <a:pt x="2129790" y="2165220"/>
                </a:lnTo>
                <a:lnTo>
                  <a:pt x="0" y="21652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4235904"/>
            <a:ext cx="14743485" cy="4124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3"/>
              </a:lnSpc>
              <a:spcBef>
                <a:spcPct val="0"/>
              </a:spcBef>
            </a:pPr>
            <a:r>
              <a:rPr lang="en-US" sz="7859">
                <a:solidFill>
                  <a:srgbClr val="000000"/>
                </a:solidFill>
                <a:latin typeface="Dekko"/>
              </a:rPr>
              <a:t>There were 2 rectangular fish tanks with 7 fish in each tank. How many fish were there in all? </a:t>
            </a:r>
          </a:p>
        </p:txBody>
      </p:sp>
      <p:sp>
        <p:nvSpPr>
          <p:cNvPr name="Freeform 4" id="4"/>
          <p:cNvSpPr/>
          <p:nvPr/>
        </p:nvSpPr>
        <p:spPr>
          <a:xfrm flipH="true" flipV="true" rot="-6020335">
            <a:off x="657521" y="437180"/>
            <a:ext cx="2229473" cy="4114800"/>
          </a:xfrm>
          <a:custGeom>
            <a:avLst/>
            <a:gdLst/>
            <a:ahLst/>
            <a:cxnLst/>
            <a:rect r="r" b="b" t="t" l="l"/>
            <a:pathLst>
              <a:path h="4114800" w="2229473">
                <a:moveTo>
                  <a:pt x="222947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229473" y="0"/>
                </a:lnTo>
                <a:lnTo>
                  <a:pt x="2229473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537753">
            <a:off x="13920546" y="8321144"/>
            <a:ext cx="3210053" cy="653684"/>
          </a:xfrm>
          <a:custGeom>
            <a:avLst/>
            <a:gdLst/>
            <a:ahLst/>
            <a:cxnLst/>
            <a:rect r="r" b="b" t="t" l="l"/>
            <a:pathLst>
              <a:path h="653684" w="3210053">
                <a:moveTo>
                  <a:pt x="0" y="0"/>
                </a:moveTo>
                <a:lnTo>
                  <a:pt x="3210053" y="0"/>
                </a:lnTo>
                <a:lnTo>
                  <a:pt x="3210053" y="653684"/>
                </a:lnTo>
                <a:lnTo>
                  <a:pt x="0" y="653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104145" y="1722026"/>
            <a:ext cx="2079709" cy="2238435"/>
          </a:xfrm>
          <a:custGeom>
            <a:avLst/>
            <a:gdLst/>
            <a:ahLst/>
            <a:cxnLst/>
            <a:rect r="r" b="b" t="t" l="l"/>
            <a:pathLst>
              <a:path h="2238435" w="2079709">
                <a:moveTo>
                  <a:pt x="0" y="0"/>
                </a:moveTo>
                <a:lnTo>
                  <a:pt x="2079710" y="0"/>
                </a:lnTo>
                <a:lnTo>
                  <a:pt x="2079710" y="2238434"/>
                </a:lnTo>
                <a:lnTo>
                  <a:pt x="0" y="2238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4245429"/>
            <a:ext cx="14743485" cy="3761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23"/>
              </a:lnSpc>
              <a:spcBef>
                <a:spcPct val="0"/>
              </a:spcBef>
            </a:pPr>
            <a:r>
              <a:rPr lang="en-US" sz="7159">
                <a:solidFill>
                  <a:srgbClr val="000000"/>
                </a:solidFill>
                <a:latin typeface="Dekko"/>
              </a:rPr>
              <a:t>There were 3 trays of cupcakes with 9 cupcakes on each tray. How many cupcakes were there in all?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198909">
            <a:off x="331807" y="186944"/>
            <a:ext cx="4351643" cy="2009668"/>
          </a:xfrm>
          <a:custGeom>
            <a:avLst/>
            <a:gdLst/>
            <a:ahLst/>
            <a:cxnLst/>
            <a:rect r="r" b="b" t="t" l="l"/>
            <a:pathLst>
              <a:path h="2009668" w="4351643">
                <a:moveTo>
                  <a:pt x="0" y="0"/>
                </a:moveTo>
                <a:lnTo>
                  <a:pt x="4351644" y="0"/>
                </a:lnTo>
                <a:lnTo>
                  <a:pt x="4351644" y="2009668"/>
                </a:lnTo>
                <a:lnTo>
                  <a:pt x="0" y="2009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01899" y="7499832"/>
            <a:ext cx="2157401" cy="2129943"/>
          </a:xfrm>
          <a:custGeom>
            <a:avLst/>
            <a:gdLst/>
            <a:ahLst/>
            <a:cxnLst/>
            <a:rect r="r" b="b" t="t" l="l"/>
            <a:pathLst>
              <a:path h="2129943" w="2157401">
                <a:moveTo>
                  <a:pt x="0" y="0"/>
                </a:moveTo>
                <a:lnTo>
                  <a:pt x="2157401" y="0"/>
                </a:lnTo>
                <a:lnTo>
                  <a:pt x="2157401" y="2129943"/>
                </a:lnTo>
                <a:lnTo>
                  <a:pt x="0" y="2129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79105" y="1706080"/>
            <a:ext cx="2129789" cy="2265733"/>
          </a:xfrm>
          <a:custGeom>
            <a:avLst/>
            <a:gdLst/>
            <a:ahLst/>
            <a:cxnLst/>
            <a:rect r="r" b="b" t="t" l="l"/>
            <a:pathLst>
              <a:path h="2265733" w="2129789">
                <a:moveTo>
                  <a:pt x="0" y="0"/>
                </a:moveTo>
                <a:lnTo>
                  <a:pt x="2129790" y="0"/>
                </a:lnTo>
                <a:lnTo>
                  <a:pt x="2129790" y="2265733"/>
                </a:lnTo>
                <a:lnTo>
                  <a:pt x="0" y="2265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4235904"/>
            <a:ext cx="14743485" cy="4124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3"/>
              </a:lnSpc>
              <a:spcBef>
                <a:spcPct val="0"/>
              </a:spcBef>
            </a:pPr>
            <a:r>
              <a:rPr lang="en-US" sz="7859">
                <a:solidFill>
                  <a:srgbClr val="000000"/>
                </a:solidFill>
                <a:latin typeface="Dekko"/>
              </a:rPr>
              <a:t>Harry filled up 4 buckets full of rocks. He put 11 rocks in each bucket. How many rocks did Harry collect? </a:t>
            </a:r>
          </a:p>
        </p:txBody>
      </p:sp>
      <p:sp>
        <p:nvSpPr>
          <p:cNvPr name="Freeform 4" id="4"/>
          <p:cNvSpPr/>
          <p:nvPr/>
        </p:nvSpPr>
        <p:spPr>
          <a:xfrm flipH="true" flipV="true" rot="-6020335">
            <a:off x="657521" y="437180"/>
            <a:ext cx="2229473" cy="4114800"/>
          </a:xfrm>
          <a:custGeom>
            <a:avLst/>
            <a:gdLst/>
            <a:ahLst/>
            <a:cxnLst/>
            <a:rect r="r" b="b" t="t" l="l"/>
            <a:pathLst>
              <a:path h="4114800" w="2229473">
                <a:moveTo>
                  <a:pt x="222947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229473" y="0"/>
                </a:lnTo>
                <a:lnTo>
                  <a:pt x="2229473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537753">
            <a:off x="13920546" y="8321144"/>
            <a:ext cx="3210053" cy="653684"/>
          </a:xfrm>
          <a:custGeom>
            <a:avLst/>
            <a:gdLst/>
            <a:ahLst/>
            <a:cxnLst/>
            <a:rect r="r" b="b" t="t" l="l"/>
            <a:pathLst>
              <a:path h="653684" w="3210053">
                <a:moveTo>
                  <a:pt x="0" y="0"/>
                </a:moveTo>
                <a:lnTo>
                  <a:pt x="3210053" y="0"/>
                </a:lnTo>
                <a:lnTo>
                  <a:pt x="3210053" y="653684"/>
                </a:lnTo>
                <a:lnTo>
                  <a:pt x="0" y="653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04056" y="1722026"/>
            <a:ext cx="2279887" cy="2238435"/>
          </a:xfrm>
          <a:custGeom>
            <a:avLst/>
            <a:gdLst/>
            <a:ahLst/>
            <a:cxnLst/>
            <a:rect r="r" b="b" t="t" l="l"/>
            <a:pathLst>
              <a:path h="2238435" w="2279887">
                <a:moveTo>
                  <a:pt x="0" y="0"/>
                </a:moveTo>
                <a:lnTo>
                  <a:pt x="2279888" y="0"/>
                </a:lnTo>
                <a:lnTo>
                  <a:pt x="2279888" y="2238434"/>
                </a:lnTo>
                <a:lnTo>
                  <a:pt x="0" y="2238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4245429"/>
            <a:ext cx="14743485" cy="3761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23"/>
              </a:lnSpc>
              <a:spcBef>
                <a:spcPct val="0"/>
              </a:spcBef>
            </a:pPr>
            <a:r>
              <a:rPr lang="en-US" sz="7159">
                <a:solidFill>
                  <a:srgbClr val="000000"/>
                </a:solidFill>
                <a:latin typeface="Dekko"/>
              </a:rPr>
              <a:t>Ms. Kate had 6 sheets of stickers. Each sheet had 10 stickers. How many stickers did Ms. Kate have?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198909">
            <a:off x="331807" y="186944"/>
            <a:ext cx="4351643" cy="2009668"/>
          </a:xfrm>
          <a:custGeom>
            <a:avLst/>
            <a:gdLst/>
            <a:ahLst/>
            <a:cxnLst/>
            <a:rect r="r" b="b" t="t" l="l"/>
            <a:pathLst>
              <a:path h="2009668" w="4351643">
                <a:moveTo>
                  <a:pt x="0" y="0"/>
                </a:moveTo>
                <a:lnTo>
                  <a:pt x="4351644" y="0"/>
                </a:lnTo>
                <a:lnTo>
                  <a:pt x="4351644" y="2009668"/>
                </a:lnTo>
                <a:lnTo>
                  <a:pt x="0" y="2009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01899" y="7499832"/>
            <a:ext cx="2157401" cy="2129943"/>
          </a:xfrm>
          <a:custGeom>
            <a:avLst/>
            <a:gdLst/>
            <a:ahLst/>
            <a:cxnLst/>
            <a:rect r="r" b="b" t="t" l="l"/>
            <a:pathLst>
              <a:path h="2129943" w="2157401">
                <a:moveTo>
                  <a:pt x="0" y="0"/>
                </a:moveTo>
                <a:lnTo>
                  <a:pt x="2157401" y="0"/>
                </a:lnTo>
                <a:lnTo>
                  <a:pt x="2157401" y="2129943"/>
                </a:lnTo>
                <a:lnTo>
                  <a:pt x="0" y="2129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11215" y="1727844"/>
            <a:ext cx="2265570" cy="2232616"/>
          </a:xfrm>
          <a:custGeom>
            <a:avLst/>
            <a:gdLst/>
            <a:ahLst/>
            <a:cxnLst/>
            <a:rect r="r" b="b" t="t" l="l"/>
            <a:pathLst>
              <a:path h="2232616" w="2265570">
                <a:moveTo>
                  <a:pt x="0" y="0"/>
                </a:moveTo>
                <a:lnTo>
                  <a:pt x="2265570" y="0"/>
                </a:lnTo>
                <a:lnTo>
                  <a:pt x="2265570" y="2232616"/>
                </a:lnTo>
                <a:lnTo>
                  <a:pt x="0" y="2232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4235904"/>
            <a:ext cx="14743485" cy="4124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3"/>
              </a:lnSpc>
              <a:spcBef>
                <a:spcPct val="0"/>
              </a:spcBef>
            </a:pPr>
            <a:r>
              <a:rPr lang="en-US" sz="7859">
                <a:solidFill>
                  <a:srgbClr val="000000"/>
                </a:solidFill>
                <a:latin typeface="Dekko"/>
              </a:rPr>
              <a:t>Nia had 3 boxes of crayons. Each box had 12 crayons in it. How many crayons did Nia have in all? </a:t>
            </a:r>
          </a:p>
        </p:txBody>
      </p:sp>
      <p:sp>
        <p:nvSpPr>
          <p:cNvPr name="Freeform 4" id="4"/>
          <p:cNvSpPr/>
          <p:nvPr/>
        </p:nvSpPr>
        <p:spPr>
          <a:xfrm flipH="true" flipV="true" rot="-6020335">
            <a:off x="657521" y="437180"/>
            <a:ext cx="2229473" cy="4114800"/>
          </a:xfrm>
          <a:custGeom>
            <a:avLst/>
            <a:gdLst/>
            <a:ahLst/>
            <a:cxnLst/>
            <a:rect r="r" b="b" t="t" l="l"/>
            <a:pathLst>
              <a:path h="4114800" w="2229473">
                <a:moveTo>
                  <a:pt x="222947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229473" y="0"/>
                </a:lnTo>
                <a:lnTo>
                  <a:pt x="2229473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537753">
            <a:off x="13920546" y="8321144"/>
            <a:ext cx="3210053" cy="653684"/>
          </a:xfrm>
          <a:custGeom>
            <a:avLst/>
            <a:gdLst/>
            <a:ahLst/>
            <a:cxnLst/>
            <a:rect r="r" b="b" t="t" l="l"/>
            <a:pathLst>
              <a:path h="653684" w="3210053">
                <a:moveTo>
                  <a:pt x="0" y="0"/>
                </a:moveTo>
                <a:lnTo>
                  <a:pt x="3210053" y="0"/>
                </a:lnTo>
                <a:lnTo>
                  <a:pt x="3210053" y="653684"/>
                </a:lnTo>
                <a:lnTo>
                  <a:pt x="0" y="653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34957" y="1722026"/>
            <a:ext cx="2218085" cy="2238435"/>
          </a:xfrm>
          <a:custGeom>
            <a:avLst/>
            <a:gdLst/>
            <a:ahLst/>
            <a:cxnLst/>
            <a:rect r="r" b="b" t="t" l="l"/>
            <a:pathLst>
              <a:path h="2238435" w="2218085">
                <a:moveTo>
                  <a:pt x="0" y="0"/>
                </a:moveTo>
                <a:lnTo>
                  <a:pt x="2218086" y="0"/>
                </a:lnTo>
                <a:lnTo>
                  <a:pt x="2218086" y="2238434"/>
                </a:lnTo>
                <a:lnTo>
                  <a:pt x="0" y="2238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366731">
            <a:off x="1896461" y="386479"/>
            <a:ext cx="14495077" cy="9514041"/>
          </a:xfrm>
          <a:custGeom>
            <a:avLst/>
            <a:gdLst/>
            <a:ahLst/>
            <a:cxnLst/>
            <a:rect r="r" b="b" t="t" l="l"/>
            <a:pathLst>
              <a:path h="9514041" w="14495077">
                <a:moveTo>
                  <a:pt x="0" y="9514042"/>
                </a:moveTo>
                <a:lnTo>
                  <a:pt x="14495078" y="9514042"/>
                </a:lnTo>
                <a:lnTo>
                  <a:pt x="14495078" y="0"/>
                </a:lnTo>
                <a:lnTo>
                  <a:pt x="0" y="0"/>
                </a:lnTo>
                <a:lnTo>
                  <a:pt x="0" y="951404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11819" y="2877329"/>
            <a:ext cx="13464363" cy="2952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77"/>
              </a:lnSpc>
            </a:pPr>
            <a:r>
              <a:rPr lang="en-US" sz="17269">
                <a:solidFill>
                  <a:srgbClr val="000000"/>
                </a:solidFill>
                <a:latin typeface="Blueberry"/>
              </a:rPr>
              <a:t>Great Job!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1070878">
            <a:off x="5914842" y="5357790"/>
            <a:ext cx="6458317" cy="2982568"/>
          </a:xfrm>
          <a:custGeom>
            <a:avLst/>
            <a:gdLst/>
            <a:ahLst/>
            <a:cxnLst/>
            <a:rect r="r" b="b" t="t" l="l"/>
            <a:pathLst>
              <a:path h="2982568" w="6458317">
                <a:moveTo>
                  <a:pt x="0" y="0"/>
                </a:moveTo>
                <a:lnTo>
                  <a:pt x="6458316" y="0"/>
                </a:lnTo>
                <a:lnTo>
                  <a:pt x="6458316" y="2982568"/>
                </a:lnTo>
                <a:lnTo>
                  <a:pt x="0" y="2982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699999">
            <a:off x="1116249" y="1521054"/>
            <a:ext cx="1896001" cy="2722717"/>
          </a:xfrm>
          <a:custGeom>
            <a:avLst/>
            <a:gdLst/>
            <a:ahLst/>
            <a:cxnLst/>
            <a:rect r="r" b="b" t="t" l="l"/>
            <a:pathLst>
              <a:path h="2722717" w="1896001">
                <a:moveTo>
                  <a:pt x="0" y="0"/>
                </a:moveTo>
                <a:lnTo>
                  <a:pt x="1896001" y="0"/>
                </a:lnTo>
                <a:lnTo>
                  <a:pt x="1896001" y="2722717"/>
                </a:lnTo>
                <a:lnTo>
                  <a:pt x="0" y="2722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93738" y="-807951"/>
            <a:ext cx="1526217" cy="4114800"/>
          </a:xfrm>
          <a:custGeom>
            <a:avLst/>
            <a:gdLst/>
            <a:ahLst/>
            <a:cxnLst/>
            <a:rect r="r" b="b" t="t" l="l"/>
            <a:pathLst>
              <a:path h="4114800" w="1526217">
                <a:moveTo>
                  <a:pt x="0" y="0"/>
                </a:moveTo>
                <a:lnTo>
                  <a:pt x="1526216" y="0"/>
                </a:lnTo>
                <a:lnTo>
                  <a:pt x="1526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18688" y="7320117"/>
            <a:ext cx="2157048" cy="2129595"/>
          </a:xfrm>
          <a:custGeom>
            <a:avLst/>
            <a:gdLst/>
            <a:ahLst/>
            <a:cxnLst/>
            <a:rect r="r" b="b" t="t" l="l"/>
            <a:pathLst>
              <a:path h="2129595" w="2157048">
                <a:moveTo>
                  <a:pt x="0" y="0"/>
                </a:moveTo>
                <a:lnTo>
                  <a:pt x="2157048" y="0"/>
                </a:lnTo>
                <a:lnTo>
                  <a:pt x="2157048" y="2129595"/>
                </a:lnTo>
                <a:lnTo>
                  <a:pt x="0" y="2129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27266">
            <a:off x="802524" y="-208963"/>
            <a:ext cx="16682951" cy="10704925"/>
          </a:xfrm>
          <a:custGeom>
            <a:avLst/>
            <a:gdLst/>
            <a:ahLst/>
            <a:cxnLst/>
            <a:rect r="r" b="b" t="t" l="l"/>
            <a:pathLst>
              <a:path h="10704925" w="16682951">
                <a:moveTo>
                  <a:pt x="0" y="0"/>
                </a:moveTo>
                <a:lnTo>
                  <a:pt x="16682952" y="0"/>
                </a:lnTo>
                <a:lnTo>
                  <a:pt x="16682952" y="10704926"/>
                </a:lnTo>
                <a:lnTo>
                  <a:pt x="0" y="10704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11819" y="1379249"/>
            <a:ext cx="13464363" cy="1702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20"/>
              </a:lnSpc>
            </a:pPr>
            <a:r>
              <a:rPr lang="en-US" sz="9871">
                <a:solidFill>
                  <a:srgbClr val="000000"/>
                </a:solidFill>
                <a:latin typeface="Blueberry"/>
              </a:rPr>
              <a:t>Visione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72257" y="3864429"/>
            <a:ext cx="14438103" cy="3304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13"/>
              </a:lnSpc>
              <a:spcBef>
                <a:spcPct val="0"/>
              </a:spcBef>
            </a:pPr>
            <a:r>
              <a:rPr lang="en-US" sz="4723">
                <a:solidFill>
                  <a:srgbClr val="000000"/>
                </a:solidFill>
                <a:latin typeface="Dekko"/>
              </a:rPr>
              <a:t>Facilitare la fruizione dell’ambiente scolastico e dei servizi educativi e non ad esso connessi, a tutti gli alunni e alle famiglie (es. biblioteca, uffici comunali, attività sportive, librerie...)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531778" y="269421"/>
            <a:ext cx="3727522" cy="3137896"/>
          </a:xfrm>
          <a:custGeom>
            <a:avLst/>
            <a:gdLst/>
            <a:ahLst/>
            <a:cxnLst/>
            <a:rect r="r" b="b" t="t" l="l"/>
            <a:pathLst>
              <a:path h="3137896" w="3727522">
                <a:moveTo>
                  <a:pt x="0" y="0"/>
                </a:moveTo>
                <a:lnTo>
                  <a:pt x="3727522" y="0"/>
                </a:lnTo>
                <a:lnTo>
                  <a:pt x="3727522" y="3137896"/>
                </a:lnTo>
                <a:lnTo>
                  <a:pt x="0" y="3137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367721">
            <a:off x="651388" y="5639668"/>
            <a:ext cx="2059092" cy="3350593"/>
          </a:xfrm>
          <a:custGeom>
            <a:avLst/>
            <a:gdLst/>
            <a:ahLst/>
            <a:cxnLst/>
            <a:rect r="r" b="b" t="t" l="l"/>
            <a:pathLst>
              <a:path h="3350593" w="2059092">
                <a:moveTo>
                  <a:pt x="0" y="0"/>
                </a:moveTo>
                <a:lnTo>
                  <a:pt x="2059092" y="0"/>
                </a:lnTo>
                <a:lnTo>
                  <a:pt x="2059092" y="3350594"/>
                </a:lnTo>
                <a:lnTo>
                  <a:pt x="0" y="3350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81081" y="7750651"/>
            <a:ext cx="1633744" cy="3015299"/>
          </a:xfrm>
          <a:custGeom>
            <a:avLst/>
            <a:gdLst/>
            <a:ahLst/>
            <a:cxnLst/>
            <a:rect r="r" b="b" t="t" l="l"/>
            <a:pathLst>
              <a:path h="3015299" w="1633744">
                <a:moveTo>
                  <a:pt x="0" y="0"/>
                </a:moveTo>
                <a:lnTo>
                  <a:pt x="1633743" y="0"/>
                </a:lnTo>
                <a:lnTo>
                  <a:pt x="1633743" y="3015298"/>
                </a:lnTo>
                <a:lnTo>
                  <a:pt x="0" y="3015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4235904"/>
            <a:ext cx="14743485" cy="2734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3"/>
              </a:lnSpc>
              <a:spcBef>
                <a:spcPct val="0"/>
              </a:spcBef>
            </a:pPr>
            <a:r>
              <a:rPr lang="en-US" sz="7859">
                <a:solidFill>
                  <a:srgbClr val="000000"/>
                </a:solidFill>
                <a:latin typeface="Dekko"/>
              </a:rPr>
              <a:t>Quinta primaria e prima secondaria di I grado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198909">
            <a:off x="331807" y="186944"/>
            <a:ext cx="4351643" cy="2009668"/>
          </a:xfrm>
          <a:custGeom>
            <a:avLst/>
            <a:gdLst/>
            <a:ahLst/>
            <a:cxnLst/>
            <a:rect r="r" b="b" t="t" l="l"/>
            <a:pathLst>
              <a:path h="2009668" w="4351643">
                <a:moveTo>
                  <a:pt x="0" y="0"/>
                </a:moveTo>
                <a:lnTo>
                  <a:pt x="4351644" y="0"/>
                </a:lnTo>
                <a:lnTo>
                  <a:pt x="4351644" y="2009668"/>
                </a:lnTo>
                <a:lnTo>
                  <a:pt x="0" y="2009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01899" y="7499832"/>
            <a:ext cx="2157401" cy="2129943"/>
          </a:xfrm>
          <a:custGeom>
            <a:avLst/>
            <a:gdLst/>
            <a:ahLst/>
            <a:cxnLst/>
            <a:rect r="r" b="b" t="t" l="l"/>
            <a:pathLst>
              <a:path h="2129943" w="2157401">
                <a:moveTo>
                  <a:pt x="0" y="0"/>
                </a:moveTo>
                <a:lnTo>
                  <a:pt x="2157401" y="0"/>
                </a:lnTo>
                <a:lnTo>
                  <a:pt x="2157401" y="2129943"/>
                </a:lnTo>
                <a:lnTo>
                  <a:pt x="0" y="2129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11819" y="1379249"/>
            <a:ext cx="13464363" cy="1702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20"/>
              </a:lnSpc>
            </a:pPr>
            <a:r>
              <a:rPr lang="en-US" sz="9871">
                <a:solidFill>
                  <a:srgbClr val="000000"/>
                </a:solidFill>
                <a:latin typeface="Blueberry"/>
              </a:rPr>
              <a:t>Target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4312104"/>
            <a:ext cx="14743485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Apprendere metodologie informatiche</a:t>
            </a:r>
          </a:p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Utilizzare strumenti di rappresentazione dello spazio urbano</a:t>
            </a:r>
          </a:p>
          <a:p>
            <a:pPr algn="ctr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Orientarsi in uno spazio noto e non noto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198909">
            <a:off x="331807" y="186944"/>
            <a:ext cx="4351643" cy="2009668"/>
          </a:xfrm>
          <a:custGeom>
            <a:avLst/>
            <a:gdLst/>
            <a:ahLst/>
            <a:cxnLst/>
            <a:rect r="r" b="b" t="t" l="l"/>
            <a:pathLst>
              <a:path h="2009668" w="4351643">
                <a:moveTo>
                  <a:pt x="0" y="0"/>
                </a:moveTo>
                <a:lnTo>
                  <a:pt x="4351644" y="0"/>
                </a:lnTo>
                <a:lnTo>
                  <a:pt x="4351644" y="2009668"/>
                </a:lnTo>
                <a:lnTo>
                  <a:pt x="0" y="2009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01899" y="7499832"/>
            <a:ext cx="2157401" cy="2129943"/>
          </a:xfrm>
          <a:custGeom>
            <a:avLst/>
            <a:gdLst/>
            <a:ahLst/>
            <a:cxnLst/>
            <a:rect r="r" b="b" t="t" l="l"/>
            <a:pathLst>
              <a:path h="2129943" w="2157401">
                <a:moveTo>
                  <a:pt x="0" y="0"/>
                </a:moveTo>
                <a:lnTo>
                  <a:pt x="2157401" y="0"/>
                </a:lnTo>
                <a:lnTo>
                  <a:pt x="2157401" y="2129943"/>
                </a:lnTo>
                <a:lnTo>
                  <a:pt x="0" y="2129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11819" y="1379249"/>
            <a:ext cx="13464363" cy="1702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20"/>
              </a:lnSpc>
            </a:pPr>
            <a:r>
              <a:rPr lang="en-US" sz="9871">
                <a:solidFill>
                  <a:srgbClr val="000000"/>
                </a:solidFill>
                <a:latin typeface="Blueberry"/>
              </a:rPr>
              <a:t>Obiettivi didattici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4312104"/>
            <a:ext cx="14743485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Imparare mettendosi a servizio degli altri; </a:t>
            </a:r>
          </a:p>
          <a:p>
            <a:pPr algn="ctr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Approcciarsi con più culture.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198909">
            <a:off x="331807" y="186944"/>
            <a:ext cx="4351643" cy="2009668"/>
          </a:xfrm>
          <a:custGeom>
            <a:avLst/>
            <a:gdLst/>
            <a:ahLst/>
            <a:cxnLst/>
            <a:rect r="r" b="b" t="t" l="l"/>
            <a:pathLst>
              <a:path h="2009668" w="4351643">
                <a:moveTo>
                  <a:pt x="0" y="0"/>
                </a:moveTo>
                <a:lnTo>
                  <a:pt x="4351644" y="0"/>
                </a:lnTo>
                <a:lnTo>
                  <a:pt x="4351644" y="2009668"/>
                </a:lnTo>
                <a:lnTo>
                  <a:pt x="0" y="2009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01899" y="7499832"/>
            <a:ext cx="2157401" cy="2129943"/>
          </a:xfrm>
          <a:custGeom>
            <a:avLst/>
            <a:gdLst/>
            <a:ahLst/>
            <a:cxnLst/>
            <a:rect r="r" b="b" t="t" l="l"/>
            <a:pathLst>
              <a:path h="2129943" w="2157401">
                <a:moveTo>
                  <a:pt x="0" y="0"/>
                </a:moveTo>
                <a:lnTo>
                  <a:pt x="2157401" y="0"/>
                </a:lnTo>
                <a:lnTo>
                  <a:pt x="2157401" y="2129943"/>
                </a:lnTo>
                <a:lnTo>
                  <a:pt x="0" y="2129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11819" y="1379249"/>
            <a:ext cx="13464363" cy="1702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20"/>
              </a:lnSpc>
            </a:pPr>
            <a:r>
              <a:rPr lang="en-US" sz="9871">
                <a:solidFill>
                  <a:srgbClr val="000000"/>
                </a:solidFill>
                <a:latin typeface="Blueberry"/>
              </a:rPr>
              <a:t>Obiettivi educativi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3656253"/>
            <a:ext cx="14743485" cy="490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  <a:ea typeface="Dekko"/>
              </a:rPr>
              <a:t>1° fase: presentazione del progetto e degli strumenti - 2 ore</a:t>
            </a:r>
          </a:p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  <a:ea typeface="Dekko"/>
              </a:rPr>
              <a:t>2° fase: uscita sul territorio e raccolta documenti e informazioni</a:t>
            </a:r>
          </a:p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  <a:ea typeface="Dekko"/>
              </a:rPr>
              <a:t>3° fase: lavoro in cooperative larning (sc. secondaria) - 4 ore</a:t>
            </a:r>
          </a:p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  <a:ea typeface="Dekko"/>
              </a:rPr>
              <a:t>4° fase: condivisione con la scuola primaria - 1 ora</a:t>
            </a:r>
          </a:p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  <a:ea typeface="Dekko"/>
              </a:rPr>
              <a:t>5° fase: lavoro in cooperative larning per l’aggiornamento delle pagine (sites)</a:t>
            </a:r>
          </a:p>
          <a:p>
            <a:pPr algn="ctr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IN CORSO: AGGIORNAMENTO DELLE PAGINE DI GOOGLE SITES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198909">
            <a:off x="331807" y="186944"/>
            <a:ext cx="4351643" cy="2009668"/>
          </a:xfrm>
          <a:custGeom>
            <a:avLst/>
            <a:gdLst/>
            <a:ahLst/>
            <a:cxnLst/>
            <a:rect r="r" b="b" t="t" l="l"/>
            <a:pathLst>
              <a:path h="2009668" w="4351643">
                <a:moveTo>
                  <a:pt x="0" y="0"/>
                </a:moveTo>
                <a:lnTo>
                  <a:pt x="4351644" y="0"/>
                </a:lnTo>
                <a:lnTo>
                  <a:pt x="4351644" y="2009668"/>
                </a:lnTo>
                <a:lnTo>
                  <a:pt x="0" y="2009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01899" y="7499832"/>
            <a:ext cx="2157401" cy="2129943"/>
          </a:xfrm>
          <a:custGeom>
            <a:avLst/>
            <a:gdLst/>
            <a:ahLst/>
            <a:cxnLst/>
            <a:rect r="r" b="b" t="t" l="l"/>
            <a:pathLst>
              <a:path h="2129943" w="2157401">
                <a:moveTo>
                  <a:pt x="0" y="0"/>
                </a:moveTo>
                <a:lnTo>
                  <a:pt x="2157401" y="0"/>
                </a:lnTo>
                <a:lnTo>
                  <a:pt x="2157401" y="2129943"/>
                </a:lnTo>
                <a:lnTo>
                  <a:pt x="0" y="2129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11819" y="1379249"/>
            <a:ext cx="13464363" cy="1702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20"/>
              </a:lnSpc>
            </a:pPr>
            <a:r>
              <a:rPr lang="en-US" sz="9871">
                <a:solidFill>
                  <a:srgbClr val="000000"/>
                </a:solidFill>
                <a:latin typeface="Blueberry"/>
              </a:rPr>
              <a:t>Progettazione - fasi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4437505"/>
            <a:ext cx="14743485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Presentazione degli strumenti (docente di tecnologia)</a:t>
            </a:r>
          </a:p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Predisposizione dei materiale per il cooperative learning</a:t>
            </a:r>
          </a:p>
          <a:p>
            <a:pPr algn="ctr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Coordinamento e supervisione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198909">
            <a:off x="331807" y="186944"/>
            <a:ext cx="4351643" cy="2009668"/>
          </a:xfrm>
          <a:custGeom>
            <a:avLst/>
            <a:gdLst/>
            <a:ahLst/>
            <a:cxnLst/>
            <a:rect r="r" b="b" t="t" l="l"/>
            <a:pathLst>
              <a:path h="2009668" w="4351643">
                <a:moveTo>
                  <a:pt x="0" y="0"/>
                </a:moveTo>
                <a:lnTo>
                  <a:pt x="4351644" y="0"/>
                </a:lnTo>
                <a:lnTo>
                  <a:pt x="4351644" y="2009668"/>
                </a:lnTo>
                <a:lnTo>
                  <a:pt x="0" y="2009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01899" y="7499832"/>
            <a:ext cx="2157401" cy="2129943"/>
          </a:xfrm>
          <a:custGeom>
            <a:avLst/>
            <a:gdLst/>
            <a:ahLst/>
            <a:cxnLst/>
            <a:rect r="r" b="b" t="t" l="l"/>
            <a:pathLst>
              <a:path h="2129943" w="2157401">
                <a:moveTo>
                  <a:pt x="0" y="0"/>
                </a:moveTo>
                <a:lnTo>
                  <a:pt x="2157401" y="0"/>
                </a:lnTo>
                <a:lnTo>
                  <a:pt x="2157401" y="2129943"/>
                </a:lnTo>
                <a:lnTo>
                  <a:pt x="0" y="2129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11819" y="1379249"/>
            <a:ext cx="13464363" cy="1702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20"/>
              </a:lnSpc>
            </a:pPr>
            <a:r>
              <a:rPr lang="en-US" sz="9871">
                <a:solidFill>
                  <a:srgbClr val="000000"/>
                </a:solidFill>
                <a:latin typeface="Blueberry"/>
              </a:rPr>
              <a:t>Ruolo docente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84561">
            <a:off x="1018981" y="129028"/>
            <a:ext cx="16250037" cy="10427138"/>
          </a:xfrm>
          <a:custGeom>
            <a:avLst/>
            <a:gdLst/>
            <a:ahLst/>
            <a:cxnLst/>
            <a:rect r="r" b="b" t="t" l="l"/>
            <a:pathLst>
              <a:path h="10427138" w="16250037">
                <a:moveTo>
                  <a:pt x="0" y="0"/>
                </a:moveTo>
                <a:lnTo>
                  <a:pt x="16250038" y="0"/>
                </a:lnTo>
                <a:lnTo>
                  <a:pt x="16250038" y="10427138"/>
                </a:lnTo>
                <a:lnTo>
                  <a:pt x="0" y="1042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2257" y="5410682"/>
            <a:ext cx="14743485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Presentazione degli strumenti (docente di tecnologia)</a:t>
            </a:r>
          </a:p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Predisposizione dei materiale per il cooperative learning</a:t>
            </a:r>
          </a:p>
          <a:p>
            <a:pPr algn="ctr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ekko"/>
              </a:rPr>
              <a:t>Coordinamento e supervisione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198909">
            <a:off x="331807" y="186944"/>
            <a:ext cx="4351643" cy="2009668"/>
          </a:xfrm>
          <a:custGeom>
            <a:avLst/>
            <a:gdLst/>
            <a:ahLst/>
            <a:cxnLst/>
            <a:rect r="r" b="b" t="t" l="l"/>
            <a:pathLst>
              <a:path h="2009668" w="4351643">
                <a:moveTo>
                  <a:pt x="0" y="0"/>
                </a:moveTo>
                <a:lnTo>
                  <a:pt x="4351644" y="0"/>
                </a:lnTo>
                <a:lnTo>
                  <a:pt x="4351644" y="2009668"/>
                </a:lnTo>
                <a:lnTo>
                  <a:pt x="0" y="2009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01899" y="7499832"/>
            <a:ext cx="2157401" cy="2129943"/>
          </a:xfrm>
          <a:custGeom>
            <a:avLst/>
            <a:gdLst/>
            <a:ahLst/>
            <a:cxnLst/>
            <a:rect r="r" b="b" t="t" l="l"/>
            <a:pathLst>
              <a:path h="2129943" w="2157401">
                <a:moveTo>
                  <a:pt x="0" y="0"/>
                </a:moveTo>
                <a:lnTo>
                  <a:pt x="2157401" y="0"/>
                </a:lnTo>
                <a:lnTo>
                  <a:pt x="2157401" y="2129943"/>
                </a:lnTo>
                <a:lnTo>
                  <a:pt x="0" y="2129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11819" y="1379249"/>
            <a:ext cx="13464363" cy="3456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20"/>
              </a:lnSpc>
            </a:pPr>
            <a:r>
              <a:rPr lang="en-US" sz="9871">
                <a:solidFill>
                  <a:srgbClr val="000000"/>
                </a:solidFill>
                <a:latin typeface="Blueberry"/>
              </a:rPr>
              <a:t>Attività </a:t>
            </a:r>
          </a:p>
          <a:p>
            <a:pPr algn="ctr">
              <a:lnSpc>
                <a:spcPts val="13820"/>
              </a:lnSpc>
            </a:pPr>
            <a:r>
              <a:rPr lang="en-US" sz="9871">
                <a:solidFill>
                  <a:srgbClr val="000000"/>
                </a:solidFill>
                <a:latin typeface="Blueberry"/>
              </a:rPr>
              <a:t>studenti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6020335">
            <a:off x="657521" y="437180"/>
            <a:ext cx="2229473" cy="4114800"/>
          </a:xfrm>
          <a:custGeom>
            <a:avLst/>
            <a:gdLst/>
            <a:ahLst/>
            <a:cxnLst/>
            <a:rect r="r" b="b" t="t" l="l"/>
            <a:pathLst>
              <a:path h="4114800" w="2229473">
                <a:moveTo>
                  <a:pt x="222947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229473" y="0"/>
                </a:lnTo>
                <a:lnTo>
                  <a:pt x="2229473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37753">
            <a:off x="13920546" y="8321144"/>
            <a:ext cx="3210053" cy="653684"/>
          </a:xfrm>
          <a:custGeom>
            <a:avLst/>
            <a:gdLst/>
            <a:ahLst/>
            <a:cxnLst/>
            <a:rect r="r" b="b" t="t" l="l"/>
            <a:pathLst>
              <a:path h="653684" w="3210053">
                <a:moveTo>
                  <a:pt x="0" y="0"/>
                </a:moveTo>
                <a:lnTo>
                  <a:pt x="3210053" y="0"/>
                </a:lnTo>
                <a:lnTo>
                  <a:pt x="3210053" y="653684"/>
                </a:lnTo>
                <a:lnTo>
                  <a:pt x="0" y="653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0470" y="1709168"/>
            <a:ext cx="16252259" cy="7976359"/>
          </a:xfrm>
          <a:custGeom>
            <a:avLst/>
            <a:gdLst/>
            <a:ahLst/>
            <a:cxnLst/>
            <a:rect r="r" b="b" t="t" l="l"/>
            <a:pathLst>
              <a:path h="7976359" w="16252259">
                <a:moveTo>
                  <a:pt x="0" y="0"/>
                </a:moveTo>
                <a:lnTo>
                  <a:pt x="16252259" y="0"/>
                </a:lnTo>
                <a:lnTo>
                  <a:pt x="16252259" y="7976359"/>
                </a:lnTo>
                <a:lnTo>
                  <a:pt x="0" y="797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50381" y="142624"/>
            <a:ext cx="1218723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Strumento: thinglink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DAGFZpcuqE8</dc:identifier>
  <dcterms:modified xsi:type="dcterms:W3CDTF">2011-08-01T06:04:30Z</dcterms:modified>
  <cp:revision>1</cp:revision>
  <dc:title>Orientiamoci tra scuola e città - Insegnanti a scavalco</dc:title>
</cp:coreProperties>
</file>