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7" roundtripDataSignature="AMtx7mhL/gX0Hg/HRG8M2yj5Ijr/aBLN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3d012456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b3d012456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it" sz="1150">
                <a:solidFill>
                  <a:srgbClr val="313537"/>
                </a:solidFill>
              </a:rPr>
              <a:t>La percezione di un’abilità varia da contesto a contesto: un’abilità può essere considerata soft in un certo ambito lavorativo, ma hard in un altro. A titolo di esempio la comunicazione interculturale potrebbe essere utile per un manager chimico, ma è assolutamente indispensabile ad un responsabile delle risorse umane in una società multiculturale, quindi nel primo caso sarebbe indubbiamente una skill generale e quindi soft, mentre nel secondo potrebbe essere classificata come specifica al ruolo e quindi hard.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400"/>
              </a:spcBef>
              <a:spcAft>
                <a:spcPts val="0"/>
              </a:spcAft>
              <a:buClr>
                <a:schemeClr val="dk1"/>
              </a:buClr>
              <a:buSzPts val="1100"/>
              <a:buFont typeface="Arial"/>
              <a:buNone/>
            </a:pPr>
            <a:r>
              <a:rPr lang="it" sz="1200">
                <a:solidFill>
                  <a:srgbClr val="474747"/>
                </a:solidFill>
              </a:rPr>
              <a:t>Le Soft Skills sono competenze relazionali e umane vicine a tratti della personalità essenziali nella vita professionale e che integrano competenze e conoscenze specialistiche (Hard Skills). Ognuno di noi le acquisisce parzialmente, indipendentemente dal proprio background professionale o personale.</a:t>
            </a:r>
            <a:endParaRPr sz="1200">
              <a:solidFill>
                <a:srgbClr val="474747"/>
              </a:solidFill>
            </a:endParaRPr>
          </a:p>
          <a:p>
            <a:pPr indent="0" lvl="0" marL="0" rtl="0" algn="l">
              <a:lnSpc>
                <a:spcPct val="100000"/>
              </a:lnSpc>
              <a:spcBef>
                <a:spcPts val="1400"/>
              </a:spcBef>
              <a:spcAft>
                <a:spcPts val="0"/>
              </a:spcAft>
              <a:buSzPts val="1100"/>
              <a:buNone/>
            </a:pPr>
            <a:r>
              <a:t/>
            </a: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b3d012456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2b3d0124568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b3d0124568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2b3d0124568_1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b3d0124568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2b3d0124568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b3d012456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2b3d0124568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bac629b74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2bac629b74a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bac629b74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bac629b74a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3d0124568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2b3d0124568_1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3d0124568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2b3d0124568_1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b3d0124568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b3d0124568_1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 name="Shape 13"/>
        <p:cNvGrpSpPr/>
        <p:nvPr/>
      </p:nvGrpSpPr>
      <p:grpSpPr>
        <a:xfrm>
          <a:off x="0" y="0"/>
          <a:ext cx="0" cy="0"/>
          <a:chOff x="0" y="0"/>
          <a:chExt cx="0" cy="0"/>
        </a:xfrm>
      </p:grpSpPr>
      <p:sp>
        <p:nvSpPr>
          <p:cNvPr id="14" name="Google Shape;14;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 name="Google Shape;1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8" name="Google Shape;1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 name="Shape 24"/>
        <p:cNvGrpSpPr/>
        <p:nvPr/>
      </p:nvGrpSpPr>
      <p:grpSpPr>
        <a:xfrm>
          <a:off x="0" y="0"/>
          <a:ext cx="0" cy="0"/>
          <a:chOff x="0" y="0"/>
          <a:chExt cx="0" cy="0"/>
        </a:xfrm>
      </p:grpSpPr>
      <p:sp>
        <p:nvSpPr>
          <p:cNvPr id="25" name="Google Shape;25;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 name="Google Shape;26;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youtu.be/OmgNuXyWGT4?si=0ooF_oZgEPYT-Kmb" TargetMode="External"/><Relationship Id="rId4" Type="http://schemas.openxmlformats.org/officeDocument/2006/relationships/hyperlink" Target="https://youtu.be/0FFLFcB9xfQ?si=gFQjBEeK2BC4Wd-5" TargetMode="External"/><Relationship Id="rId5" Type="http://schemas.openxmlformats.org/officeDocument/2006/relationships/hyperlink" Target="https://youtu.be/pjwP3R6VtJI?si=bWctg3yOlII-55wF" TargetMode="External"/><Relationship Id="rId6" Type="http://schemas.openxmlformats.org/officeDocument/2006/relationships/hyperlink" Target="https://youtu.be/55aqnvJOccQ?si=LiaEWrZ1gjXakFbX" TargetMode="External"/><Relationship Id="rId7" Type="http://schemas.openxmlformats.org/officeDocument/2006/relationships/hyperlink" Target="https://youtu.be/WhZ1t0erUWo?si=RwIaqd6mJVM8OEDK" TargetMode="External"/><Relationship Id="rId8" Type="http://schemas.openxmlformats.org/officeDocument/2006/relationships/hyperlink" Target="https://youtu.be/FH4mcLDqib8?si=S5jKbNHlX1Tyv1i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generazioniconnesse.it/site/it/0000/00/00/onlife/" TargetMode="External"/><Relationship Id="rId4" Type="http://schemas.openxmlformats.org/officeDocument/2006/relationships/hyperlink" Target="https://scuoladigitale.istruzione.it/pnsd/ambiti/ambienti-e-strumenti/azione-6-linee-guida-per-politiche-attive-di-byod-bring-your-own-device/" TargetMode="External"/><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centroscuola.it/products/lappello" TargetMode="External"/><Relationship Id="rId4" Type="http://schemas.openxmlformats.org/officeDocument/2006/relationships/hyperlink" Target="https://www.cambridgeitaly.it/blog/coltivare-relazioni-nostra-classe" TargetMode="External"/><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2b3d0124568_1_0"/>
          <p:cNvSpPr txBox="1"/>
          <p:nvPr>
            <p:ph type="ctrTitle"/>
          </p:nvPr>
        </p:nvSpPr>
        <p:spPr>
          <a:xfrm>
            <a:off x="311700" y="164675"/>
            <a:ext cx="8832300" cy="2632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it">
                <a:solidFill>
                  <a:srgbClr val="4A86E8"/>
                </a:solidFill>
              </a:rPr>
              <a:t>HACKATHON: LA SCUOLA DEL FUTURO</a:t>
            </a:r>
            <a:endParaRPr b="1">
              <a:solidFill>
                <a:srgbClr val="4A86E8"/>
              </a:solidFill>
            </a:endParaRPr>
          </a:p>
        </p:txBody>
      </p:sp>
      <p:sp>
        <p:nvSpPr>
          <p:cNvPr id="55" name="Google Shape;55;g2b3d0124568_1_0"/>
          <p:cNvSpPr txBox="1"/>
          <p:nvPr>
            <p:ph idx="1" type="subTitle"/>
          </p:nvPr>
        </p:nvSpPr>
        <p:spPr>
          <a:xfrm>
            <a:off x="311700" y="2834125"/>
            <a:ext cx="9474900" cy="7926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440"/>
              <a:buNone/>
            </a:pPr>
            <a:r>
              <a:rPr b="1" lang="it" sz="1620"/>
              <a:t>21 e 22 </a:t>
            </a:r>
            <a:r>
              <a:rPr b="1" lang="it" sz="1620"/>
              <a:t>gennaio 2024</a:t>
            </a:r>
            <a:endParaRPr b="1" sz="1620"/>
          </a:p>
          <a:p>
            <a:pPr indent="0" lvl="0" marL="0" rtl="0" algn="ctr">
              <a:lnSpc>
                <a:spcPct val="80000"/>
              </a:lnSpc>
              <a:spcBef>
                <a:spcPts val="0"/>
              </a:spcBef>
              <a:spcAft>
                <a:spcPts val="0"/>
              </a:spcAft>
              <a:buSzPts val="440"/>
              <a:buNone/>
            </a:pPr>
            <a:r>
              <a:rPr b="1" lang="it" sz="1620"/>
              <a:t>Liceo Omnicomprensivo Arconate</a:t>
            </a:r>
            <a:endParaRPr b="1" sz="1620"/>
          </a:p>
          <a:p>
            <a:pPr indent="0" lvl="0" marL="0" rtl="0" algn="ctr">
              <a:lnSpc>
                <a:spcPct val="80000"/>
              </a:lnSpc>
              <a:spcBef>
                <a:spcPts val="0"/>
              </a:spcBef>
              <a:spcAft>
                <a:spcPts val="0"/>
              </a:spcAft>
              <a:buSzPts val="440"/>
              <a:buNone/>
            </a:pPr>
            <a:r>
              <a:t/>
            </a:r>
            <a:endParaRPr b="1" sz="1620"/>
          </a:p>
          <a:p>
            <a:pPr indent="0" lvl="0" marL="0" rtl="0" algn="ctr">
              <a:lnSpc>
                <a:spcPct val="80000"/>
              </a:lnSpc>
              <a:spcBef>
                <a:spcPts val="0"/>
              </a:spcBef>
              <a:spcAft>
                <a:spcPts val="0"/>
              </a:spcAft>
              <a:buSzPts val="440"/>
              <a:buNone/>
            </a:pPr>
            <a:r>
              <a:t/>
            </a:r>
            <a:endParaRPr b="1" sz="1620"/>
          </a:p>
          <a:p>
            <a:pPr indent="0" lvl="0" marL="0" rtl="0" algn="ctr">
              <a:lnSpc>
                <a:spcPct val="80000"/>
              </a:lnSpc>
              <a:spcBef>
                <a:spcPts val="0"/>
              </a:spcBef>
              <a:spcAft>
                <a:spcPts val="0"/>
              </a:spcAft>
              <a:buSzPts val="440"/>
              <a:buNone/>
            </a:pPr>
            <a:r>
              <a:t/>
            </a:r>
            <a:endParaRPr b="1" sz="1620"/>
          </a:p>
          <a:p>
            <a:pPr indent="0" lvl="0" marL="0" rtl="0" algn="ctr">
              <a:lnSpc>
                <a:spcPct val="80000"/>
              </a:lnSpc>
              <a:spcBef>
                <a:spcPts val="0"/>
              </a:spcBef>
              <a:spcAft>
                <a:spcPts val="0"/>
              </a:spcAft>
              <a:buSzPts val="440"/>
              <a:buNone/>
            </a:pPr>
            <a:r>
              <a:t/>
            </a:r>
            <a:endParaRPr b="1" sz="1620"/>
          </a:p>
          <a:p>
            <a:pPr indent="0" lvl="0" marL="0" rtl="0" algn="ctr">
              <a:lnSpc>
                <a:spcPct val="80000"/>
              </a:lnSpc>
              <a:spcBef>
                <a:spcPts val="0"/>
              </a:spcBef>
              <a:spcAft>
                <a:spcPts val="0"/>
              </a:spcAft>
              <a:buSzPts val="440"/>
              <a:buNone/>
            </a:pPr>
            <a:r>
              <a:t/>
            </a:r>
            <a:endParaRPr b="1" sz="1620"/>
          </a:p>
          <a:p>
            <a:pPr indent="0" lvl="0" marL="0" rtl="0" algn="ctr">
              <a:lnSpc>
                <a:spcPct val="80000"/>
              </a:lnSpc>
              <a:spcBef>
                <a:spcPts val="0"/>
              </a:spcBef>
              <a:spcAft>
                <a:spcPts val="0"/>
              </a:spcAft>
              <a:buSzPts val="440"/>
              <a:buNone/>
            </a:pPr>
            <a:r>
              <a:t/>
            </a:r>
            <a:endParaRPr b="1" sz="1620"/>
          </a:p>
          <a:p>
            <a:pPr indent="0" lvl="0" marL="0" rtl="0" algn="ctr">
              <a:lnSpc>
                <a:spcPct val="80000"/>
              </a:lnSpc>
              <a:spcBef>
                <a:spcPts val="0"/>
              </a:spcBef>
              <a:spcAft>
                <a:spcPts val="0"/>
              </a:spcAft>
              <a:buSzPts val="440"/>
              <a:buNone/>
            </a:pPr>
            <a:r>
              <a:t/>
            </a:r>
            <a:endParaRPr b="1" sz="1620"/>
          </a:p>
          <a:p>
            <a:pPr indent="0" lvl="0" marL="0" rtl="0" algn="ctr">
              <a:lnSpc>
                <a:spcPct val="80000"/>
              </a:lnSpc>
              <a:spcBef>
                <a:spcPts val="0"/>
              </a:spcBef>
              <a:spcAft>
                <a:spcPts val="0"/>
              </a:spcAft>
              <a:buSzPts val="440"/>
              <a:buNone/>
            </a:pPr>
            <a:r>
              <a:t/>
            </a:r>
            <a:endParaRPr b="1" sz="1620"/>
          </a:p>
          <a:p>
            <a:pPr indent="0" lvl="0" marL="0" rtl="0" algn="ctr">
              <a:lnSpc>
                <a:spcPct val="80000"/>
              </a:lnSpc>
              <a:spcBef>
                <a:spcPts val="0"/>
              </a:spcBef>
              <a:spcAft>
                <a:spcPts val="0"/>
              </a:spcAft>
              <a:buSzPts val="440"/>
              <a:buNone/>
            </a:pPr>
            <a:r>
              <a:t/>
            </a:r>
            <a:endParaRPr b="1" sz="1620"/>
          </a:p>
        </p:txBody>
      </p:sp>
      <p:pic>
        <p:nvPicPr>
          <p:cNvPr id="56" name="Google Shape;56;g2b3d0124568_1_0"/>
          <p:cNvPicPr preferRelativeResize="0"/>
          <p:nvPr/>
        </p:nvPicPr>
        <p:blipFill rotWithShape="1">
          <a:blip r:embed="rId3">
            <a:alphaModFix/>
          </a:blip>
          <a:srcRect b="0" l="0" r="0" t="0"/>
          <a:stretch/>
        </p:blipFill>
        <p:spPr>
          <a:xfrm>
            <a:off x="7038375" y="2727625"/>
            <a:ext cx="2526875" cy="2501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5" name="Shape 115"/>
        <p:cNvGrpSpPr/>
        <p:nvPr/>
      </p:nvGrpSpPr>
      <p:grpSpPr>
        <a:xfrm>
          <a:off x="0" y="0"/>
          <a:ext cx="0" cy="0"/>
          <a:chOff x="0" y="0"/>
          <a:chExt cx="0" cy="0"/>
        </a:xfrm>
      </p:grpSpPr>
      <p:pic>
        <p:nvPicPr>
          <p:cNvPr id="116" name="Google Shape;116;p1"/>
          <p:cNvPicPr preferRelativeResize="0"/>
          <p:nvPr/>
        </p:nvPicPr>
        <p:blipFill rotWithShape="1">
          <a:blip r:embed="rId3">
            <a:alphaModFix/>
          </a:blip>
          <a:srcRect b="0" l="0" r="0" t="0"/>
          <a:stretch/>
        </p:blipFill>
        <p:spPr>
          <a:xfrm>
            <a:off x="1531825" y="152400"/>
            <a:ext cx="6183642"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nvSpPr>
        <p:spPr>
          <a:xfrm>
            <a:off x="1426650" y="236525"/>
            <a:ext cx="6290700" cy="396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Arial"/>
                <a:ea typeface="Arial"/>
                <a:cs typeface="Arial"/>
                <a:sym typeface="Arial"/>
              </a:rPr>
              <a:t> VIDEO UTILI PER INTRODURRE IL CONCETTO DI SOFT SKILLS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it" sz="1800" u="sng" cap="none" strike="noStrike">
                <a:solidFill>
                  <a:schemeClr val="hlink"/>
                </a:solidFill>
                <a:latin typeface="Arial"/>
                <a:ea typeface="Arial"/>
                <a:cs typeface="Arial"/>
                <a:sym typeface="Arial"/>
                <a:hlinkClick r:id="rId3"/>
              </a:rPr>
              <a:t>https://youtu.be/OmgNuXyWGT4?si=0ooF_oZgEPYT-Kmb</a:t>
            </a:r>
            <a:r>
              <a:rPr b="0" i="0" lang="it"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it" sz="1800" u="sng" cap="none" strike="noStrike">
                <a:solidFill>
                  <a:schemeClr val="hlink"/>
                </a:solidFill>
                <a:latin typeface="Arial"/>
                <a:ea typeface="Arial"/>
                <a:cs typeface="Arial"/>
                <a:sym typeface="Arial"/>
                <a:hlinkClick r:id="rId4"/>
              </a:rPr>
              <a:t>https://youtu.be/0FFLFcB9xfQ?si=gFQjBEeK2BC4Wd-5</a:t>
            </a:r>
            <a:r>
              <a:rPr b="0" i="0" lang="it"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it" sz="1800" u="sng" cap="none" strike="noStrike">
                <a:solidFill>
                  <a:schemeClr val="hlink"/>
                </a:solidFill>
                <a:latin typeface="Arial"/>
                <a:ea typeface="Arial"/>
                <a:cs typeface="Arial"/>
                <a:sym typeface="Arial"/>
                <a:hlinkClick r:id="rId5"/>
              </a:rPr>
              <a:t>https://youtu.be/pjwP3R6VtJI?si=bWctg3yOlII-55wF</a:t>
            </a:r>
            <a:r>
              <a:rPr b="0" i="0" lang="it"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it" sz="1800" u="sng" cap="none" strike="noStrike">
                <a:solidFill>
                  <a:schemeClr val="hlink"/>
                </a:solidFill>
                <a:latin typeface="Arial"/>
                <a:ea typeface="Arial"/>
                <a:cs typeface="Arial"/>
                <a:sym typeface="Arial"/>
                <a:hlinkClick r:id="rId6"/>
              </a:rPr>
              <a:t>https://youtu.be/55aqnvJOccQ?si=LiaEWrZ1gjXakFbX</a:t>
            </a:r>
            <a:r>
              <a:rPr b="0" i="0" lang="it"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it" sz="1800" u="sng" cap="none" strike="noStrike">
                <a:solidFill>
                  <a:schemeClr val="hlink"/>
                </a:solidFill>
                <a:latin typeface="Arial"/>
                <a:ea typeface="Arial"/>
                <a:cs typeface="Arial"/>
                <a:sym typeface="Arial"/>
                <a:hlinkClick r:id="rId7"/>
              </a:rPr>
              <a:t>https://youtu.be/WhZ1t0erUWo?si=RwIaqd6mJVM8OEDK</a:t>
            </a:r>
            <a:r>
              <a:rPr b="0" i="0" lang="it"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it" sz="1800" u="sng" cap="none" strike="noStrike">
                <a:solidFill>
                  <a:schemeClr val="hlink"/>
                </a:solidFill>
                <a:latin typeface="Arial"/>
                <a:ea typeface="Arial"/>
                <a:cs typeface="Arial"/>
                <a:sym typeface="Arial"/>
                <a:hlinkClick r:id="rId8"/>
              </a:rPr>
              <a:t>https://youtu.be/FH4mcLDqib8?si=S5jKbNHlX1Tyv1iR</a:t>
            </a:r>
            <a:r>
              <a:rPr b="0" i="0" lang="it"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p:txBody>
      </p:sp>
      <p:sp>
        <p:nvSpPr>
          <p:cNvPr id="122" name="Google Shape;122;p2"/>
          <p:cNvSpPr txBox="1"/>
          <p:nvPr/>
        </p:nvSpPr>
        <p:spPr>
          <a:xfrm>
            <a:off x="8717225" y="720725"/>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3"/>
          <p:cNvPicPr preferRelativeResize="0"/>
          <p:nvPr/>
        </p:nvPicPr>
        <p:blipFill rotWithShape="1">
          <a:blip r:embed="rId3">
            <a:alphaModFix/>
          </a:blip>
          <a:srcRect b="0" l="0" r="0" t="0"/>
          <a:stretch/>
        </p:blipFill>
        <p:spPr>
          <a:xfrm>
            <a:off x="152400" y="152400"/>
            <a:ext cx="8602132"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b="0" l="17837" r="0" t="0"/>
          <a:stretch/>
        </p:blipFill>
        <p:spPr>
          <a:xfrm>
            <a:off x="87675" y="0"/>
            <a:ext cx="8939650" cy="5072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5"/>
          <p:cNvPicPr preferRelativeResize="0"/>
          <p:nvPr/>
        </p:nvPicPr>
        <p:blipFill rotWithShape="1">
          <a:blip r:embed="rId3">
            <a:alphaModFix/>
          </a:blip>
          <a:srcRect b="0" l="0" r="0" t="0"/>
          <a:stretch/>
        </p:blipFill>
        <p:spPr>
          <a:xfrm>
            <a:off x="2537025" y="152400"/>
            <a:ext cx="4838700" cy="4838700"/>
          </a:xfrm>
          <a:prstGeom prst="rect">
            <a:avLst/>
          </a:prstGeom>
          <a:noFill/>
          <a:ln>
            <a:noFill/>
          </a:ln>
        </p:spPr>
      </p:pic>
      <p:sp>
        <p:nvSpPr>
          <p:cNvPr id="138" name="Google Shape;138;p5"/>
          <p:cNvSpPr/>
          <p:nvPr/>
        </p:nvSpPr>
        <p:spPr>
          <a:xfrm>
            <a:off x="333625" y="40950"/>
            <a:ext cx="2512944" cy="2048544"/>
          </a:xfrm>
          <a:prstGeom prst="irregularSeal1">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txBox="1"/>
          <p:nvPr/>
        </p:nvSpPr>
        <p:spPr>
          <a:xfrm>
            <a:off x="932450" y="816975"/>
            <a:ext cx="1326000" cy="27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Arial"/>
                <a:ea typeface="Arial"/>
                <a:cs typeface="Arial"/>
                <a:sym typeface="Arial"/>
              </a:rPr>
              <a:t>trasversali</a:t>
            </a:r>
            <a:endParaRPr b="0" i="0" sz="1800" u="none" cap="none" strike="noStrike">
              <a:solidFill>
                <a:srgbClr val="000000"/>
              </a:solidFill>
              <a:latin typeface="Arial"/>
              <a:ea typeface="Arial"/>
              <a:cs typeface="Arial"/>
              <a:sym typeface="Arial"/>
            </a:endParaRPr>
          </a:p>
        </p:txBody>
      </p:sp>
      <p:sp>
        <p:nvSpPr>
          <p:cNvPr id="140" name="Google Shape;140;p5"/>
          <p:cNvSpPr/>
          <p:nvPr/>
        </p:nvSpPr>
        <p:spPr>
          <a:xfrm>
            <a:off x="175925" y="2524501"/>
            <a:ext cx="2468016" cy="2048544"/>
          </a:xfrm>
          <a:prstGeom prst="irregularSeal1">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a:off x="6685475" y="40950"/>
            <a:ext cx="2512944" cy="2005776"/>
          </a:xfrm>
          <a:prstGeom prst="irregularSeal1">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
          <p:cNvSpPr/>
          <p:nvPr/>
        </p:nvSpPr>
        <p:spPr>
          <a:xfrm>
            <a:off x="6941175" y="3030501"/>
            <a:ext cx="2321406" cy="2113020"/>
          </a:xfrm>
          <a:prstGeom prst="irregularSeal1">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txBox="1"/>
          <p:nvPr/>
        </p:nvSpPr>
        <p:spPr>
          <a:xfrm>
            <a:off x="804150" y="3137350"/>
            <a:ext cx="1368900" cy="69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Arial"/>
                <a:ea typeface="Arial"/>
                <a:cs typeface="Arial"/>
                <a:sym typeface="Arial"/>
              </a:rPr>
              <a:t>attributi personali</a:t>
            </a:r>
            <a:endParaRPr b="0" i="0" sz="1800" u="none" cap="none" strike="noStrike">
              <a:solidFill>
                <a:srgbClr val="000000"/>
              </a:solidFill>
              <a:latin typeface="Arial"/>
              <a:ea typeface="Arial"/>
              <a:cs typeface="Arial"/>
              <a:sym typeface="Arial"/>
            </a:endParaRPr>
          </a:p>
        </p:txBody>
      </p:sp>
      <p:sp>
        <p:nvSpPr>
          <p:cNvPr id="144" name="Google Shape;144;p5"/>
          <p:cNvSpPr txBox="1"/>
          <p:nvPr/>
        </p:nvSpPr>
        <p:spPr>
          <a:xfrm>
            <a:off x="7428700" y="3691100"/>
            <a:ext cx="1326000" cy="76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Arial"/>
                <a:ea typeface="Arial"/>
                <a:cs typeface="Arial"/>
                <a:sym typeface="Arial"/>
              </a:rPr>
              <a:t>tratti di personalità</a:t>
            </a:r>
            <a:endParaRPr b="0" i="0" sz="1800" u="none" cap="none" strike="noStrike">
              <a:solidFill>
                <a:srgbClr val="000000"/>
              </a:solidFill>
              <a:latin typeface="Arial"/>
              <a:ea typeface="Arial"/>
              <a:cs typeface="Arial"/>
              <a:sym typeface="Arial"/>
            </a:endParaRPr>
          </a:p>
        </p:txBody>
      </p:sp>
      <p:sp>
        <p:nvSpPr>
          <p:cNvPr id="145" name="Google Shape;145;p5"/>
          <p:cNvSpPr txBox="1"/>
          <p:nvPr/>
        </p:nvSpPr>
        <p:spPr>
          <a:xfrm>
            <a:off x="7220150" y="635550"/>
            <a:ext cx="1721400" cy="42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Arial"/>
                <a:ea typeface="Arial"/>
                <a:cs typeface="Arial"/>
                <a:sym typeface="Arial"/>
              </a:rPr>
              <a:t>competenze comunicative</a:t>
            </a:r>
            <a:r>
              <a:rPr b="0" i="0" lang="it"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nvSpPr>
        <p:spPr>
          <a:xfrm>
            <a:off x="494025" y="121900"/>
            <a:ext cx="4902900" cy="448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50"/>
              <a:buFont typeface="Arial"/>
              <a:buNone/>
            </a:pPr>
            <a:r>
              <a:t/>
            </a:r>
            <a:endParaRPr b="1" i="0" sz="1150" u="none" cap="none" strike="noStrike">
              <a:solidFill>
                <a:srgbClr val="333333"/>
              </a:solidFill>
              <a:highlight>
                <a:srgbClr val="FFFFFF"/>
              </a:highlight>
              <a:latin typeface="Arial"/>
              <a:ea typeface="Arial"/>
              <a:cs typeface="Arial"/>
              <a:sym typeface="Arial"/>
            </a:endParaRPr>
          </a:p>
          <a:p>
            <a:pPr indent="0" lvl="0" marL="0" marR="0" rtl="0" algn="ctr">
              <a:lnSpc>
                <a:spcPct val="115000"/>
              </a:lnSpc>
              <a:spcBef>
                <a:spcPts val="2500"/>
              </a:spcBef>
              <a:spcAft>
                <a:spcPts val="0"/>
              </a:spcAft>
              <a:buClr>
                <a:schemeClr val="dk1"/>
              </a:buClr>
              <a:buSzPts val="1100"/>
              <a:buFont typeface="Arial"/>
              <a:buNone/>
            </a:pPr>
            <a:r>
              <a:rPr b="1" i="0" lang="it" sz="2100" u="none" cap="none" strike="noStrike">
                <a:solidFill>
                  <a:srgbClr val="FF0000"/>
                </a:solidFill>
                <a:highlight>
                  <a:srgbClr val="FEFEFE"/>
                </a:highlight>
                <a:latin typeface="Verdana"/>
                <a:ea typeface="Verdana"/>
                <a:cs typeface="Verdana"/>
                <a:sym typeface="Verdana"/>
              </a:rPr>
              <a:t>Consiglio dell’UE e </a:t>
            </a:r>
            <a:r>
              <a:rPr b="1" i="1" lang="it" sz="2100" u="none" cap="none" strike="noStrike">
                <a:solidFill>
                  <a:srgbClr val="FF0000"/>
                </a:solidFill>
                <a:highlight>
                  <a:srgbClr val="FEFEFE"/>
                </a:highlight>
                <a:latin typeface="Verdana"/>
                <a:ea typeface="Verdana"/>
                <a:cs typeface="Verdana"/>
                <a:sym typeface="Verdana"/>
              </a:rPr>
              <a:t>soft skills</a:t>
            </a:r>
            <a:endParaRPr b="1" i="0" sz="2100" u="none" cap="none" strike="noStrike">
              <a:solidFill>
                <a:srgbClr val="FF0000"/>
              </a:solidFill>
              <a:highlight>
                <a:srgbClr val="FEFEFE"/>
              </a:highlight>
              <a:latin typeface="Verdana"/>
              <a:ea typeface="Verdana"/>
              <a:cs typeface="Verdana"/>
              <a:sym typeface="Verdana"/>
            </a:endParaRPr>
          </a:p>
          <a:p>
            <a:pPr indent="-323850" lvl="0" marL="457200" marR="0" rtl="0" algn="l">
              <a:lnSpc>
                <a:spcPct val="115000"/>
              </a:lnSpc>
              <a:spcBef>
                <a:spcPts val="1200"/>
              </a:spcBef>
              <a:spcAft>
                <a:spcPts val="0"/>
              </a:spcAft>
              <a:buClr>
                <a:srgbClr val="313E53"/>
              </a:buClr>
              <a:buSzPts val="1500"/>
              <a:buFont typeface="Verdana"/>
              <a:buChar char="●"/>
            </a:pPr>
            <a:r>
              <a:rPr b="0" i="0" lang="it" sz="1500" u="none" cap="none" strike="noStrike">
                <a:solidFill>
                  <a:srgbClr val="313E53"/>
                </a:solidFill>
                <a:highlight>
                  <a:srgbClr val="FEFEFE"/>
                </a:highlight>
                <a:latin typeface="Verdana"/>
                <a:ea typeface="Verdana"/>
                <a:cs typeface="Verdana"/>
                <a:sym typeface="Verdana"/>
              </a:rPr>
              <a:t>autonomia, fiducia in se stessi, resistenza allo stress, </a:t>
            </a:r>
            <a:endParaRPr b="0" i="0" sz="1500" u="none" cap="none" strike="noStrike">
              <a:solidFill>
                <a:srgbClr val="313E53"/>
              </a:solidFill>
              <a:highlight>
                <a:srgbClr val="FEFEFE"/>
              </a:highlight>
              <a:latin typeface="Verdana"/>
              <a:ea typeface="Verdana"/>
              <a:cs typeface="Verdana"/>
              <a:sym typeface="Verdana"/>
            </a:endParaRPr>
          </a:p>
          <a:p>
            <a:pPr indent="-323850" lvl="0" marL="457200" marR="0" rtl="0" algn="l">
              <a:lnSpc>
                <a:spcPct val="115000"/>
              </a:lnSpc>
              <a:spcBef>
                <a:spcPts val="0"/>
              </a:spcBef>
              <a:spcAft>
                <a:spcPts val="0"/>
              </a:spcAft>
              <a:buClr>
                <a:srgbClr val="313E53"/>
              </a:buClr>
              <a:buSzPts val="1500"/>
              <a:buFont typeface="Verdana"/>
              <a:buChar char="●"/>
            </a:pPr>
            <a:r>
              <a:rPr b="0" i="0" lang="it" sz="1500" u="none" cap="none" strike="noStrike">
                <a:solidFill>
                  <a:srgbClr val="313E53"/>
                </a:solidFill>
                <a:highlight>
                  <a:srgbClr val="FEFEFE"/>
                </a:highlight>
                <a:latin typeface="Verdana"/>
                <a:ea typeface="Verdana"/>
                <a:cs typeface="Verdana"/>
                <a:sym typeface="Verdana"/>
              </a:rPr>
              <a:t>capacità di pianificare ed organizzare, </a:t>
            </a:r>
            <a:endParaRPr b="0" i="0" sz="1500" u="none" cap="none" strike="noStrike">
              <a:solidFill>
                <a:srgbClr val="313E53"/>
              </a:solidFill>
              <a:highlight>
                <a:srgbClr val="FEFEFE"/>
              </a:highlight>
              <a:latin typeface="Verdana"/>
              <a:ea typeface="Verdana"/>
              <a:cs typeface="Verdana"/>
              <a:sym typeface="Verdana"/>
            </a:endParaRPr>
          </a:p>
          <a:p>
            <a:pPr indent="-323850" lvl="0" marL="457200" marR="0" rtl="0" algn="l">
              <a:lnSpc>
                <a:spcPct val="115000"/>
              </a:lnSpc>
              <a:spcBef>
                <a:spcPts val="0"/>
              </a:spcBef>
              <a:spcAft>
                <a:spcPts val="0"/>
              </a:spcAft>
              <a:buClr>
                <a:srgbClr val="313E53"/>
              </a:buClr>
              <a:buSzPts val="1500"/>
              <a:buFont typeface="Verdana"/>
              <a:buChar char="●"/>
            </a:pPr>
            <a:r>
              <a:rPr b="0" i="0" lang="it" sz="1500" u="none" cap="none" strike="noStrike">
                <a:solidFill>
                  <a:srgbClr val="313E53"/>
                </a:solidFill>
                <a:highlight>
                  <a:srgbClr val="FEFEFE"/>
                </a:highlight>
                <a:latin typeface="Verdana"/>
                <a:ea typeface="Verdana"/>
                <a:cs typeface="Verdana"/>
                <a:sym typeface="Verdana"/>
              </a:rPr>
              <a:t>costanza di apprendere in maniera continuativa, </a:t>
            </a:r>
            <a:endParaRPr b="0" i="0" sz="1500" u="none" cap="none" strike="noStrike">
              <a:solidFill>
                <a:srgbClr val="313E53"/>
              </a:solidFill>
              <a:highlight>
                <a:srgbClr val="FEFEFE"/>
              </a:highlight>
              <a:latin typeface="Verdana"/>
              <a:ea typeface="Verdana"/>
              <a:cs typeface="Verdana"/>
              <a:sym typeface="Verdana"/>
            </a:endParaRPr>
          </a:p>
          <a:p>
            <a:pPr indent="-323850" lvl="0" marL="457200" marR="0" rtl="0" algn="l">
              <a:lnSpc>
                <a:spcPct val="115000"/>
              </a:lnSpc>
              <a:spcBef>
                <a:spcPts val="0"/>
              </a:spcBef>
              <a:spcAft>
                <a:spcPts val="0"/>
              </a:spcAft>
              <a:buClr>
                <a:srgbClr val="313E53"/>
              </a:buClr>
              <a:buSzPts val="1500"/>
              <a:buFont typeface="Verdana"/>
              <a:buChar char="●"/>
            </a:pPr>
            <a:r>
              <a:rPr b="0" i="0" lang="it" sz="1500" u="none" cap="none" strike="noStrike">
                <a:solidFill>
                  <a:srgbClr val="313E53"/>
                </a:solidFill>
                <a:highlight>
                  <a:srgbClr val="FEFEFE"/>
                </a:highlight>
                <a:latin typeface="Verdana"/>
                <a:ea typeface="Verdana"/>
                <a:cs typeface="Verdana"/>
                <a:sym typeface="Verdana"/>
              </a:rPr>
              <a:t>capacità di saper raggiungere gli obiettivi, </a:t>
            </a:r>
            <a:endParaRPr b="0" i="0" sz="1500" u="none" cap="none" strike="noStrike">
              <a:solidFill>
                <a:srgbClr val="313E53"/>
              </a:solidFill>
              <a:highlight>
                <a:srgbClr val="FEFEFE"/>
              </a:highlight>
              <a:latin typeface="Verdana"/>
              <a:ea typeface="Verdana"/>
              <a:cs typeface="Verdana"/>
              <a:sym typeface="Verdana"/>
            </a:endParaRPr>
          </a:p>
          <a:p>
            <a:pPr indent="-323850" lvl="0" marL="457200" marR="0" rtl="0" algn="l">
              <a:lnSpc>
                <a:spcPct val="115000"/>
              </a:lnSpc>
              <a:spcBef>
                <a:spcPts val="0"/>
              </a:spcBef>
              <a:spcAft>
                <a:spcPts val="0"/>
              </a:spcAft>
              <a:buClr>
                <a:srgbClr val="313E53"/>
              </a:buClr>
              <a:buSzPts val="1500"/>
              <a:buFont typeface="Verdana"/>
              <a:buChar char="●"/>
            </a:pPr>
            <a:r>
              <a:rPr b="0" i="0" lang="it" sz="1500" u="none" cap="none" strike="noStrike">
                <a:solidFill>
                  <a:srgbClr val="313E53"/>
                </a:solidFill>
                <a:highlight>
                  <a:srgbClr val="FEFEFE"/>
                </a:highlight>
                <a:latin typeface="Verdana"/>
                <a:ea typeface="Verdana"/>
                <a:cs typeface="Verdana"/>
                <a:sym typeface="Verdana"/>
              </a:rPr>
              <a:t>capacità di saper gestire le informazioni, </a:t>
            </a:r>
            <a:endParaRPr b="0" i="0" sz="1500" u="none" cap="none" strike="noStrike">
              <a:solidFill>
                <a:srgbClr val="313E53"/>
              </a:solidFill>
              <a:highlight>
                <a:srgbClr val="FEFEFE"/>
              </a:highlight>
              <a:latin typeface="Verdana"/>
              <a:ea typeface="Verdana"/>
              <a:cs typeface="Verdana"/>
              <a:sym typeface="Verdana"/>
            </a:endParaRPr>
          </a:p>
          <a:p>
            <a:pPr indent="-323850" lvl="0" marL="457200" marR="0" rtl="0" algn="l">
              <a:lnSpc>
                <a:spcPct val="115000"/>
              </a:lnSpc>
              <a:spcBef>
                <a:spcPts val="0"/>
              </a:spcBef>
              <a:spcAft>
                <a:spcPts val="0"/>
              </a:spcAft>
              <a:buClr>
                <a:srgbClr val="313E53"/>
              </a:buClr>
              <a:buSzPts val="1500"/>
              <a:buFont typeface="Verdana"/>
              <a:buChar char="●"/>
            </a:pPr>
            <a:r>
              <a:rPr b="0" i="0" lang="it" sz="1500" u="none" cap="none" strike="noStrike">
                <a:solidFill>
                  <a:srgbClr val="313E53"/>
                </a:solidFill>
                <a:highlight>
                  <a:srgbClr val="FEFEFE"/>
                </a:highlight>
                <a:latin typeface="Verdana"/>
                <a:ea typeface="Verdana"/>
                <a:cs typeface="Verdana"/>
                <a:sym typeface="Verdana"/>
              </a:rPr>
              <a:t>essere intraprendente e avere spirito di iniziativa, </a:t>
            </a:r>
            <a:endParaRPr b="0" i="0" sz="1500" u="none" cap="none" strike="noStrike">
              <a:solidFill>
                <a:srgbClr val="313E53"/>
              </a:solidFill>
              <a:highlight>
                <a:srgbClr val="FEFEFE"/>
              </a:highlight>
              <a:latin typeface="Verdana"/>
              <a:ea typeface="Verdana"/>
              <a:cs typeface="Verdana"/>
              <a:sym typeface="Verdana"/>
            </a:endParaRPr>
          </a:p>
          <a:p>
            <a:pPr indent="-323850" lvl="0" marL="457200" marR="0" rtl="0" algn="l">
              <a:lnSpc>
                <a:spcPct val="115000"/>
              </a:lnSpc>
              <a:spcBef>
                <a:spcPts val="0"/>
              </a:spcBef>
              <a:spcAft>
                <a:spcPts val="0"/>
              </a:spcAft>
              <a:buClr>
                <a:srgbClr val="313E53"/>
              </a:buClr>
              <a:buSzPts val="1500"/>
              <a:buFont typeface="Verdana"/>
              <a:buChar char="●"/>
            </a:pPr>
            <a:r>
              <a:rPr b="0" i="0" lang="it" sz="1500" u="none" cap="none" strike="noStrike">
                <a:solidFill>
                  <a:srgbClr val="313E53"/>
                </a:solidFill>
                <a:highlight>
                  <a:srgbClr val="FEFEFE"/>
                </a:highlight>
                <a:latin typeface="Verdana"/>
                <a:ea typeface="Verdana"/>
                <a:cs typeface="Verdana"/>
                <a:sym typeface="Verdana"/>
              </a:rPr>
              <a:t>capacità comunicativa, </a:t>
            </a:r>
            <a:endParaRPr b="0" i="0" sz="1500" u="none" cap="none" strike="noStrike">
              <a:solidFill>
                <a:srgbClr val="313E53"/>
              </a:solidFill>
              <a:highlight>
                <a:srgbClr val="FEFEFE"/>
              </a:highlight>
              <a:latin typeface="Verdana"/>
              <a:ea typeface="Verdana"/>
              <a:cs typeface="Verdana"/>
              <a:sym typeface="Verdana"/>
            </a:endParaRPr>
          </a:p>
          <a:p>
            <a:pPr indent="-323850" lvl="0" marL="457200" marR="0" rtl="0" algn="l">
              <a:lnSpc>
                <a:spcPct val="115000"/>
              </a:lnSpc>
              <a:spcBef>
                <a:spcPts val="0"/>
              </a:spcBef>
              <a:spcAft>
                <a:spcPts val="0"/>
              </a:spcAft>
              <a:buClr>
                <a:srgbClr val="313E53"/>
              </a:buClr>
              <a:buSzPts val="1500"/>
              <a:buFont typeface="Verdana"/>
              <a:buChar char="●"/>
            </a:pPr>
            <a:r>
              <a:rPr b="0" i="0" lang="it" sz="1500" u="none" cap="none" strike="noStrike">
                <a:solidFill>
                  <a:srgbClr val="313E53"/>
                </a:solidFill>
                <a:highlight>
                  <a:srgbClr val="FEFEFE"/>
                </a:highlight>
                <a:latin typeface="Verdana"/>
                <a:ea typeface="Verdana"/>
                <a:cs typeface="Verdana"/>
                <a:sym typeface="Verdana"/>
              </a:rPr>
              <a:t>capacità di problem solving, </a:t>
            </a:r>
            <a:endParaRPr b="0" i="0" sz="1500" u="none" cap="none" strike="noStrike">
              <a:solidFill>
                <a:srgbClr val="313E53"/>
              </a:solidFill>
              <a:highlight>
                <a:srgbClr val="FEFEFE"/>
              </a:highlight>
              <a:latin typeface="Verdana"/>
              <a:ea typeface="Verdana"/>
              <a:cs typeface="Verdana"/>
              <a:sym typeface="Verdana"/>
            </a:endParaRPr>
          </a:p>
          <a:p>
            <a:pPr indent="-323850" lvl="0" marL="457200" marR="0" rtl="0" algn="l">
              <a:lnSpc>
                <a:spcPct val="115000"/>
              </a:lnSpc>
              <a:spcBef>
                <a:spcPts val="0"/>
              </a:spcBef>
              <a:spcAft>
                <a:spcPts val="0"/>
              </a:spcAft>
              <a:buClr>
                <a:srgbClr val="313E53"/>
              </a:buClr>
              <a:buSzPts val="1500"/>
              <a:buFont typeface="Verdana"/>
              <a:buChar char="●"/>
            </a:pPr>
            <a:r>
              <a:rPr b="0" i="0" lang="it" sz="1500" u="none" cap="none" strike="noStrike">
                <a:solidFill>
                  <a:srgbClr val="313E53"/>
                </a:solidFill>
                <a:highlight>
                  <a:srgbClr val="FEFEFE"/>
                </a:highlight>
                <a:latin typeface="Verdana"/>
                <a:ea typeface="Verdana"/>
                <a:cs typeface="Verdana"/>
                <a:sym typeface="Verdana"/>
              </a:rPr>
              <a:t>saper lavorare in gruppo, </a:t>
            </a:r>
            <a:endParaRPr b="0" i="0" sz="1500" u="none" cap="none" strike="noStrike">
              <a:solidFill>
                <a:srgbClr val="313E53"/>
              </a:solidFill>
              <a:highlight>
                <a:srgbClr val="FEFEFE"/>
              </a:highlight>
              <a:latin typeface="Verdana"/>
              <a:ea typeface="Verdana"/>
              <a:cs typeface="Verdana"/>
              <a:sym typeface="Verdana"/>
            </a:endParaRPr>
          </a:p>
          <a:p>
            <a:pPr indent="-323850" lvl="0" marL="457200" marR="0" rtl="0" algn="l">
              <a:lnSpc>
                <a:spcPct val="115000"/>
              </a:lnSpc>
              <a:spcBef>
                <a:spcPts val="0"/>
              </a:spcBef>
              <a:spcAft>
                <a:spcPts val="0"/>
              </a:spcAft>
              <a:buClr>
                <a:srgbClr val="313E53"/>
              </a:buClr>
              <a:buSzPts val="1500"/>
              <a:buFont typeface="Verdana"/>
              <a:buChar char="●"/>
            </a:pPr>
            <a:r>
              <a:rPr b="0" i="0" lang="it" sz="1500" u="none" cap="none" strike="noStrike">
                <a:solidFill>
                  <a:srgbClr val="313E53"/>
                </a:solidFill>
                <a:highlight>
                  <a:srgbClr val="FEFEFE"/>
                </a:highlight>
                <a:latin typeface="Verdana"/>
                <a:ea typeface="Verdana"/>
                <a:cs typeface="Verdana"/>
                <a:sym typeface="Verdana"/>
              </a:rPr>
              <a:t>capacità di leadership. </a:t>
            </a:r>
            <a:endParaRPr b="0" i="0" sz="1500" u="none" cap="none" strike="noStrike">
              <a:solidFill>
                <a:srgbClr val="313E53"/>
              </a:solidFill>
              <a:highlight>
                <a:srgbClr val="FEFEFE"/>
              </a:highlight>
              <a:latin typeface="Verdana"/>
              <a:ea typeface="Verdana"/>
              <a:cs typeface="Verdana"/>
              <a:sym typeface="Verdana"/>
            </a:endParaRPr>
          </a:p>
          <a:p>
            <a:pPr indent="0" lvl="0" marL="457200" marR="0" rtl="0" algn="l">
              <a:lnSpc>
                <a:spcPct val="115000"/>
              </a:lnSpc>
              <a:spcBef>
                <a:spcPts val="1200"/>
              </a:spcBef>
              <a:spcAft>
                <a:spcPts val="0"/>
              </a:spcAft>
              <a:buClr>
                <a:srgbClr val="000000"/>
              </a:buClr>
              <a:buSzPts val="1350"/>
              <a:buFont typeface="Arial"/>
              <a:buNone/>
            </a:pPr>
            <a:r>
              <a:t/>
            </a:r>
            <a:endParaRPr b="0" i="0" sz="1350" u="none" cap="none" strike="noStrike">
              <a:solidFill>
                <a:srgbClr val="333333"/>
              </a:solidFill>
              <a:highlight>
                <a:srgbClr val="FFFFFF"/>
              </a:highlight>
              <a:latin typeface="Verdana"/>
              <a:ea typeface="Verdana"/>
              <a:cs typeface="Verdana"/>
              <a:sym typeface="Verdana"/>
            </a:endParaRPr>
          </a:p>
          <a:p>
            <a:pPr indent="0" lvl="0" marL="0" marR="0" rtl="0" algn="l">
              <a:lnSpc>
                <a:spcPct val="100000"/>
              </a:lnSpc>
              <a:spcBef>
                <a:spcPts val="310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51" name="Google Shape;151;p6"/>
          <p:cNvPicPr preferRelativeResize="0"/>
          <p:nvPr/>
        </p:nvPicPr>
        <p:blipFill rotWithShape="1">
          <a:blip r:embed="rId3">
            <a:alphaModFix/>
          </a:blip>
          <a:srcRect b="0" l="0" r="0" t="0"/>
          <a:stretch/>
        </p:blipFill>
        <p:spPr>
          <a:xfrm>
            <a:off x="5396925" y="1599900"/>
            <a:ext cx="3571875" cy="214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5" name="Shape 155"/>
        <p:cNvGrpSpPr/>
        <p:nvPr/>
      </p:nvGrpSpPr>
      <p:grpSpPr>
        <a:xfrm>
          <a:off x="0" y="0"/>
          <a:ext cx="0" cy="0"/>
          <a:chOff x="0" y="0"/>
          <a:chExt cx="0" cy="0"/>
        </a:xfrm>
      </p:grpSpPr>
      <p:sp>
        <p:nvSpPr>
          <p:cNvPr id="156" name="Google Shape;156;p7"/>
          <p:cNvSpPr txBox="1"/>
          <p:nvPr/>
        </p:nvSpPr>
        <p:spPr>
          <a:xfrm>
            <a:off x="365700" y="207450"/>
            <a:ext cx="8319300" cy="4748100"/>
          </a:xfrm>
          <a:prstGeom prst="rect">
            <a:avLst/>
          </a:prstGeom>
          <a:noFill/>
          <a:ln>
            <a:noFill/>
          </a:ln>
        </p:spPr>
        <p:txBody>
          <a:bodyPr anchorCtr="0" anchor="t" bIns="91425" lIns="91425" spcFirstLastPara="1" rIns="91425" wrap="square" tIns="91425">
            <a:noAutofit/>
          </a:bodyPr>
          <a:lstStyle/>
          <a:p>
            <a:pPr indent="0" lvl="0" marL="0" marR="0" rtl="0" algn="ctr">
              <a:lnSpc>
                <a:spcPct val="120000"/>
              </a:lnSpc>
              <a:spcBef>
                <a:spcPts val="0"/>
              </a:spcBef>
              <a:spcAft>
                <a:spcPts val="0"/>
              </a:spcAft>
              <a:buClr>
                <a:schemeClr val="dk1"/>
              </a:buClr>
              <a:buSzPts val="1100"/>
              <a:buFont typeface="Arial"/>
              <a:buNone/>
            </a:pPr>
            <a:r>
              <a:rPr b="1" i="0" lang="it" sz="1800" u="none" cap="none" strike="noStrike">
                <a:solidFill>
                  <a:srgbClr val="FFFF00"/>
                </a:solidFill>
                <a:latin typeface="Verdana"/>
                <a:ea typeface="Verdana"/>
                <a:cs typeface="Verdana"/>
                <a:sym typeface="Verdana"/>
              </a:rPr>
              <a:t>Come identificare le soft skills</a:t>
            </a:r>
            <a:endParaRPr b="1" i="0" sz="1800" u="none" cap="none" strike="noStrike">
              <a:solidFill>
                <a:srgbClr val="FFFF00"/>
              </a:solidFill>
              <a:latin typeface="Verdana"/>
              <a:ea typeface="Verdana"/>
              <a:cs typeface="Verdana"/>
              <a:sym typeface="Verdana"/>
            </a:endParaRPr>
          </a:p>
          <a:p>
            <a:pPr indent="0" lvl="0" marL="0" marR="0" rtl="0" algn="l">
              <a:lnSpc>
                <a:spcPct val="115000"/>
              </a:lnSpc>
              <a:spcBef>
                <a:spcPts val="400"/>
              </a:spcBef>
              <a:spcAft>
                <a:spcPts val="0"/>
              </a:spcAft>
              <a:buClr>
                <a:schemeClr val="dk1"/>
              </a:buClr>
              <a:buSzPts val="1100"/>
              <a:buFont typeface="Arial"/>
              <a:buNone/>
            </a:pPr>
            <a:r>
              <a:rPr b="0" i="0" lang="it" sz="1200" u="none" cap="none" strike="noStrike">
                <a:solidFill>
                  <a:schemeClr val="lt1"/>
                </a:solidFill>
                <a:latin typeface="Verdana"/>
                <a:ea typeface="Verdana"/>
                <a:cs typeface="Verdana"/>
                <a:sym typeface="Verdana"/>
              </a:rPr>
              <a:t>Le</a:t>
            </a:r>
            <a:r>
              <a:rPr b="0" i="1" lang="it" sz="1200" u="none" cap="none" strike="noStrike">
                <a:solidFill>
                  <a:schemeClr val="lt1"/>
                </a:solidFill>
                <a:latin typeface="Verdana"/>
                <a:ea typeface="Verdana"/>
                <a:cs typeface="Verdana"/>
                <a:sym typeface="Verdana"/>
              </a:rPr>
              <a:t> soft skills</a:t>
            </a:r>
            <a:r>
              <a:rPr b="0" i="0" lang="it" sz="1200" u="none" cap="none" strike="noStrike">
                <a:solidFill>
                  <a:schemeClr val="lt1"/>
                </a:solidFill>
                <a:latin typeface="Verdana"/>
                <a:ea typeface="Verdana"/>
                <a:cs typeface="Verdana"/>
                <a:sym typeface="Verdana"/>
              </a:rPr>
              <a:t> sono classificabili in categorie e a farlo ci ha pensato la Commissione Europea a seguito di una ricerca relativa al mercato professionale.</a:t>
            </a:r>
            <a:endParaRPr b="0" i="0" sz="1200" u="none" cap="none" strike="noStrike">
              <a:solidFill>
                <a:schemeClr val="lt1"/>
              </a:solidFill>
              <a:latin typeface="Verdana"/>
              <a:ea typeface="Verdana"/>
              <a:cs typeface="Verdana"/>
              <a:sym typeface="Verdana"/>
            </a:endParaRPr>
          </a:p>
          <a:p>
            <a:pPr indent="-301625" lvl="0" marL="457200" marR="0" rtl="0" algn="l">
              <a:lnSpc>
                <a:spcPct val="150000"/>
              </a:lnSpc>
              <a:spcBef>
                <a:spcPts val="1200"/>
              </a:spcBef>
              <a:spcAft>
                <a:spcPts val="0"/>
              </a:spcAft>
              <a:buClr>
                <a:srgbClr val="1A2941"/>
              </a:buClr>
              <a:buSzPts val="1150"/>
              <a:buFont typeface="Verdana"/>
              <a:buChar char="●"/>
            </a:pPr>
            <a:r>
              <a:rPr b="1" i="0" lang="it" sz="1150" u="none" cap="none" strike="noStrike">
                <a:solidFill>
                  <a:srgbClr val="FFFF00"/>
                </a:solidFill>
                <a:latin typeface="Verdana"/>
                <a:ea typeface="Verdana"/>
                <a:cs typeface="Verdana"/>
                <a:sym typeface="Verdana"/>
              </a:rPr>
              <a:t>Soft skills di efficacia personale</a:t>
            </a:r>
            <a:r>
              <a:rPr b="0" i="0" lang="it" sz="1150" u="none" cap="none" strike="noStrike">
                <a:solidFill>
                  <a:srgbClr val="FEFEFE"/>
                </a:solidFill>
                <a:latin typeface="Verdana"/>
                <a:ea typeface="Verdana"/>
                <a:cs typeface="Verdana"/>
                <a:sym typeface="Verdana"/>
              </a:rPr>
              <a:t>: </a:t>
            </a:r>
            <a:r>
              <a:rPr b="0" i="0" lang="it" sz="1150" u="none" cap="none" strike="noStrike">
                <a:solidFill>
                  <a:schemeClr val="lt1"/>
                </a:solidFill>
                <a:latin typeface="Verdana"/>
                <a:ea typeface="Verdana"/>
                <a:cs typeface="Verdana"/>
                <a:sym typeface="Verdana"/>
              </a:rPr>
              <a:t>resistenza allo stress, flessibilità, autostima, stress control, creatività e apprendimento continuo;</a:t>
            </a:r>
            <a:endParaRPr b="0" i="0" sz="1150" u="none" cap="none" strike="noStrike">
              <a:solidFill>
                <a:schemeClr val="lt1"/>
              </a:solidFill>
              <a:latin typeface="Verdana"/>
              <a:ea typeface="Verdana"/>
              <a:cs typeface="Verdana"/>
              <a:sym typeface="Verdana"/>
            </a:endParaRPr>
          </a:p>
          <a:p>
            <a:pPr indent="-301625" lvl="0" marL="457200" marR="0" rtl="0" algn="l">
              <a:lnSpc>
                <a:spcPct val="150000"/>
              </a:lnSpc>
              <a:spcBef>
                <a:spcPts val="0"/>
              </a:spcBef>
              <a:spcAft>
                <a:spcPts val="0"/>
              </a:spcAft>
              <a:buClr>
                <a:srgbClr val="1A2941"/>
              </a:buClr>
              <a:buSzPts val="1150"/>
              <a:buFont typeface="Verdana"/>
              <a:buChar char="●"/>
            </a:pPr>
            <a:r>
              <a:rPr b="1" i="0" lang="it" sz="1150" u="none" cap="none" strike="noStrike">
                <a:solidFill>
                  <a:srgbClr val="FFFF00"/>
                </a:solidFill>
                <a:latin typeface="Verdana"/>
                <a:ea typeface="Verdana"/>
                <a:cs typeface="Verdana"/>
                <a:sym typeface="Verdana"/>
              </a:rPr>
              <a:t>Soft Skills di servizio e relazionali</a:t>
            </a:r>
            <a:r>
              <a:rPr b="0" i="0" lang="it" sz="1150" u="none" cap="none" strike="noStrike">
                <a:solidFill>
                  <a:srgbClr val="1A2941"/>
                </a:solidFill>
                <a:latin typeface="Verdana"/>
                <a:ea typeface="Verdana"/>
                <a:cs typeface="Verdana"/>
                <a:sym typeface="Verdana"/>
              </a:rPr>
              <a:t>: </a:t>
            </a:r>
            <a:r>
              <a:rPr b="0" i="0" lang="it" sz="1150" u="none" cap="none" strike="noStrike">
                <a:solidFill>
                  <a:srgbClr val="FEFEFE"/>
                </a:solidFill>
                <a:latin typeface="Verdana"/>
                <a:ea typeface="Verdana"/>
                <a:cs typeface="Verdana"/>
                <a:sym typeface="Verdana"/>
              </a:rPr>
              <a:t>orientamento al cliente, comunicazione con l’esterno, cooperazione e capacità di mantenere rapporti con terzi;</a:t>
            </a:r>
            <a:endParaRPr b="0" i="0" sz="1150" u="none" cap="none" strike="noStrike">
              <a:solidFill>
                <a:srgbClr val="FEFEFE"/>
              </a:solidFill>
              <a:latin typeface="Verdana"/>
              <a:ea typeface="Verdana"/>
              <a:cs typeface="Verdana"/>
              <a:sym typeface="Verdana"/>
            </a:endParaRPr>
          </a:p>
          <a:p>
            <a:pPr indent="-301625" lvl="0" marL="457200" marR="0" rtl="0" algn="l">
              <a:lnSpc>
                <a:spcPct val="150000"/>
              </a:lnSpc>
              <a:spcBef>
                <a:spcPts val="0"/>
              </a:spcBef>
              <a:spcAft>
                <a:spcPts val="0"/>
              </a:spcAft>
              <a:buClr>
                <a:srgbClr val="1A2941"/>
              </a:buClr>
              <a:buSzPts val="1150"/>
              <a:buFont typeface="Verdana"/>
              <a:buChar char="●"/>
            </a:pPr>
            <a:r>
              <a:rPr b="1" i="0" lang="it" sz="1150" u="none" cap="none" strike="noStrike">
                <a:solidFill>
                  <a:srgbClr val="FFFF00"/>
                </a:solidFill>
                <a:latin typeface="Verdana"/>
                <a:ea typeface="Verdana"/>
                <a:cs typeface="Verdana"/>
                <a:sym typeface="Verdana"/>
              </a:rPr>
              <a:t>Skills di influenza e impatto</a:t>
            </a:r>
            <a:r>
              <a:rPr b="0" i="0" lang="it" sz="1150" u="none" cap="none" strike="noStrike">
                <a:solidFill>
                  <a:srgbClr val="FEFEFE"/>
                </a:solidFill>
                <a:latin typeface="Verdana"/>
                <a:ea typeface="Verdana"/>
                <a:cs typeface="Verdana"/>
                <a:sym typeface="Verdana"/>
              </a:rPr>
              <a:t>: tendenza alla persuasione, organizzazione consapevole, mantenimento della leadership e coaching;</a:t>
            </a:r>
            <a:endParaRPr b="0" i="0" sz="1150" u="none" cap="none" strike="noStrike">
              <a:solidFill>
                <a:srgbClr val="FEFEFE"/>
              </a:solidFill>
              <a:latin typeface="Verdana"/>
              <a:ea typeface="Verdana"/>
              <a:cs typeface="Verdana"/>
              <a:sym typeface="Verdana"/>
            </a:endParaRPr>
          </a:p>
          <a:p>
            <a:pPr indent="-301625" lvl="0" marL="457200" marR="0" rtl="0" algn="l">
              <a:lnSpc>
                <a:spcPct val="150000"/>
              </a:lnSpc>
              <a:spcBef>
                <a:spcPts val="0"/>
              </a:spcBef>
              <a:spcAft>
                <a:spcPts val="0"/>
              </a:spcAft>
              <a:buClr>
                <a:srgbClr val="1A2941"/>
              </a:buClr>
              <a:buSzPts val="1150"/>
              <a:buFont typeface="Verdana"/>
              <a:buChar char="●"/>
            </a:pPr>
            <a:r>
              <a:rPr b="1" i="0" lang="it" sz="1150" u="none" cap="none" strike="noStrike">
                <a:solidFill>
                  <a:srgbClr val="FFFF00"/>
                </a:solidFill>
                <a:latin typeface="Verdana"/>
                <a:ea typeface="Verdana"/>
                <a:cs typeface="Verdana"/>
                <a:sym typeface="Verdana"/>
              </a:rPr>
              <a:t>Skills per la realizzazione</a:t>
            </a:r>
            <a:r>
              <a:rPr b="0" i="0" lang="it" sz="1150" u="none" cap="none" strike="noStrike">
                <a:solidFill>
                  <a:srgbClr val="FEFEFE"/>
                </a:solidFill>
                <a:latin typeface="Verdana"/>
                <a:ea typeface="Verdana"/>
                <a:cs typeface="Verdana"/>
                <a:sym typeface="Verdana"/>
              </a:rPr>
              <a:t>: ordine e qualità, iniziativa, approccio costruttivo, orientamento al risultato, organizzazione e pianificazione delle attività, autonomia nel lavoro e problem solving;</a:t>
            </a:r>
            <a:endParaRPr b="0" i="0" sz="1150" u="none" cap="none" strike="noStrike">
              <a:solidFill>
                <a:srgbClr val="FEFEFE"/>
              </a:solidFill>
              <a:latin typeface="Verdana"/>
              <a:ea typeface="Verdana"/>
              <a:cs typeface="Verdana"/>
              <a:sym typeface="Verdana"/>
            </a:endParaRPr>
          </a:p>
          <a:p>
            <a:pPr indent="-301625" lvl="0" marL="457200" marR="0" rtl="0" algn="l">
              <a:lnSpc>
                <a:spcPct val="150000"/>
              </a:lnSpc>
              <a:spcBef>
                <a:spcPts val="0"/>
              </a:spcBef>
              <a:spcAft>
                <a:spcPts val="0"/>
              </a:spcAft>
              <a:buClr>
                <a:srgbClr val="1A2941"/>
              </a:buClr>
              <a:buSzPts val="1150"/>
              <a:buFont typeface="Verdana"/>
              <a:buChar char="●"/>
            </a:pPr>
            <a:r>
              <a:rPr b="1" i="0" lang="it" sz="1150" u="none" cap="none" strike="noStrike">
                <a:solidFill>
                  <a:srgbClr val="FFFF00"/>
                </a:solidFill>
                <a:latin typeface="Verdana"/>
                <a:ea typeface="Verdana"/>
                <a:cs typeface="Verdana"/>
                <a:sym typeface="Verdana"/>
              </a:rPr>
              <a:t>Skills cognitive</a:t>
            </a:r>
            <a:r>
              <a:rPr b="0" i="0" lang="it" sz="1150" u="none" cap="none" strike="noStrike">
                <a:solidFill>
                  <a:srgbClr val="FEFEFE"/>
                </a:solidFill>
                <a:latin typeface="Verdana"/>
                <a:ea typeface="Verdana"/>
                <a:cs typeface="Verdana"/>
                <a:sym typeface="Verdana"/>
              </a:rPr>
              <a:t>: capacità di astrazione e analisi.</a:t>
            </a:r>
            <a:endParaRPr b="0" i="0" sz="1150" u="none" cap="none" strike="noStrike">
              <a:solidFill>
                <a:srgbClr val="FEFEFE"/>
              </a:solidFill>
              <a:latin typeface="Verdana"/>
              <a:ea typeface="Verdana"/>
              <a:cs typeface="Verdana"/>
              <a:sym typeface="Verdana"/>
            </a:endParaRPr>
          </a:p>
          <a:p>
            <a:pPr indent="0" lvl="0" marL="0" marR="0" rtl="0" algn="l">
              <a:lnSpc>
                <a:spcPct val="115000"/>
              </a:lnSpc>
              <a:spcBef>
                <a:spcPts val="1200"/>
              </a:spcBef>
              <a:spcAft>
                <a:spcPts val="0"/>
              </a:spcAft>
              <a:buClr>
                <a:srgbClr val="000000"/>
              </a:buClr>
              <a:buSzPts val="1200"/>
              <a:buFont typeface="Arial"/>
              <a:buNone/>
            </a:pPr>
            <a:r>
              <a:rPr b="0" i="0" lang="it" sz="1200" u="none" cap="none" strike="noStrike">
                <a:solidFill>
                  <a:srgbClr val="FEFEFE"/>
                </a:solidFill>
                <a:latin typeface="Verdana"/>
                <a:ea typeface="Verdana"/>
                <a:cs typeface="Verdana"/>
                <a:sym typeface="Verdana"/>
              </a:rPr>
              <a:t>Si tratta di caratteristiche che vengono praticate nella vita di tutti i giorni, ma non riusciamo a riconoscerle come possibili marce in più per sfondare nella vita professionale.</a:t>
            </a:r>
            <a:endParaRPr b="0" i="0" sz="1200" u="none" cap="none" strike="noStrike">
              <a:solidFill>
                <a:srgbClr val="FEFEFE"/>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FEFEFE"/>
              </a:solidFill>
              <a:latin typeface="Verdana"/>
              <a:ea typeface="Verdana"/>
              <a:cs typeface="Verdana"/>
              <a:sym typeface="Verdana"/>
            </a:endParaRPr>
          </a:p>
          <a:p>
            <a:pPr indent="0" lvl="0" marL="0" marR="0" rtl="0" algn="l">
              <a:lnSpc>
                <a:spcPct val="115000"/>
              </a:lnSpc>
              <a:spcBef>
                <a:spcPts val="0"/>
              </a:spcBef>
              <a:spcAft>
                <a:spcPts val="0"/>
              </a:spcAft>
              <a:buClr>
                <a:schemeClr val="dk1"/>
              </a:buClr>
              <a:buSzPts val="1100"/>
              <a:buFont typeface="Arial"/>
              <a:buNone/>
            </a:pPr>
            <a:r>
              <a:rPr b="0" i="0" lang="it" sz="1200" u="none" cap="none" strike="noStrike">
                <a:solidFill>
                  <a:srgbClr val="FEFEFE"/>
                </a:solidFill>
                <a:latin typeface="Arial"/>
                <a:ea typeface="Arial"/>
                <a:cs typeface="Arial"/>
                <a:sym typeface="Arial"/>
              </a:rPr>
              <a:t>Occorre iniziare dalla scuola per l’infanzia a elicitare queste competenze, </a:t>
            </a:r>
            <a:endParaRPr b="0" i="0" sz="1200" u="none" cap="none" strike="noStrike">
              <a:solidFill>
                <a:srgbClr val="FEFEFE"/>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1" i="0" lang="it" sz="2200" u="none" cap="none" strike="noStrike">
                <a:solidFill>
                  <a:srgbClr val="FFFF00"/>
                </a:solidFill>
                <a:latin typeface="Arial"/>
                <a:ea typeface="Arial"/>
                <a:cs typeface="Arial"/>
                <a:sym typeface="Arial"/>
              </a:rPr>
              <a:t>quale può essere il ruolo della scuola?</a:t>
            </a:r>
            <a:endParaRPr b="1" i="0" sz="2200" u="none" cap="none" strike="noStrike">
              <a:solidFill>
                <a:srgbClr val="FFFF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FF0000"/>
              </a:solidFill>
              <a:highlight>
                <a:srgbClr val="FFFFFF"/>
              </a:highlight>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8"/>
          <p:cNvPicPr preferRelativeResize="0"/>
          <p:nvPr/>
        </p:nvPicPr>
        <p:blipFill rotWithShape="1">
          <a:blip r:embed="rId3">
            <a:alphaModFix/>
          </a:blip>
          <a:srcRect b="0" l="0" r="0" t="0"/>
          <a:stretch/>
        </p:blipFill>
        <p:spPr>
          <a:xfrm>
            <a:off x="1585300" y="195175"/>
            <a:ext cx="6451599"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5" name="Shape 165"/>
        <p:cNvGrpSpPr/>
        <p:nvPr/>
      </p:nvGrpSpPr>
      <p:grpSpPr>
        <a:xfrm>
          <a:off x="0" y="0"/>
          <a:ext cx="0" cy="0"/>
          <a:chOff x="0" y="0"/>
          <a:chExt cx="0" cy="0"/>
        </a:xfrm>
      </p:grpSpPr>
      <p:sp>
        <p:nvSpPr>
          <p:cNvPr id="166" name="Google Shape;166;p9"/>
          <p:cNvSpPr txBox="1"/>
          <p:nvPr/>
        </p:nvSpPr>
        <p:spPr>
          <a:xfrm>
            <a:off x="109075" y="143300"/>
            <a:ext cx="8886000" cy="500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it" sz="1800" u="none" cap="none" strike="noStrike">
                <a:solidFill>
                  <a:srgbClr val="FFFF00"/>
                </a:solidFill>
                <a:latin typeface="Verdana"/>
                <a:ea typeface="Verdana"/>
                <a:cs typeface="Verdana"/>
                <a:sym typeface="Verdana"/>
              </a:rPr>
              <a:t>SOFT SKILLS e SCUOLA</a:t>
            </a:r>
            <a:endParaRPr b="1" i="0" sz="1800" u="none" cap="none" strike="noStrike">
              <a:solidFill>
                <a:srgbClr val="FFFF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Verdana"/>
              <a:ea typeface="Verdana"/>
              <a:cs typeface="Verdana"/>
              <a:sym typeface="Verdana"/>
            </a:endParaRPr>
          </a:p>
          <a:p>
            <a:pPr indent="-304800" lvl="0" marL="457200" marR="0" rtl="0" algn="l">
              <a:lnSpc>
                <a:spcPct val="100000"/>
              </a:lnSpc>
              <a:spcBef>
                <a:spcPts val="0"/>
              </a:spcBef>
              <a:spcAft>
                <a:spcPts val="0"/>
              </a:spcAft>
              <a:buClr>
                <a:srgbClr val="000000"/>
              </a:buClr>
              <a:buSzPts val="1200"/>
              <a:buFont typeface="Verdana"/>
              <a:buChar char="●"/>
            </a:pPr>
            <a:r>
              <a:rPr b="0" i="0" lang="it" sz="1200" u="none" cap="none" strike="noStrike">
                <a:solidFill>
                  <a:srgbClr val="FEFEFE"/>
                </a:solidFill>
                <a:latin typeface="Verdana"/>
                <a:ea typeface="Verdana"/>
                <a:cs typeface="Verdana"/>
                <a:sym typeface="Verdana"/>
              </a:rPr>
              <a:t>gli elementi che contribuiscono alla valutazione delle soft skills riguardano le</a:t>
            </a:r>
            <a:r>
              <a:rPr b="0" i="0" lang="it" sz="1200" u="none" cap="none" strike="noStrike">
                <a:solidFill>
                  <a:srgbClr val="1A2941"/>
                </a:solidFill>
                <a:latin typeface="Verdana"/>
                <a:ea typeface="Verdana"/>
                <a:cs typeface="Verdana"/>
                <a:sym typeface="Verdana"/>
              </a:rPr>
              <a:t> </a:t>
            </a:r>
            <a:r>
              <a:rPr b="0" i="0" lang="it" sz="1200" u="none" cap="none" strike="noStrike">
                <a:solidFill>
                  <a:srgbClr val="FFFF00"/>
                </a:solidFill>
                <a:latin typeface="Verdana"/>
                <a:ea typeface="Verdana"/>
                <a:cs typeface="Verdana"/>
                <a:sym typeface="Verdana"/>
              </a:rPr>
              <a:t>osservazioni sistematiche, le autobiografie cognitive e i compiti relativi alla realtà.</a:t>
            </a:r>
            <a:endParaRPr b="0" i="0" sz="1200" u="none" cap="none" strike="noStrike">
              <a:solidFill>
                <a:srgbClr val="FFFF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A2941"/>
              </a:solidFill>
              <a:latin typeface="Verdana"/>
              <a:ea typeface="Verdana"/>
              <a:cs typeface="Verdana"/>
              <a:sym typeface="Verdana"/>
            </a:endParaRPr>
          </a:p>
          <a:p>
            <a:pPr indent="-304800" lvl="0" marL="457200" marR="0" rtl="0" algn="l">
              <a:lnSpc>
                <a:spcPct val="100000"/>
              </a:lnSpc>
              <a:spcBef>
                <a:spcPts val="0"/>
              </a:spcBef>
              <a:spcAft>
                <a:spcPts val="0"/>
              </a:spcAft>
              <a:buClr>
                <a:srgbClr val="FFFF00"/>
              </a:buClr>
              <a:buSzPts val="1200"/>
              <a:buFont typeface="Verdana"/>
              <a:buChar char="●"/>
            </a:pPr>
            <a:r>
              <a:rPr b="0" i="0" lang="it" sz="1200" u="none" cap="none" strike="noStrike">
                <a:solidFill>
                  <a:srgbClr val="FFFF00"/>
                </a:solidFill>
                <a:latin typeface="Verdana"/>
                <a:ea typeface="Verdana"/>
                <a:cs typeface="Verdana"/>
                <a:sym typeface="Verdana"/>
              </a:rPr>
              <a:t>alternanza scuola lavoro e sviluppo delle soft skills</a:t>
            </a:r>
            <a:endParaRPr b="0" i="0" sz="1200" u="none" cap="none" strike="noStrike">
              <a:solidFill>
                <a:srgbClr val="FFFF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A2941"/>
              </a:solidFill>
              <a:latin typeface="Verdana"/>
              <a:ea typeface="Verdana"/>
              <a:cs typeface="Verdana"/>
              <a:sym typeface="Verdana"/>
            </a:endParaRPr>
          </a:p>
          <a:p>
            <a:pPr indent="-304800" lvl="0" marL="457200" marR="0" rtl="0" algn="l">
              <a:lnSpc>
                <a:spcPct val="100000"/>
              </a:lnSpc>
              <a:spcBef>
                <a:spcPts val="0"/>
              </a:spcBef>
              <a:spcAft>
                <a:spcPts val="0"/>
              </a:spcAft>
              <a:buClr>
                <a:srgbClr val="1A2941"/>
              </a:buClr>
              <a:buSzPts val="1200"/>
              <a:buFont typeface="Verdana"/>
              <a:buChar char="●"/>
            </a:pPr>
            <a:r>
              <a:rPr b="0" i="0" lang="it" sz="1200" u="none" cap="none" strike="noStrike">
                <a:solidFill>
                  <a:srgbClr val="FFFF00"/>
                </a:solidFill>
                <a:latin typeface="Verdana"/>
                <a:ea typeface="Verdana"/>
                <a:cs typeface="Verdana"/>
                <a:sym typeface="Verdana"/>
              </a:rPr>
              <a:t>Acquisire un nuovo modo di pensare e di agire,</a:t>
            </a:r>
            <a:r>
              <a:rPr b="0" i="0" lang="it" sz="1200" u="none" cap="none" strike="noStrike">
                <a:solidFill>
                  <a:srgbClr val="FEFEFE"/>
                </a:solidFill>
                <a:latin typeface="Verdana"/>
                <a:ea typeface="Verdana"/>
                <a:cs typeface="Verdana"/>
                <a:sym typeface="Verdana"/>
              </a:rPr>
              <a:t> sin dal periodo scolastico, aiuta i ragazzi a vivere meglio nella società, a comprendere il multiculturalismo e a rispettarlo, insegna a saper comunicare le emozioni in maniera chiara e ordinata ma, soprattutto, rispettare le scelte altrui. </a:t>
            </a:r>
            <a:endParaRPr b="0" i="0" sz="1200" u="none" cap="none" strike="noStrike">
              <a:solidFill>
                <a:srgbClr val="FEFEFE"/>
              </a:solidFill>
              <a:latin typeface="Verdana"/>
              <a:ea typeface="Verdana"/>
              <a:cs typeface="Verdana"/>
              <a:sym typeface="Verdana"/>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A2941"/>
              </a:solidFill>
              <a:latin typeface="Verdana"/>
              <a:ea typeface="Verdana"/>
              <a:cs typeface="Verdana"/>
              <a:sym typeface="Verdana"/>
            </a:endParaRPr>
          </a:p>
          <a:p>
            <a:pPr indent="-304800" lvl="0" marL="457200" marR="0" rtl="0" algn="l">
              <a:lnSpc>
                <a:spcPct val="100000"/>
              </a:lnSpc>
              <a:spcBef>
                <a:spcPts val="0"/>
              </a:spcBef>
              <a:spcAft>
                <a:spcPts val="0"/>
              </a:spcAft>
              <a:buClr>
                <a:srgbClr val="FEFEFE"/>
              </a:buClr>
              <a:buSzPts val="1200"/>
              <a:buFont typeface="Verdana"/>
              <a:buChar char="●"/>
            </a:pPr>
            <a:r>
              <a:rPr b="0" i="0" lang="it" sz="1200" u="none" cap="none" strike="noStrike">
                <a:solidFill>
                  <a:srgbClr val="FEFEFE"/>
                </a:solidFill>
                <a:latin typeface="Verdana"/>
                <a:ea typeface="Verdana"/>
                <a:cs typeface="Verdana"/>
                <a:sym typeface="Verdana"/>
              </a:rPr>
              <a:t>Le soft skills contribuiscono alla</a:t>
            </a:r>
            <a:r>
              <a:rPr b="0" i="0" lang="it" sz="1200" u="none" cap="none" strike="noStrike">
                <a:solidFill>
                  <a:srgbClr val="FFFF00"/>
                </a:solidFill>
                <a:latin typeface="Verdana"/>
                <a:ea typeface="Verdana"/>
                <a:cs typeface="Verdana"/>
                <a:sym typeface="Verdana"/>
              </a:rPr>
              <a:t> maturazione personale </a:t>
            </a:r>
            <a:r>
              <a:rPr b="0" i="0" lang="it" sz="1200" u="none" cap="none" strike="noStrike">
                <a:solidFill>
                  <a:srgbClr val="FEFEFE"/>
                </a:solidFill>
                <a:latin typeface="Verdana"/>
                <a:ea typeface="Verdana"/>
                <a:cs typeface="Verdana"/>
                <a:sym typeface="Verdana"/>
              </a:rPr>
              <a:t>di ogni soggetto, soprattutto nei più giovani, creano lavoratori consapevoli e in grado di dare quel valore in più alla propria attività.</a:t>
            </a:r>
            <a:endParaRPr b="0" i="0" sz="1200" u="none" cap="none" strike="noStrike">
              <a:solidFill>
                <a:srgbClr val="FEFEF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rPr b="1" i="0" lang="it" sz="1200" u="none" cap="none" strike="noStrike">
                <a:solidFill>
                  <a:srgbClr val="FFFF00"/>
                </a:solidFill>
                <a:latin typeface="Verdana"/>
                <a:ea typeface="Verdana"/>
                <a:cs typeface="Verdana"/>
                <a:sym typeface="Verdana"/>
              </a:rPr>
              <a:t>OBIETTIVI PER I DOCENTI </a:t>
            </a:r>
            <a:endParaRPr b="1" i="0" sz="1200" u="none" cap="none" strike="noStrike">
              <a:solidFill>
                <a:srgbClr val="FFFF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A2941"/>
              </a:solidFill>
              <a:latin typeface="Verdana"/>
              <a:ea typeface="Verdana"/>
              <a:cs typeface="Verdana"/>
              <a:sym typeface="Verdana"/>
            </a:endParaRPr>
          </a:p>
          <a:p>
            <a:pPr indent="-304800" lvl="0" marL="457200" marR="0" rtl="0" algn="l">
              <a:lnSpc>
                <a:spcPct val="100000"/>
              </a:lnSpc>
              <a:spcBef>
                <a:spcPts val="0"/>
              </a:spcBef>
              <a:spcAft>
                <a:spcPts val="0"/>
              </a:spcAft>
              <a:buClr>
                <a:srgbClr val="FEFEFE"/>
              </a:buClr>
              <a:buSzPts val="1200"/>
              <a:buFont typeface="Verdana"/>
              <a:buChar char="●"/>
            </a:pPr>
            <a:r>
              <a:rPr b="0" i="0" lang="it" sz="1200" u="none" cap="none" strike="noStrike">
                <a:solidFill>
                  <a:srgbClr val="FEFEFE"/>
                </a:solidFill>
                <a:latin typeface="Verdana"/>
                <a:ea typeface="Verdana"/>
                <a:cs typeface="Verdana"/>
                <a:sym typeface="Verdana"/>
              </a:rPr>
              <a:t>aggiornarsi su come sviluppare al meglio tutte queste capacità trasversali dei ragazzi. </a:t>
            </a:r>
            <a:endParaRPr b="0" i="0" sz="1200" u="none" cap="none" strike="noStrike">
              <a:solidFill>
                <a:srgbClr val="FEFEFE"/>
              </a:solidFill>
              <a:latin typeface="Verdana"/>
              <a:ea typeface="Verdana"/>
              <a:cs typeface="Verdana"/>
              <a:sym typeface="Verdana"/>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EFEFE"/>
              </a:solidFill>
              <a:latin typeface="Verdana"/>
              <a:ea typeface="Verdana"/>
              <a:cs typeface="Verdana"/>
              <a:sym typeface="Verdana"/>
            </a:endParaRPr>
          </a:p>
          <a:p>
            <a:pPr indent="-304800" lvl="0" marL="457200" marR="0" rtl="0" algn="l">
              <a:lnSpc>
                <a:spcPct val="100000"/>
              </a:lnSpc>
              <a:spcBef>
                <a:spcPts val="0"/>
              </a:spcBef>
              <a:spcAft>
                <a:spcPts val="0"/>
              </a:spcAft>
              <a:buClr>
                <a:srgbClr val="FEFEFE"/>
              </a:buClr>
              <a:buSzPts val="1200"/>
              <a:buFont typeface="Verdana"/>
              <a:buChar char="●"/>
            </a:pPr>
            <a:r>
              <a:rPr b="0" i="0" lang="it" sz="1200" u="none" cap="none" strike="noStrike">
                <a:solidFill>
                  <a:srgbClr val="FEFEFE"/>
                </a:solidFill>
                <a:latin typeface="Verdana"/>
                <a:ea typeface="Verdana"/>
                <a:cs typeface="Verdana"/>
                <a:sym typeface="Verdana"/>
              </a:rPr>
              <a:t>Insegnare agli alunni a essere persone consapevoli attraverso quesiti che non esulino dalla realtà e che diano modo di pensare in maniera diversa. </a:t>
            </a:r>
            <a:endParaRPr b="0" i="0" sz="1200" u="none" cap="none" strike="noStrike">
              <a:solidFill>
                <a:srgbClr val="FEFEFE"/>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0"/>
          <p:cNvPicPr preferRelativeResize="0"/>
          <p:nvPr/>
        </p:nvPicPr>
        <p:blipFill rotWithShape="1">
          <a:blip r:embed="rId3">
            <a:alphaModFix/>
          </a:blip>
          <a:srcRect b="0" l="0" r="0" t="0"/>
          <a:stretch/>
        </p:blipFill>
        <p:spPr>
          <a:xfrm>
            <a:off x="1439800" y="201325"/>
            <a:ext cx="6534150" cy="3629025"/>
          </a:xfrm>
          <a:prstGeom prst="rect">
            <a:avLst/>
          </a:prstGeom>
          <a:noFill/>
          <a:ln>
            <a:noFill/>
          </a:ln>
        </p:spPr>
      </p:pic>
      <p:sp>
        <p:nvSpPr>
          <p:cNvPr id="172" name="Google Shape;172;p10"/>
          <p:cNvSpPr txBox="1"/>
          <p:nvPr/>
        </p:nvSpPr>
        <p:spPr>
          <a:xfrm>
            <a:off x="494025" y="4067750"/>
            <a:ext cx="8084100" cy="8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000000"/>
                </a:solidFill>
                <a:highlight>
                  <a:srgbClr val="FFFFFF"/>
                </a:highlight>
                <a:latin typeface="Verdana"/>
                <a:ea typeface="Verdana"/>
                <a:cs typeface="Verdana"/>
                <a:sym typeface="Verdana"/>
              </a:rPr>
              <a:t>LIFECOMP Competenze che possono aiutare a diventare più resilienti e a gestire le sfide e  cambiamenti nella loro vita personale e professionale in un mondo in continua evoluzione</a:t>
            </a:r>
            <a:endParaRPr b="0" i="0" sz="1800" u="none" cap="none" strike="noStrike">
              <a:solidFill>
                <a:srgbClr val="000000"/>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2b3d0124568_1_10"/>
          <p:cNvSpPr txBox="1"/>
          <p:nvPr>
            <p:ph type="title"/>
          </p:nvPr>
        </p:nvSpPr>
        <p:spPr>
          <a:xfrm>
            <a:off x="243200" y="340500"/>
            <a:ext cx="4765500" cy="4462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800"/>
              <a:buNone/>
            </a:pPr>
            <a:r>
              <a:t/>
            </a:r>
            <a:endParaRPr sz="3800"/>
          </a:p>
          <a:p>
            <a:pPr indent="-419100" lvl="0" marL="457200" rtl="0" algn="l">
              <a:lnSpc>
                <a:spcPct val="100000"/>
              </a:lnSpc>
              <a:spcBef>
                <a:spcPts val="0"/>
              </a:spcBef>
              <a:spcAft>
                <a:spcPts val="0"/>
              </a:spcAft>
              <a:buSzPts val="3000"/>
              <a:buChar char="-"/>
            </a:pPr>
            <a:r>
              <a:rPr lang="it" sz="3000"/>
              <a:t>14,00 accoglienza</a:t>
            </a:r>
            <a:endParaRPr sz="3000"/>
          </a:p>
          <a:p>
            <a:pPr indent="-419100" lvl="0" marL="457200" rtl="0" algn="l">
              <a:lnSpc>
                <a:spcPct val="100000"/>
              </a:lnSpc>
              <a:spcBef>
                <a:spcPts val="0"/>
              </a:spcBef>
              <a:spcAft>
                <a:spcPts val="0"/>
              </a:spcAft>
              <a:buSzPts val="3000"/>
              <a:buChar char="-"/>
            </a:pPr>
            <a:r>
              <a:rPr lang="it" sz="3000"/>
              <a:t>14,30 presentazione della sfida e divisione in gruppi</a:t>
            </a:r>
            <a:endParaRPr sz="3000"/>
          </a:p>
          <a:p>
            <a:pPr indent="-419100" lvl="0" marL="457200" rtl="0" algn="l">
              <a:lnSpc>
                <a:spcPct val="100000"/>
              </a:lnSpc>
              <a:spcBef>
                <a:spcPts val="0"/>
              </a:spcBef>
              <a:spcAft>
                <a:spcPts val="0"/>
              </a:spcAft>
              <a:buSzPts val="3000"/>
              <a:buChar char="-"/>
            </a:pPr>
            <a:r>
              <a:rPr lang="it" sz="3000"/>
              <a:t>16,00 fase di ideazione</a:t>
            </a:r>
            <a:endParaRPr sz="3000"/>
          </a:p>
          <a:p>
            <a:pPr indent="-419100" lvl="0" marL="457200" rtl="0" algn="l">
              <a:lnSpc>
                <a:spcPct val="100000"/>
              </a:lnSpc>
              <a:spcBef>
                <a:spcPts val="0"/>
              </a:spcBef>
              <a:spcAft>
                <a:spcPts val="0"/>
              </a:spcAft>
              <a:buSzPts val="3000"/>
              <a:buChar char="-"/>
            </a:pPr>
            <a:r>
              <a:rPr lang="it" sz="3000"/>
              <a:t>17,00 fase di scelta dell’attività</a:t>
            </a:r>
            <a:endParaRPr sz="3000"/>
          </a:p>
          <a:p>
            <a:pPr indent="-419100" lvl="0" marL="457200" rtl="0" algn="l">
              <a:lnSpc>
                <a:spcPct val="100000"/>
              </a:lnSpc>
              <a:spcBef>
                <a:spcPts val="0"/>
              </a:spcBef>
              <a:spcAft>
                <a:spcPts val="0"/>
              </a:spcAft>
              <a:buSzPts val="3000"/>
              <a:buChar char="-"/>
            </a:pPr>
            <a:r>
              <a:rPr lang="it" sz="3000"/>
              <a:t>18,00 buffet</a:t>
            </a:r>
            <a:endParaRPr sz="3000"/>
          </a:p>
        </p:txBody>
      </p:sp>
      <p:pic>
        <p:nvPicPr>
          <p:cNvPr id="62" name="Google Shape;62;g2b3d0124568_1_10"/>
          <p:cNvPicPr preferRelativeResize="0"/>
          <p:nvPr/>
        </p:nvPicPr>
        <p:blipFill rotWithShape="1">
          <a:blip r:embed="rId3">
            <a:alphaModFix/>
          </a:blip>
          <a:srcRect b="0" l="20248" r="0" t="0"/>
          <a:stretch/>
        </p:blipFill>
        <p:spPr>
          <a:xfrm>
            <a:off x="5143500" y="2010350"/>
            <a:ext cx="4000500" cy="3133150"/>
          </a:xfrm>
          <a:prstGeom prst="rect">
            <a:avLst/>
          </a:prstGeom>
          <a:noFill/>
          <a:ln>
            <a:noFill/>
          </a:ln>
        </p:spPr>
      </p:pic>
      <p:sp>
        <p:nvSpPr>
          <p:cNvPr id="63" name="Google Shape;63;g2b3d0124568_1_10"/>
          <p:cNvSpPr txBox="1"/>
          <p:nvPr/>
        </p:nvSpPr>
        <p:spPr>
          <a:xfrm>
            <a:off x="3151350" y="157225"/>
            <a:ext cx="2340300" cy="6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it" sz="2400">
                <a:solidFill>
                  <a:schemeClr val="dk1"/>
                </a:solidFill>
              </a:rPr>
              <a:t>21 FEBBRAIO</a:t>
            </a:r>
            <a:endParaRPr b="1" sz="24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6" name="Shape 176"/>
        <p:cNvGrpSpPr/>
        <p:nvPr/>
      </p:nvGrpSpPr>
      <p:grpSpPr>
        <a:xfrm>
          <a:off x="0" y="0"/>
          <a:ext cx="0" cy="0"/>
          <a:chOff x="0" y="0"/>
          <a:chExt cx="0" cy="0"/>
        </a:xfrm>
      </p:grpSpPr>
      <p:sp>
        <p:nvSpPr>
          <p:cNvPr id="177" name="Google Shape;177;p11"/>
          <p:cNvSpPr txBox="1"/>
          <p:nvPr/>
        </p:nvSpPr>
        <p:spPr>
          <a:xfrm>
            <a:off x="226700" y="79125"/>
            <a:ext cx="8650800" cy="45660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chemeClr val="dk1"/>
              </a:buClr>
              <a:buSzPts val="1100"/>
              <a:buFont typeface="Arial"/>
              <a:buNone/>
            </a:pPr>
            <a:r>
              <a:rPr b="1" i="0" lang="it" sz="1500" u="none" cap="none" strike="noStrike">
                <a:solidFill>
                  <a:srgbClr val="FFFF00"/>
                </a:solidFill>
                <a:latin typeface="Verdana"/>
                <a:ea typeface="Verdana"/>
                <a:cs typeface="Verdana"/>
                <a:sym typeface="Verdana"/>
              </a:rPr>
              <a:t>PERSONALI</a:t>
            </a:r>
            <a:endParaRPr b="1" i="0" sz="1500" u="none" cap="none" strike="noStrike">
              <a:solidFill>
                <a:srgbClr val="FFFF00"/>
              </a:solidFill>
              <a:latin typeface="Verdana"/>
              <a:ea typeface="Verdana"/>
              <a:cs typeface="Verdana"/>
              <a:sym typeface="Verdana"/>
            </a:endParaRPr>
          </a:p>
          <a:p>
            <a:pPr indent="-292100" lvl="0" marL="457200" marR="0" rtl="0" algn="l">
              <a:lnSpc>
                <a:spcPct val="150000"/>
              </a:lnSpc>
              <a:spcBef>
                <a:spcPts val="800"/>
              </a:spcBef>
              <a:spcAft>
                <a:spcPts val="0"/>
              </a:spcAft>
              <a:buClr>
                <a:srgbClr val="FEFEFE"/>
              </a:buClr>
              <a:buSzPts val="1000"/>
              <a:buFont typeface="Arial"/>
              <a:buAutoNum type="arabicPeriod"/>
            </a:pPr>
            <a:r>
              <a:rPr b="1" i="0" lang="it" sz="1000" u="none" cap="none" strike="noStrike">
                <a:solidFill>
                  <a:srgbClr val="FFFF00"/>
                </a:solidFill>
                <a:latin typeface="Verdana"/>
                <a:ea typeface="Verdana"/>
                <a:cs typeface="Verdana"/>
                <a:sym typeface="Verdana"/>
              </a:rPr>
              <a:t>Autoregolazione</a:t>
            </a:r>
            <a:r>
              <a:rPr b="0" i="0" lang="it" sz="1000" u="none" cap="none" strike="noStrike">
                <a:solidFill>
                  <a:srgbClr val="FEFEFE"/>
                </a:solidFill>
                <a:latin typeface="Verdana"/>
                <a:ea typeface="Verdana"/>
                <a:cs typeface="Verdana"/>
                <a:sym typeface="Verdana"/>
              </a:rPr>
              <a:t>: consapevolezza e gestione di emozioni, pensieri e comportamenti</a:t>
            </a:r>
            <a:endParaRPr b="0" i="0" sz="1000" u="none" cap="none" strike="noStrike">
              <a:solidFill>
                <a:srgbClr val="FEFEFE"/>
              </a:solidFill>
              <a:latin typeface="Verdana"/>
              <a:ea typeface="Verdana"/>
              <a:cs typeface="Verdana"/>
              <a:sym typeface="Verdana"/>
            </a:endParaRPr>
          </a:p>
          <a:p>
            <a:pPr indent="-292100" lvl="0" marL="457200" marR="0" rtl="0" algn="l">
              <a:lnSpc>
                <a:spcPct val="150000"/>
              </a:lnSpc>
              <a:spcBef>
                <a:spcPts val="0"/>
              </a:spcBef>
              <a:spcAft>
                <a:spcPts val="0"/>
              </a:spcAft>
              <a:buClr>
                <a:srgbClr val="FEFEFE"/>
              </a:buClr>
              <a:buSzPts val="1000"/>
              <a:buFont typeface="Arial"/>
              <a:buAutoNum type="arabicPeriod"/>
            </a:pPr>
            <a:r>
              <a:rPr b="1" i="0" lang="it" sz="1000" u="none" cap="none" strike="noStrike">
                <a:solidFill>
                  <a:srgbClr val="FFFF00"/>
                </a:solidFill>
                <a:latin typeface="Verdana"/>
                <a:ea typeface="Verdana"/>
                <a:cs typeface="Verdana"/>
                <a:sym typeface="Verdana"/>
              </a:rPr>
              <a:t>Flessibilità</a:t>
            </a:r>
            <a:r>
              <a:rPr b="0" i="0" lang="it" sz="1000" u="none" cap="none" strike="noStrike">
                <a:solidFill>
                  <a:srgbClr val="FEFEFE"/>
                </a:solidFill>
                <a:latin typeface="Verdana"/>
                <a:ea typeface="Verdana"/>
                <a:cs typeface="Verdana"/>
                <a:sym typeface="Verdana"/>
              </a:rPr>
              <a:t>: capacità di gestire le transizioni e l’incertezza e di affrontare le sfide</a:t>
            </a:r>
            <a:endParaRPr b="0" i="0" sz="1000" u="none" cap="none" strike="noStrike">
              <a:solidFill>
                <a:srgbClr val="FEFEFE"/>
              </a:solidFill>
              <a:latin typeface="Verdana"/>
              <a:ea typeface="Verdana"/>
              <a:cs typeface="Verdana"/>
              <a:sym typeface="Verdana"/>
            </a:endParaRPr>
          </a:p>
          <a:p>
            <a:pPr indent="-292100" lvl="0" marL="457200" marR="0" rtl="0" algn="l">
              <a:lnSpc>
                <a:spcPct val="150000"/>
              </a:lnSpc>
              <a:spcBef>
                <a:spcPts val="0"/>
              </a:spcBef>
              <a:spcAft>
                <a:spcPts val="0"/>
              </a:spcAft>
              <a:buClr>
                <a:srgbClr val="FEFEFE"/>
              </a:buClr>
              <a:buSzPts val="1000"/>
              <a:buFont typeface="Arial"/>
              <a:buAutoNum type="arabicPeriod"/>
            </a:pPr>
            <a:r>
              <a:rPr b="1" i="0" lang="it" sz="1000" u="none" cap="none" strike="noStrike">
                <a:solidFill>
                  <a:srgbClr val="FFFF00"/>
                </a:solidFill>
                <a:latin typeface="Verdana"/>
                <a:ea typeface="Verdana"/>
                <a:cs typeface="Verdana"/>
                <a:sym typeface="Verdana"/>
              </a:rPr>
              <a:t>Benessere</a:t>
            </a:r>
            <a:r>
              <a:rPr b="1" i="0" lang="it" sz="1000" u="none" cap="none" strike="noStrike">
                <a:solidFill>
                  <a:srgbClr val="FEFEFE"/>
                </a:solidFill>
                <a:latin typeface="Verdana"/>
                <a:ea typeface="Verdana"/>
                <a:cs typeface="Verdana"/>
                <a:sym typeface="Verdana"/>
              </a:rPr>
              <a:t>: </a:t>
            </a:r>
            <a:r>
              <a:rPr b="0" i="0" lang="it" sz="1000" u="none" cap="none" strike="noStrike">
                <a:solidFill>
                  <a:srgbClr val="FEFEFE"/>
                </a:solidFill>
                <a:latin typeface="Verdana"/>
                <a:ea typeface="Verdana"/>
                <a:cs typeface="Verdana"/>
                <a:sym typeface="Verdana"/>
              </a:rPr>
              <a:t>ricerca della soddisfazione nella vita, cura della salute fisica, mentale e sociale e adozione di uno stile di vita sostenibile</a:t>
            </a:r>
            <a:endParaRPr b="0" i="0" sz="1000" u="none" cap="none" strike="noStrike">
              <a:solidFill>
                <a:srgbClr val="FEFEFE"/>
              </a:solidFill>
              <a:latin typeface="Verdana"/>
              <a:ea typeface="Verdana"/>
              <a:cs typeface="Verdana"/>
              <a:sym typeface="Verdana"/>
            </a:endParaRPr>
          </a:p>
          <a:p>
            <a:pPr indent="0" lvl="0" marL="0" marR="0" rtl="0" algn="ctr">
              <a:lnSpc>
                <a:spcPct val="150000"/>
              </a:lnSpc>
              <a:spcBef>
                <a:spcPts val="800"/>
              </a:spcBef>
              <a:spcAft>
                <a:spcPts val="0"/>
              </a:spcAft>
              <a:buClr>
                <a:schemeClr val="dk1"/>
              </a:buClr>
              <a:buSzPts val="1100"/>
              <a:buFont typeface="Arial"/>
              <a:buNone/>
            </a:pPr>
            <a:r>
              <a:rPr b="1" i="0" lang="it" sz="1400" u="none" cap="none" strike="noStrike">
                <a:solidFill>
                  <a:srgbClr val="FF9900"/>
                </a:solidFill>
                <a:latin typeface="Verdana"/>
                <a:ea typeface="Verdana"/>
                <a:cs typeface="Verdana"/>
                <a:sym typeface="Verdana"/>
              </a:rPr>
              <a:t>SOCIALI</a:t>
            </a:r>
            <a:endParaRPr b="1" i="0" sz="1400" u="none" cap="none" strike="noStrike">
              <a:solidFill>
                <a:srgbClr val="FF9900"/>
              </a:solidFill>
              <a:latin typeface="Verdana"/>
              <a:ea typeface="Verdana"/>
              <a:cs typeface="Verdana"/>
              <a:sym typeface="Verdana"/>
            </a:endParaRPr>
          </a:p>
          <a:p>
            <a:pPr indent="-292100" lvl="0" marL="457200" marR="0" rtl="0" algn="l">
              <a:lnSpc>
                <a:spcPct val="150000"/>
              </a:lnSpc>
              <a:spcBef>
                <a:spcPts val="800"/>
              </a:spcBef>
              <a:spcAft>
                <a:spcPts val="0"/>
              </a:spcAft>
              <a:buClr>
                <a:srgbClr val="FEFEFE"/>
              </a:buClr>
              <a:buSzPts val="1000"/>
              <a:buFont typeface="Arial"/>
              <a:buAutoNum type="arabicPeriod"/>
            </a:pPr>
            <a:r>
              <a:rPr b="1" i="0" lang="it" sz="1000" u="none" cap="none" strike="noStrike">
                <a:solidFill>
                  <a:srgbClr val="FF9900"/>
                </a:solidFill>
                <a:latin typeface="Verdana"/>
                <a:ea typeface="Verdana"/>
                <a:cs typeface="Verdana"/>
                <a:sym typeface="Verdana"/>
              </a:rPr>
              <a:t>Empatia</a:t>
            </a:r>
            <a:r>
              <a:rPr b="1" i="0" lang="it" sz="1000" u="none" cap="none" strike="noStrike">
                <a:solidFill>
                  <a:srgbClr val="FEFEFE"/>
                </a:solidFill>
                <a:latin typeface="Verdana"/>
                <a:ea typeface="Verdana"/>
                <a:cs typeface="Verdana"/>
                <a:sym typeface="Verdana"/>
              </a:rPr>
              <a:t>: </a:t>
            </a:r>
            <a:r>
              <a:rPr b="0" i="0" lang="it" sz="1000" u="none" cap="none" strike="noStrike">
                <a:solidFill>
                  <a:srgbClr val="FEFEFE"/>
                </a:solidFill>
                <a:latin typeface="Verdana"/>
                <a:ea typeface="Verdana"/>
                <a:cs typeface="Verdana"/>
                <a:sym typeface="Verdana"/>
              </a:rPr>
              <a:t>la comprensione delle emozioni, delle esperienze e dei valori di un’altra persona e il saper dare risposte appropriate</a:t>
            </a:r>
            <a:endParaRPr b="0" i="0" sz="1000" u="none" cap="none" strike="noStrike">
              <a:solidFill>
                <a:srgbClr val="FEFEFE"/>
              </a:solidFill>
              <a:latin typeface="Verdana"/>
              <a:ea typeface="Verdana"/>
              <a:cs typeface="Verdana"/>
              <a:sym typeface="Verdana"/>
            </a:endParaRPr>
          </a:p>
          <a:p>
            <a:pPr indent="-292100" lvl="0" marL="457200" marR="0" rtl="0" algn="l">
              <a:lnSpc>
                <a:spcPct val="150000"/>
              </a:lnSpc>
              <a:spcBef>
                <a:spcPts val="0"/>
              </a:spcBef>
              <a:spcAft>
                <a:spcPts val="0"/>
              </a:spcAft>
              <a:buClr>
                <a:srgbClr val="FEFEFE"/>
              </a:buClr>
              <a:buSzPts val="1000"/>
              <a:buFont typeface="Arial"/>
              <a:buAutoNum type="arabicPeriod"/>
            </a:pPr>
            <a:r>
              <a:rPr b="1" i="0" lang="it" sz="1000" u="none" cap="none" strike="noStrike">
                <a:solidFill>
                  <a:srgbClr val="FF9900"/>
                </a:solidFill>
                <a:latin typeface="Verdana"/>
                <a:ea typeface="Verdana"/>
                <a:cs typeface="Verdana"/>
                <a:sym typeface="Verdana"/>
              </a:rPr>
              <a:t>Comunicazione</a:t>
            </a:r>
            <a:r>
              <a:rPr b="1" i="0" lang="it" sz="1000" u="none" cap="none" strike="noStrike">
                <a:solidFill>
                  <a:srgbClr val="FEFEFE"/>
                </a:solidFill>
                <a:latin typeface="Verdana"/>
                <a:ea typeface="Verdana"/>
                <a:cs typeface="Verdana"/>
                <a:sym typeface="Verdana"/>
              </a:rPr>
              <a:t>: </a:t>
            </a:r>
            <a:r>
              <a:rPr b="0" i="0" lang="it" sz="1000" u="none" cap="none" strike="noStrike">
                <a:solidFill>
                  <a:srgbClr val="FEFEFE"/>
                </a:solidFill>
                <a:latin typeface="Verdana"/>
                <a:ea typeface="Verdana"/>
                <a:cs typeface="Verdana"/>
                <a:sym typeface="Verdana"/>
              </a:rPr>
              <a:t>utilizzo di strategie di comunicazione pertinenti, di codici e strumenti specifici a seconda del contesto e del contenuto</a:t>
            </a:r>
            <a:endParaRPr b="0" i="0" sz="1000" u="none" cap="none" strike="noStrike">
              <a:solidFill>
                <a:srgbClr val="FEFEFE"/>
              </a:solidFill>
              <a:latin typeface="Verdana"/>
              <a:ea typeface="Verdana"/>
              <a:cs typeface="Verdana"/>
              <a:sym typeface="Verdana"/>
            </a:endParaRPr>
          </a:p>
          <a:p>
            <a:pPr indent="-292100" lvl="0" marL="457200" marR="0" rtl="0" algn="l">
              <a:lnSpc>
                <a:spcPct val="150000"/>
              </a:lnSpc>
              <a:spcBef>
                <a:spcPts val="0"/>
              </a:spcBef>
              <a:spcAft>
                <a:spcPts val="0"/>
              </a:spcAft>
              <a:buClr>
                <a:srgbClr val="FEFEFE"/>
              </a:buClr>
              <a:buSzPts val="1000"/>
              <a:buFont typeface="Arial"/>
              <a:buAutoNum type="arabicPeriod"/>
            </a:pPr>
            <a:r>
              <a:rPr b="1" i="0" lang="it" sz="1000" u="none" cap="none" strike="noStrike">
                <a:solidFill>
                  <a:srgbClr val="FF9900"/>
                </a:solidFill>
                <a:latin typeface="Verdana"/>
                <a:ea typeface="Verdana"/>
                <a:cs typeface="Verdana"/>
                <a:sym typeface="Verdana"/>
              </a:rPr>
              <a:t>Collaborazione</a:t>
            </a:r>
            <a:r>
              <a:rPr b="0" i="0" lang="it" sz="1000" u="none" cap="none" strike="noStrike">
                <a:solidFill>
                  <a:srgbClr val="FF9900"/>
                </a:solidFill>
                <a:latin typeface="Verdana"/>
                <a:ea typeface="Verdana"/>
                <a:cs typeface="Verdana"/>
                <a:sym typeface="Verdana"/>
              </a:rPr>
              <a:t>: </a:t>
            </a:r>
            <a:r>
              <a:rPr b="0" i="0" lang="it" sz="1000" u="none" cap="none" strike="noStrike">
                <a:solidFill>
                  <a:srgbClr val="FEFEFE"/>
                </a:solidFill>
                <a:latin typeface="Verdana"/>
                <a:ea typeface="Verdana"/>
                <a:cs typeface="Verdana"/>
                <a:sym typeface="Verdana"/>
              </a:rPr>
              <a:t>impegno in attività di gruppo e lavoro di squadra in cui si riconoscono e rispettano gli altri</a:t>
            </a:r>
            <a:endParaRPr b="0" i="0" sz="1000" u="none" cap="none" strike="noStrike">
              <a:solidFill>
                <a:srgbClr val="FEFEFE"/>
              </a:solidFill>
              <a:latin typeface="Verdana"/>
              <a:ea typeface="Verdana"/>
              <a:cs typeface="Verdana"/>
              <a:sym typeface="Verdana"/>
            </a:endParaRPr>
          </a:p>
          <a:p>
            <a:pPr indent="0" lvl="0" marL="0" marR="0" rtl="0" algn="ctr">
              <a:lnSpc>
                <a:spcPct val="150000"/>
              </a:lnSpc>
              <a:spcBef>
                <a:spcPts val="800"/>
              </a:spcBef>
              <a:spcAft>
                <a:spcPts val="0"/>
              </a:spcAft>
              <a:buClr>
                <a:schemeClr val="dk1"/>
              </a:buClr>
              <a:buSzPts val="1100"/>
              <a:buFont typeface="Arial"/>
              <a:buNone/>
            </a:pPr>
            <a:r>
              <a:rPr b="1" i="0" lang="it" sz="1400" u="none" cap="none" strike="noStrike">
                <a:solidFill>
                  <a:srgbClr val="CC0000"/>
                </a:solidFill>
                <a:latin typeface="Verdana"/>
                <a:ea typeface="Verdana"/>
                <a:cs typeface="Verdana"/>
                <a:sym typeface="Verdana"/>
              </a:rPr>
              <a:t>IMPARARE AD IMPARARE</a:t>
            </a:r>
            <a:endParaRPr b="1" i="0" sz="1400" u="none" cap="none" strike="noStrike">
              <a:solidFill>
                <a:srgbClr val="CC0000"/>
              </a:solidFill>
              <a:latin typeface="Verdana"/>
              <a:ea typeface="Verdana"/>
              <a:cs typeface="Verdana"/>
              <a:sym typeface="Verdana"/>
            </a:endParaRPr>
          </a:p>
          <a:p>
            <a:pPr indent="-292100" lvl="0" marL="457200" marR="0" rtl="0" algn="l">
              <a:lnSpc>
                <a:spcPct val="150000"/>
              </a:lnSpc>
              <a:spcBef>
                <a:spcPts val="800"/>
              </a:spcBef>
              <a:spcAft>
                <a:spcPts val="0"/>
              </a:spcAft>
              <a:buClr>
                <a:srgbClr val="FEFEFE"/>
              </a:buClr>
              <a:buSzPts val="1000"/>
              <a:buFont typeface="Arial"/>
              <a:buAutoNum type="arabicPeriod"/>
            </a:pPr>
            <a:r>
              <a:rPr b="1" i="0" lang="it" sz="1000" u="none" cap="none" strike="noStrike">
                <a:solidFill>
                  <a:srgbClr val="CC0000"/>
                </a:solidFill>
                <a:latin typeface="Verdana"/>
                <a:ea typeface="Verdana"/>
                <a:cs typeface="Verdana"/>
                <a:sym typeface="Verdana"/>
              </a:rPr>
              <a:t>Mentalità di crescita</a:t>
            </a:r>
            <a:r>
              <a:rPr b="0" i="0" lang="it" sz="1000" u="none" cap="none" strike="noStrike">
                <a:solidFill>
                  <a:srgbClr val="FF0000"/>
                </a:solidFill>
                <a:latin typeface="Verdana"/>
                <a:ea typeface="Verdana"/>
                <a:cs typeface="Verdana"/>
                <a:sym typeface="Verdana"/>
              </a:rPr>
              <a:t> </a:t>
            </a:r>
            <a:r>
              <a:rPr b="0" i="0" lang="it" sz="1000" u="none" cap="none" strike="noStrike">
                <a:solidFill>
                  <a:srgbClr val="FEFEFE"/>
                </a:solidFill>
                <a:latin typeface="Verdana"/>
                <a:ea typeface="Verdana"/>
                <a:cs typeface="Verdana"/>
                <a:sym typeface="Verdana"/>
              </a:rPr>
              <a:t>(Growth mindset): credere nel potenziale proprio e degli altri di imparare e progredire continuamente</a:t>
            </a:r>
            <a:endParaRPr b="0" i="0" sz="1000" u="none" cap="none" strike="noStrike">
              <a:solidFill>
                <a:srgbClr val="FEFEFE"/>
              </a:solidFill>
              <a:latin typeface="Verdana"/>
              <a:ea typeface="Verdana"/>
              <a:cs typeface="Verdana"/>
              <a:sym typeface="Verdana"/>
            </a:endParaRPr>
          </a:p>
          <a:p>
            <a:pPr indent="-292100" lvl="0" marL="457200" marR="0" rtl="0" algn="l">
              <a:lnSpc>
                <a:spcPct val="150000"/>
              </a:lnSpc>
              <a:spcBef>
                <a:spcPts val="0"/>
              </a:spcBef>
              <a:spcAft>
                <a:spcPts val="0"/>
              </a:spcAft>
              <a:buClr>
                <a:srgbClr val="FEFEFE"/>
              </a:buClr>
              <a:buSzPts val="1000"/>
              <a:buFont typeface="Arial"/>
              <a:buAutoNum type="arabicPeriod"/>
            </a:pPr>
            <a:r>
              <a:rPr b="1" i="0" lang="it" sz="1000" u="none" cap="none" strike="noStrike">
                <a:solidFill>
                  <a:srgbClr val="CC0000"/>
                </a:solidFill>
                <a:latin typeface="Verdana"/>
                <a:ea typeface="Verdana"/>
                <a:cs typeface="Verdana"/>
                <a:sym typeface="Verdana"/>
              </a:rPr>
              <a:t>Pensiero critico</a:t>
            </a:r>
            <a:r>
              <a:rPr b="0" i="0" lang="it" sz="1000" u="none" cap="none" strike="noStrike">
                <a:solidFill>
                  <a:srgbClr val="CC0000"/>
                </a:solidFill>
                <a:latin typeface="Verdana"/>
                <a:ea typeface="Verdana"/>
                <a:cs typeface="Verdana"/>
                <a:sym typeface="Verdana"/>
              </a:rPr>
              <a:t>:</a:t>
            </a:r>
            <a:r>
              <a:rPr b="0" i="0" lang="it" sz="1000" u="none" cap="none" strike="noStrike">
                <a:solidFill>
                  <a:srgbClr val="FEFEFE"/>
                </a:solidFill>
                <a:latin typeface="Verdana"/>
                <a:ea typeface="Verdana"/>
                <a:cs typeface="Verdana"/>
                <a:sym typeface="Verdana"/>
              </a:rPr>
              <a:t> capacità di valutare informazioni e argomenti per sostenere conclusioni motivate e sviluppare soluzioni innovative</a:t>
            </a:r>
            <a:endParaRPr b="0" i="0" sz="1000" u="none" cap="none" strike="noStrike">
              <a:solidFill>
                <a:srgbClr val="FEFEFE"/>
              </a:solidFill>
              <a:latin typeface="Verdana"/>
              <a:ea typeface="Verdana"/>
              <a:cs typeface="Verdana"/>
              <a:sym typeface="Verdana"/>
            </a:endParaRPr>
          </a:p>
          <a:p>
            <a:pPr indent="-292100" lvl="0" marL="457200" marR="0" rtl="0" algn="l">
              <a:lnSpc>
                <a:spcPct val="150000"/>
              </a:lnSpc>
              <a:spcBef>
                <a:spcPts val="0"/>
              </a:spcBef>
              <a:spcAft>
                <a:spcPts val="0"/>
              </a:spcAft>
              <a:buClr>
                <a:srgbClr val="FEFEFE"/>
              </a:buClr>
              <a:buSzPts val="1000"/>
              <a:buFont typeface="Arial"/>
              <a:buAutoNum type="arabicPeriod"/>
            </a:pPr>
            <a:r>
              <a:rPr b="1" i="0" lang="it" sz="1000" u="none" cap="none" strike="noStrike">
                <a:solidFill>
                  <a:srgbClr val="CC0000"/>
                </a:solidFill>
                <a:latin typeface="Verdana"/>
                <a:ea typeface="Verdana"/>
                <a:cs typeface="Verdana"/>
                <a:sym typeface="Verdana"/>
              </a:rPr>
              <a:t>Gestione dell’apprendimento</a:t>
            </a:r>
            <a:r>
              <a:rPr b="0" i="0" lang="it" sz="1000" u="none" cap="none" strike="noStrike">
                <a:solidFill>
                  <a:srgbClr val="CC0000"/>
                </a:solidFill>
                <a:latin typeface="Verdana"/>
                <a:ea typeface="Verdana"/>
                <a:cs typeface="Verdana"/>
                <a:sym typeface="Verdana"/>
              </a:rPr>
              <a:t>:</a:t>
            </a:r>
            <a:r>
              <a:rPr b="0" i="0" lang="it" sz="1000" u="none" cap="none" strike="noStrike">
                <a:solidFill>
                  <a:srgbClr val="FEFEFE"/>
                </a:solidFill>
                <a:latin typeface="Verdana"/>
                <a:ea typeface="Verdana"/>
                <a:cs typeface="Verdana"/>
                <a:sym typeface="Verdana"/>
              </a:rPr>
              <a:t> pianificazione, organizzazione, monitoraggio e revisione del proprio apprendimento</a:t>
            </a:r>
            <a:endParaRPr b="0" i="0" sz="1000" u="none" cap="none" strike="noStrike">
              <a:solidFill>
                <a:srgbClr val="FEFEFE"/>
              </a:solidFill>
              <a:latin typeface="Verdana"/>
              <a:ea typeface="Verdana"/>
              <a:cs typeface="Verdana"/>
              <a:sym typeface="Verdana"/>
            </a:endParaRPr>
          </a:p>
          <a:p>
            <a:pPr indent="0" lvl="0" marL="0" marR="0" rtl="0" algn="l">
              <a:lnSpc>
                <a:spcPct val="100000"/>
              </a:lnSpc>
              <a:spcBef>
                <a:spcPts val="800"/>
              </a:spcBef>
              <a:spcAft>
                <a:spcPts val="0"/>
              </a:spcAft>
              <a:buClr>
                <a:srgbClr val="000000"/>
              </a:buClr>
              <a:buSzPts val="1600"/>
              <a:buFont typeface="Arial"/>
              <a:buNone/>
            </a:pPr>
            <a:r>
              <a:t/>
            </a:r>
            <a:endParaRPr b="0" i="0" sz="1600" u="none" cap="none" strike="noStrike">
              <a:solidFill>
                <a:schemeClr val="dk2"/>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b3d0124568_1_58"/>
          <p:cNvSpPr txBox="1"/>
          <p:nvPr>
            <p:ph type="title"/>
          </p:nvPr>
        </p:nvSpPr>
        <p:spPr>
          <a:xfrm>
            <a:off x="311700" y="79125"/>
            <a:ext cx="8520600" cy="823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b="1" lang="it" sz="2577">
                <a:solidFill>
                  <a:srgbClr val="FF0000"/>
                </a:solidFill>
              </a:rPr>
              <a:t>I criteri di valutazione per gli elaborati sono:</a:t>
            </a:r>
            <a:endParaRPr b="1" sz="3577">
              <a:solidFill>
                <a:srgbClr val="FF0000"/>
              </a:solidFill>
            </a:endParaRPr>
          </a:p>
        </p:txBody>
      </p:sp>
      <p:sp>
        <p:nvSpPr>
          <p:cNvPr id="183" name="Google Shape;183;g2b3d0124568_1_58"/>
          <p:cNvSpPr txBox="1"/>
          <p:nvPr/>
        </p:nvSpPr>
        <p:spPr>
          <a:xfrm>
            <a:off x="216000" y="673700"/>
            <a:ext cx="8244600" cy="433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 sz="1000" u="none" cap="none" strike="noStrike">
                <a:solidFill>
                  <a:schemeClr val="dk2"/>
                </a:solidFill>
                <a:latin typeface="Arial"/>
                <a:ea typeface="Arial"/>
                <a:cs typeface="Arial"/>
                <a:sym typeface="Arial"/>
              </a:rPr>
              <a:t>1. *Rilevanza pedagogica:* Valutazione dell'approccio educativo e della sua pertinenza rispetto agli obiettivi formativi.</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 sz="1000" u="none" cap="none" strike="noStrike">
                <a:solidFill>
                  <a:schemeClr val="dk2"/>
                </a:solidFill>
                <a:latin typeface="Arial"/>
                <a:ea typeface="Arial"/>
                <a:cs typeface="Arial"/>
                <a:sym typeface="Arial"/>
              </a:rPr>
              <a:t>2. *Sviluppo di competenze:* Analisi della capacità degli elaborati nel favorire lo sviluppo di competenze trasversali, sia soft skills che hard skills.</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 sz="1000" u="none" cap="none" strike="noStrike">
                <a:solidFill>
                  <a:schemeClr val="dk2"/>
                </a:solidFill>
                <a:latin typeface="Arial"/>
                <a:ea typeface="Arial"/>
                <a:cs typeface="Arial"/>
                <a:sym typeface="Arial"/>
              </a:rPr>
              <a:t>3. *Innovazione e utilizzo delle tecnologie:* Valutazione del grado di innovazione e dell'efficace integrazione di nuove tecnologie e intelligenza artificiale.</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 sz="1000" u="none" cap="none" strike="noStrike">
                <a:solidFill>
                  <a:schemeClr val="dk2"/>
                </a:solidFill>
                <a:latin typeface="Arial"/>
                <a:ea typeface="Arial"/>
                <a:cs typeface="Arial"/>
                <a:sym typeface="Arial"/>
              </a:rPr>
              <a:t>4. *Qualità relazionale:* Esame dell'impatto delle attività sul miglioramento delle relazioni, sia tra docenti che tra docenti e studenti.</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 sz="1000" u="none" cap="none" strike="noStrike">
                <a:solidFill>
                  <a:schemeClr val="dk2"/>
                </a:solidFill>
                <a:latin typeface="Arial"/>
                <a:ea typeface="Arial"/>
                <a:cs typeface="Arial"/>
                <a:sym typeface="Arial"/>
              </a:rPr>
              <a:t>5. *Risultati misurabili:* Considerazione di risultati tangibili ottenuti durante l'evento o le lezioni, inclusi indicatori di apprendimento e partecipazione attiva.</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 sz="1000" u="none" cap="none" strike="noStrike">
                <a:solidFill>
                  <a:schemeClr val="dk2"/>
                </a:solidFill>
                <a:latin typeface="Arial"/>
                <a:ea typeface="Arial"/>
                <a:cs typeface="Arial"/>
                <a:sym typeface="Arial"/>
              </a:rPr>
              <a:t>6. *Adattabilità al contesto didattico:* Valutazione della fattibilità di implementazione degli elaborati nel contesto scolastico, considerando risorse e tempi disponibili.</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 sz="1000" u="none" cap="none" strike="noStrike">
                <a:solidFill>
                  <a:schemeClr val="dk2"/>
                </a:solidFill>
                <a:latin typeface="Arial"/>
                <a:ea typeface="Arial"/>
                <a:cs typeface="Arial"/>
                <a:sym typeface="Arial"/>
              </a:rPr>
              <a:t>7. *Riflessione sull'apprendimento:* Analisi della capacità dei docenti di riflettere sul processo di apprendimento, identificando punti di forza e aree di miglioramento.</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 sz="1000" u="none" cap="none" strike="noStrike">
                <a:solidFill>
                  <a:schemeClr val="dk2"/>
                </a:solidFill>
                <a:latin typeface="Arial"/>
                <a:ea typeface="Arial"/>
                <a:cs typeface="Arial"/>
                <a:sym typeface="Arial"/>
              </a:rPr>
              <a:t>8. *Sostenibilità a lungo termine:* Esame della possibilità di integrare gli elementi degli elaborati nel piano didattico a lungo termine, contribuendo al progresso continuo degli studenti.</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 sz="1000" u="none" cap="none" strike="noStrike">
                <a:solidFill>
                  <a:schemeClr val="dk2"/>
                </a:solidFill>
                <a:latin typeface="Arial"/>
                <a:ea typeface="Arial"/>
                <a:cs typeface="Arial"/>
                <a:sym typeface="Arial"/>
              </a:rPr>
              <a:t>9. *Creatività e originalità:* Valutazione dell'originalità e della creatività nell'approccio adottato per affrontare le necessità degli studenti.</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 sz="1000" u="none" cap="none" strike="noStrike">
                <a:solidFill>
                  <a:schemeClr val="dk2"/>
                </a:solidFill>
                <a:latin typeface="Arial"/>
                <a:ea typeface="Arial"/>
                <a:cs typeface="Arial"/>
                <a:sym typeface="Arial"/>
              </a:rPr>
              <a:t>10. *Presentazione e comunicazione:* Considerazione della chiarezza, coerenza e efficacia nella presentazione degli elaborati, inclusi materiali didattici e risorse utilizzate.</a:t>
            </a:r>
            <a:endParaRPr b="0"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2b3d0124568_1_1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800"/>
              <a:buNone/>
            </a:pPr>
            <a:r>
              <a:rPr lang="it" sz="3800"/>
              <a:t>22</a:t>
            </a:r>
            <a:r>
              <a:rPr lang="it" sz="3800"/>
              <a:t> febbraio</a:t>
            </a:r>
            <a:endParaRPr sz="3800"/>
          </a:p>
          <a:p>
            <a:pPr indent="-419100" lvl="0" marL="457200" rtl="0" algn="l">
              <a:lnSpc>
                <a:spcPct val="100000"/>
              </a:lnSpc>
              <a:spcBef>
                <a:spcPts val="0"/>
              </a:spcBef>
              <a:spcAft>
                <a:spcPts val="0"/>
              </a:spcAft>
              <a:buSzPts val="3000"/>
              <a:buChar char="-"/>
            </a:pPr>
            <a:r>
              <a:rPr lang="it" sz="3000"/>
              <a:t>14,00 accoglienza e ripresa dei lavori in gruppi</a:t>
            </a:r>
            <a:endParaRPr sz="3000"/>
          </a:p>
          <a:p>
            <a:pPr indent="-419100" lvl="0" marL="457200" rtl="0" algn="l">
              <a:lnSpc>
                <a:spcPct val="100000"/>
              </a:lnSpc>
              <a:spcBef>
                <a:spcPts val="0"/>
              </a:spcBef>
              <a:spcAft>
                <a:spcPts val="0"/>
              </a:spcAft>
              <a:buSzPts val="3000"/>
              <a:buChar char="-"/>
            </a:pPr>
            <a:r>
              <a:rPr lang="it" sz="3000"/>
              <a:t>14,30 definizione del prodotto</a:t>
            </a:r>
            <a:endParaRPr sz="3000"/>
          </a:p>
          <a:p>
            <a:pPr indent="-419100" lvl="0" marL="457200" rtl="0" algn="l">
              <a:lnSpc>
                <a:spcPct val="100000"/>
              </a:lnSpc>
              <a:spcBef>
                <a:spcPts val="0"/>
              </a:spcBef>
              <a:spcAft>
                <a:spcPts val="0"/>
              </a:spcAft>
              <a:buSzPts val="3000"/>
              <a:buChar char="-"/>
            </a:pPr>
            <a:r>
              <a:rPr lang="it" sz="3000"/>
              <a:t>16,30 pitch di ciascun gruppo</a:t>
            </a:r>
            <a:endParaRPr sz="3000"/>
          </a:p>
          <a:p>
            <a:pPr indent="-419100" lvl="0" marL="457200" rtl="0" algn="l">
              <a:lnSpc>
                <a:spcPct val="100000"/>
              </a:lnSpc>
              <a:spcBef>
                <a:spcPts val="0"/>
              </a:spcBef>
              <a:spcAft>
                <a:spcPts val="0"/>
              </a:spcAft>
              <a:buSzPts val="3000"/>
              <a:buChar char="-"/>
            </a:pPr>
            <a:r>
              <a:rPr lang="it" sz="3000"/>
              <a:t>17,30 impegno dei DS e saluti</a:t>
            </a:r>
            <a:endParaRPr sz="3000"/>
          </a:p>
        </p:txBody>
      </p:sp>
      <p:pic>
        <p:nvPicPr>
          <p:cNvPr id="69" name="Google Shape;69;g2b3d0124568_1_18"/>
          <p:cNvPicPr preferRelativeResize="0"/>
          <p:nvPr/>
        </p:nvPicPr>
        <p:blipFill rotWithShape="1">
          <a:blip r:embed="rId3">
            <a:alphaModFix/>
          </a:blip>
          <a:srcRect b="0" l="0" r="0" t="0"/>
          <a:stretch/>
        </p:blipFill>
        <p:spPr>
          <a:xfrm>
            <a:off x="6557125" y="1565500"/>
            <a:ext cx="2852250" cy="285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b3d0124568_1_6"/>
          <p:cNvSpPr txBox="1"/>
          <p:nvPr/>
        </p:nvSpPr>
        <p:spPr>
          <a:xfrm>
            <a:off x="321900" y="497750"/>
            <a:ext cx="8500200" cy="214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br>
              <a:rPr lang="it" sz="1800">
                <a:solidFill>
                  <a:schemeClr val="dk1"/>
                </a:solidFill>
              </a:rPr>
            </a:br>
            <a:br>
              <a:rPr lang="it" sz="1800">
                <a:solidFill>
                  <a:schemeClr val="dk1"/>
                </a:solidFill>
              </a:rPr>
            </a:br>
            <a:br>
              <a:rPr lang="it" sz="1800">
                <a:solidFill>
                  <a:schemeClr val="dk1"/>
                </a:solidFill>
              </a:rPr>
            </a:br>
            <a:r>
              <a:rPr b="0" i="0" lang="it" sz="1800" u="none" cap="none" strike="noStrike">
                <a:solidFill>
                  <a:schemeClr val="dk1"/>
                </a:solidFill>
                <a:latin typeface="Arial"/>
                <a:ea typeface="Arial"/>
                <a:cs typeface="Arial"/>
                <a:sym typeface="Arial"/>
              </a:rPr>
              <a:t>Realizzate in gruppo un’attività </a:t>
            </a:r>
            <a:r>
              <a:rPr b="0" i="0" lang="it" sz="1800" u="none" cap="none" strike="noStrike">
                <a:solidFill>
                  <a:srgbClr val="FF0000"/>
                </a:solidFill>
                <a:latin typeface="Arial"/>
                <a:ea typeface="Arial"/>
                <a:cs typeface="Arial"/>
                <a:sym typeface="Arial"/>
              </a:rPr>
              <a:t>della durata massima di 8 ore</a:t>
            </a:r>
            <a:r>
              <a:rPr b="0" i="0" lang="it" sz="1800" u="none" cap="none" strike="noStrike">
                <a:solidFill>
                  <a:schemeClr val="dk1"/>
                </a:solidFill>
                <a:latin typeface="Arial"/>
                <a:ea typeface="Arial"/>
                <a:cs typeface="Arial"/>
                <a:sym typeface="Arial"/>
              </a:rPr>
              <a:t>, che possa </a:t>
            </a:r>
            <a:r>
              <a:rPr lang="it" sz="1800">
                <a:solidFill>
                  <a:schemeClr val="dk1"/>
                </a:solidFill>
              </a:rPr>
              <a:t>divenire esempio di</a:t>
            </a:r>
            <a:r>
              <a:rPr b="0" i="0" lang="it" sz="1800" u="none" cap="none" strike="noStrike">
                <a:solidFill>
                  <a:schemeClr val="dk1"/>
                </a:solidFill>
                <a:latin typeface="Arial"/>
                <a:ea typeface="Arial"/>
                <a:cs typeface="Arial"/>
                <a:sym typeface="Arial"/>
              </a:rPr>
              <a:t> una</a:t>
            </a:r>
            <a:r>
              <a:rPr b="0" i="0" lang="it" sz="1800" u="none" cap="none" strike="noStrike">
                <a:solidFill>
                  <a:srgbClr val="FF0000"/>
                </a:solidFill>
                <a:latin typeface="Arial"/>
                <a:ea typeface="Arial"/>
                <a:cs typeface="Arial"/>
                <a:sym typeface="Arial"/>
              </a:rPr>
              <a:t> lezion</a:t>
            </a:r>
            <a:r>
              <a:rPr lang="it" sz="1800">
                <a:solidFill>
                  <a:srgbClr val="FF0000"/>
                </a:solidFill>
              </a:rPr>
              <a:t>e</a:t>
            </a:r>
            <a:r>
              <a:rPr b="0" i="0" lang="it" sz="1800" u="none" cap="none" strike="noStrike">
                <a:solidFill>
                  <a:srgbClr val="FF0000"/>
                </a:solidFill>
                <a:latin typeface="Arial"/>
                <a:ea typeface="Arial"/>
                <a:cs typeface="Arial"/>
                <a:sym typeface="Arial"/>
              </a:rPr>
              <a:t> innovativa</a:t>
            </a:r>
            <a:r>
              <a:rPr lang="it" sz="1800">
                <a:solidFill>
                  <a:schemeClr val="dk1"/>
                </a:solidFill>
              </a:rPr>
              <a:t>, inquadrata all’interno della materia curricolare di</a:t>
            </a:r>
            <a:r>
              <a:rPr lang="it" sz="1800">
                <a:solidFill>
                  <a:schemeClr val="dk2"/>
                </a:solidFill>
              </a:rPr>
              <a:t> </a:t>
            </a:r>
            <a:r>
              <a:rPr lang="it" sz="1800">
                <a:solidFill>
                  <a:srgbClr val="FF0000"/>
                </a:solidFill>
              </a:rPr>
              <a:t>educazione civica</a:t>
            </a:r>
            <a:r>
              <a:rPr lang="it" sz="1800">
                <a:solidFill>
                  <a:schemeClr val="dk2"/>
                </a:solidFill>
              </a:rPr>
              <a:t>, </a:t>
            </a:r>
            <a:r>
              <a:rPr lang="it" sz="1800">
                <a:solidFill>
                  <a:schemeClr val="dk1"/>
                </a:solidFill>
              </a:rPr>
              <a:t>in particolare volta al potenziamento della cittadinanza attiva digitale della comunità scolastica.</a:t>
            </a:r>
            <a:endParaRPr b="0" i="0" sz="2100" u="none" cap="none" strike="noStrike">
              <a:solidFill>
                <a:schemeClr val="dk1"/>
              </a:solidFill>
              <a:latin typeface="Arial"/>
              <a:ea typeface="Arial"/>
              <a:cs typeface="Arial"/>
              <a:sym typeface="Arial"/>
            </a:endParaRPr>
          </a:p>
        </p:txBody>
      </p:sp>
      <p:pic>
        <p:nvPicPr>
          <p:cNvPr id="75" name="Google Shape;75;g2b3d0124568_1_6"/>
          <p:cNvPicPr preferRelativeResize="0"/>
          <p:nvPr/>
        </p:nvPicPr>
        <p:blipFill rotWithShape="1">
          <a:blip r:embed="rId3">
            <a:alphaModFix/>
          </a:blip>
          <a:srcRect b="0" l="0" r="0" t="0"/>
          <a:stretch/>
        </p:blipFill>
        <p:spPr>
          <a:xfrm>
            <a:off x="0" y="2830050"/>
            <a:ext cx="9144003" cy="3077125"/>
          </a:xfrm>
          <a:prstGeom prst="rect">
            <a:avLst/>
          </a:prstGeom>
          <a:noFill/>
          <a:ln>
            <a:noFill/>
          </a:ln>
        </p:spPr>
      </p:pic>
      <p:sp>
        <p:nvSpPr>
          <p:cNvPr id="76" name="Google Shape;76;g2b3d0124568_1_6"/>
          <p:cNvSpPr txBox="1"/>
          <p:nvPr/>
        </p:nvSpPr>
        <p:spPr>
          <a:xfrm>
            <a:off x="3594900" y="336900"/>
            <a:ext cx="1773300" cy="5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2000">
                <a:solidFill>
                  <a:schemeClr val="dk1"/>
                </a:solidFill>
              </a:rPr>
              <a:t>CONSEGNA</a:t>
            </a:r>
            <a:endParaRPr b="1" sz="2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2bac629b74a_0_1"/>
          <p:cNvSpPr txBox="1"/>
          <p:nvPr/>
        </p:nvSpPr>
        <p:spPr>
          <a:xfrm>
            <a:off x="235825" y="239950"/>
            <a:ext cx="8692200" cy="29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it" sz="1800" u="none" cap="none" strike="noStrike">
                <a:solidFill>
                  <a:schemeClr val="dk1"/>
                </a:solidFill>
                <a:latin typeface="Arial"/>
                <a:ea typeface="Arial"/>
                <a:cs typeface="Arial"/>
                <a:sym typeface="Arial"/>
              </a:rPr>
              <a:t>L’attività deve mettere</a:t>
            </a:r>
            <a:r>
              <a:rPr b="0" i="0" lang="it" sz="1800" u="none" cap="none" strike="noStrike">
                <a:solidFill>
                  <a:schemeClr val="dk2"/>
                </a:solidFill>
                <a:latin typeface="Arial"/>
                <a:ea typeface="Arial"/>
                <a:cs typeface="Arial"/>
                <a:sym typeface="Arial"/>
              </a:rPr>
              <a:t> </a:t>
            </a:r>
            <a:r>
              <a:rPr b="0" i="0" lang="it" sz="1800" u="none" cap="none" strike="noStrike">
                <a:solidFill>
                  <a:srgbClr val="FF0000"/>
                </a:solidFill>
                <a:latin typeface="Arial"/>
                <a:ea typeface="Arial"/>
                <a:cs typeface="Arial"/>
                <a:sym typeface="Arial"/>
              </a:rPr>
              <a:t>gli studenti al centro: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lang="it" sz="1800">
                <a:solidFill>
                  <a:srgbClr val="222222"/>
                </a:solidFill>
                <a:highlight>
                  <a:srgbClr val="FFFFFF"/>
                </a:highlight>
              </a:rPr>
              <a:t>appassionarli all’apprendimento sano, risvegliare  la voglia di imparare per sé stessi, creando anche  spazi per la crescita personale. Questo approccio deve comprendere ogni componente del sistema scolastico, non solo gli alunni ma anche i professori e il personale ATA</a:t>
            </a:r>
            <a:endParaRPr sz="1800">
              <a:solidFill>
                <a:srgbClr val="222222"/>
              </a:solidFill>
              <a:highlight>
                <a:srgbClr val="FFFFFF"/>
              </a:highlight>
            </a:endParaRPr>
          </a:p>
          <a:p>
            <a:pPr indent="0" lvl="0" marL="0" marR="0" rtl="0" algn="ctr">
              <a:lnSpc>
                <a:spcPct val="100000"/>
              </a:lnSpc>
              <a:spcBef>
                <a:spcPts val="0"/>
              </a:spcBef>
              <a:spcAft>
                <a:spcPts val="0"/>
              </a:spcAft>
              <a:buClr>
                <a:srgbClr val="000000"/>
              </a:buClr>
              <a:buSzPts val="1800"/>
              <a:buFont typeface="Arial"/>
              <a:buNone/>
            </a:pPr>
            <a:r>
              <a:t/>
            </a:r>
            <a:endParaRPr sz="18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it" sz="1800">
                <a:solidFill>
                  <a:srgbClr val="222222"/>
                </a:solidFill>
                <a:highlight>
                  <a:srgbClr val="FFFFFF"/>
                </a:highlight>
              </a:rPr>
              <a:t>La metodologia dovrà essere coinvolgente, agevolando la concentrazione di</a:t>
            </a:r>
            <a:r>
              <a:rPr lang="it" sz="1800">
                <a:solidFill>
                  <a:srgbClr val="FF0000"/>
                </a:solidFill>
                <a:highlight>
                  <a:srgbClr val="FFFFFF"/>
                </a:highlight>
              </a:rPr>
              <a:t> tutti </a:t>
            </a:r>
            <a:r>
              <a:rPr lang="it" sz="1800">
                <a:solidFill>
                  <a:srgbClr val="222222"/>
                </a:solidFill>
                <a:highlight>
                  <a:srgbClr val="FFFFFF"/>
                </a:highlight>
              </a:rPr>
              <a:t>gli alunni e deve </a:t>
            </a:r>
            <a:r>
              <a:rPr lang="it" sz="1800">
                <a:solidFill>
                  <a:srgbClr val="FF0000"/>
                </a:solidFill>
                <a:highlight>
                  <a:srgbClr val="FFFFFF"/>
                </a:highlight>
              </a:rPr>
              <a:t>valorizzare la relazione studente-professore, coniugando la professionalità con l’empatia</a:t>
            </a:r>
            <a:r>
              <a:rPr lang="it" sz="1800">
                <a:solidFill>
                  <a:schemeClr val="dk1"/>
                </a:solidFill>
                <a:highlight>
                  <a:srgbClr val="FFFFFF"/>
                </a:highlight>
              </a:rPr>
              <a:t>.</a:t>
            </a:r>
            <a:endParaRPr b="0" i="0" sz="1800" u="none" cap="none" strike="noStrike">
              <a:solidFill>
                <a:schemeClr val="accent1"/>
              </a:solidFill>
              <a:latin typeface="Arial"/>
              <a:ea typeface="Arial"/>
              <a:cs typeface="Arial"/>
              <a:sym typeface="Arial"/>
            </a:endParaRPr>
          </a:p>
        </p:txBody>
      </p:sp>
      <p:pic>
        <p:nvPicPr>
          <p:cNvPr id="82" name="Google Shape;82;g2bac629b74a_0_1"/>
          <p:cNvPicPr preferRelativeResize="0"/>
          <p:nvPr/>
        </p:nvPicPr>
        <p:blipFill rotWithShape="1">
          <a:blip r:embed="rId3">
            <a:alphaModFix/>
          </a:blip>
          <a:srcRect b="0" l="0" r="0" t="0"/>
          <a:stretch/>
        </p:blipFill>
        <p:spPr>
          <a:xfrm>
            <a:off x="-100" y="2946475"/>
            <a:ext cx="9144003" cy="2927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bac629b74a_0_6"/>
          <p:cNvSpPr txBox="1"/>
          <p:nvPr/>
        </p:nvSpPr>
        <p:spPr>
          <a:xfrm>
            <a:off x="243300" y="608500"/>
            <a:ext cx="8657400" cy="135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it" sz="2200" u="none" cap="none" strike="noStrike">
                <a:solidFill>
                  <a:schemeClr val="accent1"/>
                </a:solidFill>
                <a:latin typeface="Arial"/>
                <a:ea typeface="Arial"/>
                <a:cs typeface="Arial"/>
                <a:sym typeface="Arial"/>
              </a:rPr>
              <a:t>Gli elaborati saranno presi in esame per una possibile inclusione nel piano didattico del 2024/25.</a:t>
            </a:r>
            <a:endParaRPr b="0" i="0" sz="2200" u="none" cap="none" strike="noStrike">
              <a:solidFill>
                <a:schemeClr val="accent1"/>
              </a:solidFill>
              <a:latin typeface="Arial"/>
              <a:ea typeface="Arial"/>
              <a:cs typeface="Arial"/>
              <a:sym typeface="Arial"/>
            </a:endParaRPr>
          </a:p>
        </p:txBody>
      </p:sp>
      <p:pic>
        <p:nvPicPr>
          <p:cNvPr id="88" name="Google Shape;88;g2bac629b74a_0_6"/>
          <p:cNvPicPr preferRelativeResize="0"/>
          <p:nvPr/>
        </p:nvPicPr>
        <p:blipFill rotWithShape="1">
          <a:blip r:embed="rId3">
            <a:alphaModFix/>
          </a:blip>
          <a:srcRect b="0" l="0" r="0" t="0"/>
          <a:stretch/>
        </p:blipFill>
        <p:spPr>
          <a:xfrm>
            <a:off x="0" y="2242845"/>
            <a:ext cx="9144003" cy="38889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b3d0124568_1_24"/>
          <p:cNvSpPr txBox="1"/>
          <p:nvPr>
            <p:ph type="title"/>
          </p:nvPr>
        </p:nvSpPr>
        <p:spPr>
          <a:xfrm>
            <a:off x="365150" y="4236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it" sz="3120">
                <a:solidFill>
                  <a:schemeClr val="accent1"/>
                </a:solidFill>
              </a:rPr>
              <a:t>DIGITALE E RELAZIONI</a:t>
            </a:r>
            <a:endParaRPr b="1" sz="3120">
              <a:solidFill>
                <a:schemeClr val="accent1"/>
              </a:solidFill>
            </a:endParaRPr>
          </a:p>
        </p:txBody>
      </p:sp>
      <p:sp>
        <p:nvSpPr>
          <p:cNvPr id="94" name="Google Shape;94;g2b3d0124568_1_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it" sz="1700"/>
              <a:t>COSA PENSIAMO QUANDO DICIAMO DIGITALE</a:t>
            </a:r>
            <a:endParaRPr sz="1700"/>
          </a:p>
        </p:txBody>
      </p:sp>
      <p:sp>
        <p:nvSpPr>
          <p:cNvPr id="95" name="Google Shape;95;g2b3d0124568_1_24"/>
          <p:cNvSpPr txBox="1"/>
          <p:nvPr>
            <p:ph idx="2" type="body"/>
          </p:nvPr>
        </p:nvSpPr>
        <p:spPr>
          <a:xfrm>
            <a:off x="4832400" y="1244700"/>
            <a:ext cx="3999900" cy="3645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it" sz="1700"/>
              <a:t>COSA E’ IL DIGITALE….</a:t>
            </a:r>
            <a:endParaRPr sz="1700"/>
          </a:p>
        </p:txBody>
      </p:sp>
      <p:pic>
        <p:nvPicPr>
          <p:cNvPr id="96" name="Google Shape;96;g2b3d0124568_1_24"/>
          <p:cNvPicPr preferRelativeResize="0"/>
          <p:nvPr/>
        </p:nvPicPr>
        <p:blipFill rotWithShape="1">
          <a:blip r:embed="rId3">
            <a:alphaModFix/>
          </a:blip>
          <a:srcRect b="0" l="0" r="0" t="0"/>
          <a:stretch/>
        </p:blipFill>
        <p:spPr>
          <a:xfrm>
            <a:off x="4832400" y="2112352"/>
            <a:ext cx="3999900" cy="3031149"/>
          </a:xfrm>
          <a:prstGeom prst="rect">
            <a:avLst/>
          </a:prstGeom>
          <a:noFill/>
          <a:ln>
            <a:noFill/>
          </a:ln>
        </p:spPr>
      </p:pic>
      <p:pic>
        <p:nvPicPr>
          <p:cNvPr id="97" name="Google Shape;97;g2b3d0124568_1_24"/>
          <p:cNvPicPr preferRelativeResize="0"/>
          <p:nvPr/>
        </p:nvPicPr>
        <p:blipFill rotWithShape="1">
          <a:blip r:embed="rId4">
            <a:alphaModFix/>
          </a:blip>
          <a:srcRect b="0" l="0" r="0" t="0"/>
          <a:stretch/>
        </p:blipFill>
        <p:spPr>
          <a:xfrm>
            <a:off x="0" y="2233950"/>
            <a:ext cx="4368599" cy="290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b3d0124568_1_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it">
                <a:solidFill>
                  <a:srgbClr val="FF0000"/>
                </a:solidFill>
              </a:rPr>
              <a:t>SPUNTI DI RIFLESSIONE SUL DIGITALE</a:t>
            </a:r>
            <a:endParaRPr>
              <a:solidFill>
                <a:srgbClr val="FF0000"/>
              </a:solidFill>
            </a:endParaRPr>
          </a:p>
        </p:txBody>
      </p:sp>
      <p:sp>
        <p:nvSpPr>
          <p:cNvPr id="103" name="Google Shape;103;g2b3d0124568_1_3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200"/>
              <a:buNone/>
            </a:pPr>
            <a:r>
              <a:rPr lang="it" u="sng">
                <a:solidFill>
                  <a:schemeClr val="hlink"/>
                </a:solidFill>
                <a:hlinkClick r:id="rId3"/>
              </a:rPr>
              <a:t>https://www.generazioniconnesse.it/site/it/0000/00/00/onlife/</a:t>
            </a:r>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rPr i="1" lang="it">
                <a:solidFill>
                  <a:schemeClr val="dk1"/>
                </a:solidFill>
              </a:rPr>
              <a:t>CONCETTO DI ONLIFE</a:t>
            </a:r>
            <a:endParaRPr i="1">
              <a:solidFill>
                <a:schemeClr val="dk1"/>
              </a:solidFill>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rPr lang="it" u="sng">
                <a:solidFill>
                  <a:schemeClr val="hlink"/>
                </a:solidFill>
                <a:hlinkClick r:id="rId4"/>
              </a:rPr>
              <a:t>https://scuoladigitale.istruzione.it/pnsd/ambiti/ambienti-e-strumenti/azione-6-linee-guida-per-politiche-attive-di-byod-bring-your-own-device/</a:t>
            </a:r>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rPr i="1" lang="it">
                <a:solidFill>
                  <a:schemeClr val="dk1"/>
                </a:solidFill>
              </a:rPr>
              <a:t>PNSD, PIANO DEL MINISTERO CHE PREVEDE L’USO DEL DEVICE </a:t>
            </a:r>
            <a:endParaRPr i="1">
              <a:solidFill>
                <a:schemeClr val="dk1"/>
              </a:solidFill>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t/>
            </a:r>
            <a:endParaRPr/>
          </a:p>
        </p:txBody>
      </p:sp>
      <p:pic>
        <p:nvPicPr>
          <p:cNvPr id="104" name="Google Shape;104;g2b3d0124568_1_34"/>
          <p:cNvPicPr preferRelativeResize="0"/>
          <p:nvPr/>
        </p:nvPicPr>
        <p:blipFill rotWithShape="1">
          <a:blip r:embed="rId5">
            <a:alphaModFix/>
          </a:blip>
          <a:srcRect b="0" l="0" r="0" t="0"/>
          <a:stretch/>
        </p:blipFill>
        <p:spPr>
          <a:xfrm>
            <a:off x="3537550" y="0"/>
            <a:ext cx="560645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b3d0124568_1_44"/>
          <p:cNvSpPr txBox="1"/>
          <p:nvPr>
            <p:ph type="title"/>
          </p:nvPr>
        </p:nvSpPr>
        <p:spPr>
          <a:xfrm>
            <a:off x="311700" y="319750"/>
            <a:ext cx="3057300" cy="75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2400"/>
              <a:buNone/>
            </a:pPr>
            <a:r>
              <a:rPr lang="it" sz="1860">
                <a:solidFill>
                  <a:srgbClr val="FF0000"/>
                </a:solidFill>
              </a:rPr>
              <a:t>LE RELAZIONI A SCUOLA</a:t>
            </a:r>
            <a:endParaRPr sz="1860">
              <a:solidFill>
                <a:srgbClr val="FF0000"/>
              </a:solidFill>
            </a:endParaRPr>
          </a:p>
        </p:txBody>
      </p:sp>
      <p:sp>
        <p:nvSpPr>
          <p:cNvPr id="110" name="Google Shape;110;g2b3d0124568_1_44"/>
          <p:cNvSpPr txBox="1"/>
          <p:nvPr>
            <p:ph idx="1" type="body"/>
          </p:nvPr>
        </p:nvSpPr>
        <p:spPr>
          <a:xfrm>
            <a:off x="311700" y="1389600"/>
            <a:ext cx="2956200" cy="3179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200"/>
              <a:buNone/>
            </a:pPr>
            <a:r>
              <a:rPr lang="it" u="sng">
                <a:solidFill>
                  <a:schemeClr val="hlink"/>
                </a:solidFill>
                <a:hlinkClick r:id="rId3"/>
              </a:rPr>
              <a:t>https://centroscuola.it/products/lappello</a:t>
            </a:r>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rPr i="1" lang="it">
                <a:solidFill>
                  <a:schemeClr val="dk1"/>
                </a:solidFill>
              </a:rPr>
              <a:t>APPELLO, CHE SIGNIFICATO HA?</a:t>
            </a:r>
            <a:endParaRPr i="1">
              <a:solidFill>
                <a:schemeClr val="dk1"/>
              </a:solidFill>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rPr lang="it" u="sng">
                <a:solidFill>
                  <a:schemeClr val="hlink"/>
                </a:solidFill>
                <a:hlinkClick r:id="rId4"/>
              </a:rPr>
              <a:t>https://www.cambridgeitaly.it/blog/coltivare-relazioni-nostra-classe</a:t>
            </a:r>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rPr i="1" lang="it">
                <a:solidFill>
                  <a:schemeClr val="dk1"/>
                </a:solidFill>
              </a:rPr>
              <a:t>PERCHÉ’ SONO IMPORTANTI LE RELAZIONI IN CLASSE?</a:t>
            </a:r>
            <a:endParaRPr i="1">
              <a:solidFill>
                <a:schemeClr val="dk1"/>
              </a:solidFill>
            </a:endParaRPr>
          </a:p>
        </p:txBody>
      </p:sp>
      <p:pic>
        <p:nvPicPr>
          <p:cNvPr id="111" name="Google Shape;111;g2b3d0124568_1_44"/>
          <p:cNvPicPr preferRelativeResize="0"/>
          <p:nvPr/>
        </p:nvPicPr>
        <p:blipFill rotWithShape="1">
          <a:blip r:embed="rId5">
            <a:alphaModFix/>
          </a:blip>
          <a:srcRect b="0" l="0" r="0" t="0"/>
          <a:stretch/>
        </p:blipFill>
        <p:spPr>
          <a:xfrm>
            <a:off x="3424500" y="1311288"/>
            <a:ext cx="5719501" cy="38120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