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Proxima Nova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0" roundtripDataSignature="AMtx7mjtD8FuTFSt12YptNe+Wf22iSXV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roximaNova-bold.fntdata"/><Relationship Id="rId16" Type="http://schemas.openxmlformats.org/officeDocument/2006/relationships/font" Target="fonts/ProximaNova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roximaNova-boldItalic.fntdata"/><Relationship Id="rId6" Type="http://schemas.openxmlformats.org/officeDocument/2006/relationships/slide" Target="slides/slide1.xml"/><Relationship Id="rId18" Type="http://schemas.openxmlformats.org/officeDocument/2006/relationships/font" Target="fonts/ProximaNova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bb9f4fb50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bb9f4fb50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bb9f4fb50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bb9f4fb50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b9f4fb500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g2bb9f4fb500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bb9f4fb500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g2bb9f4fb500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4.jpg"/><Relationship Id="rId5" Type="http://schemas.openxmlformats.org/officeDocument/2006/relationships/image" Target="../media/image14.jpg"/><Relationship Id="rId6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magine che contiene Carattere, calligrafia, testo, tipografia&#10;&#10;Descrizione generata automaticamente" id="54" name="Google Shape;5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94864" y="0"/>
            <a:ext cx="477773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Carattere, testo, bianco, logo&#10;&#10;Descrizione generata automaticamente" id="55" name="Google Shape;5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63190" y="4196073"/>
            <a:ext cx="2365209" cy="7797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"/>
          <p:cNvSpPr txBox="1"/>
          <p:nvPr/>
        </p:nvSpPr>
        <p:spPr>
          <a:xfrm>
            <a:off x="739975" y="442700"/>
            <a:ext cx="35289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t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GRUPPO: 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t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FUTURO IN CORSO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1"/>
          <p:cNvPicPr preferRelativeResize="0"/>
          <p:nvPr/>
        </p:nvPicPr>
        <p:blipFill rotWithShape="1">
          <a:blip r:embed="rId5">
            <a:alphaModFix/>
          </a:blip>
          <a:srcRect b="24936" l="0" r="0" t="0"/>
          <a:stretch/>
        </p:blipFill>
        <p:spPr>
          <a:xfrm>
            <a:off x="1653325" y="1730874"/>
            <a:ext cx="3596924" cy="318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med">
        <p14:prism dir="l"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/>
          <p:nvPr/>
        </p:nvSpPr>
        <p:spPr>
          <a:xfrm>
            <a:off x="696025" y="695325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t" sz="28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IL TEAM</a:t>
            </a:r>
            <a:endParaRPr b="1" i="0" sz="28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1" name="Google Shape;121;p6"/>
          <p:cNvSpPr txBox="1"/>
          <p:nvPr/>
        </p:nvSpPr>
        <p:spPr>
          <a:xfrm>
            <a:off x="696025" y="1821300"/>
            <a:ext cx="2208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it" sz="1700">
                <a:solidFill>
                  <a:srgbClr val="475FC2"/>
                </a:solidFill>
                <a:latin typeface="Proxima Nova"/>
                <a:ea typeface="Proxima Nova"/>
                <a:cs typeface="Proxima Nova"/>
                <a:sym typeface="Proxima Nova"/>
              </a:rPr>
              <a:t>Isabella Colombo</a:t>
            </a:r>
            <a:endParaRPr b="1" i="0" sz="1700" u="none" cap="none" strike="noStrike">
              <a:solidFill>
                <a:srgbClr val="475FC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2" name="Google Shape;122;p6"/>
          <p:cNvSpPr txBox="1"/>
          <p:nvPr/>
        </p:nvSpPr>
        <p:spPr>
          <a:xfrm>
            <a:off x="3467700" y="1821300"/>
            <a:ext cx="2208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it" sz="1700">
                <a:solidFill>
                  <a:srgbClr val="475FC2"/>
                </a:solidFill>
                <a:latin typeface="Proxima Nova"/>
                <a:ea typeface="Proxima Nova"/>
                <a:cs typeface="Proxima Nova"/>
                <a:sym typeface="Proxima Nova"/>
              </a:rPr>
              <a:t>Federica Verciglio</a:t>
            </a:r>
            <a:endParaRPr b="1" i="0" sz="1700" u="none" cap="none" strike="noStrike">
              <a:solidFill>
                <a:srgbClr val="475FC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3" name="Google Shape;123;p6"/>
          <p:cNvSpPr txBox="1"/>
          <p:nvPr/>
        </p:nvSpPr>
        <p:spPr>
          <a:xfrm>
            <a:off x="6239375" y="1821300"/>
            <a:ext cx="2208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it" sz="1700">
                <a:solidFill>
                  <a:srgbClr val="475FC2"/>
                </a:solidFill>
                <a:latin typeface="Proxima Nova"/>
                <a:ea typeface="Proxima Nova"/>
                <a:cs typeface="Proxima Nova"/>
                <a:sym typeface="Proxima Nova"/>
              </a:rPr>
              <a:t>Samuel Longoni</a:t>
            </a:r>
            <a:endParaRPr b="1" i="0" sz="1700" u="none" cap="none" strike="noStrike">
              <a:solidFill>
                <a:srgbClr val="475FC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4" name="Google Shape;124;p6"/>
          <p:cNvSpPr txBox="1"/>
          <p:nvPr/>
        </p:nvSpPr>
        <p:spPr>
          <a:xfrm>
            <a:off x="696025" y="2571750"/>
            <a:ext cx="2208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it" sz="1700">
                <a:solidFill>
                  <a:srgbClr val="475FC2"/>
                </a:solidFill>
                <a:latin typeface="Proxima Nova"/>
                <a:ea typeface="Proxima Nova"/>
                <a:cs typeface="Proxima Nova"/>
                <a:sym typeface="Proxima Nova"/>
              </a:rPr>
              <a:t>Veronica Ferioli</a:t>
            </a:r>
            <a:endParaRPr b="1" i="0" sz="1700" u="none" cap="none" strike="noStrike">
              <a:solidFill>
                <a:srgbClr val="475FC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5" name="Google Shape;125;p6"/>
          <p:cNvSpPr txBox="1"/>
          <p:nvPr/>
        </p:nvSpPr>
        <p:spPr>
          <a:xfrm>
            <a:off x="3467700" y="2571750"/>
            <a:ext cx="2208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it" sz="1700">
                <a:solidFill>
                  <a:srgbClr val="475FC2"/>
                </a:solidFill>
                <a:latin typeface="Proxima Nova"/>
                <a:ea typeface="Proxima Nova"/>
                <a:cs typeface="Proxima Nova"/>
                <a:sym typeface="Proxima Nova"/>
              </a:rPr>
              <a:t>Nicoletta Licciardi</a:t>
            </a:r>
            <a:endParaRPr b="1" i="0" sz="1700" u="none" cap="none" strike="noStrike">
              <a:solidFill>
                <a:srgbClr val="475FC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 txBox="1"/>
          <p:nvPr/>
        </p:nvSpPr>
        <p:spPr>
          <a:xfrm>
            <a:off x="696025" y="695325"/>
            <a:ext cx="4930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t" sz="28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VISIONE CHE HA ISPIRATO IL GRUPPO</a:t>
            </a:r>
            <a:endParaRPr b="1" i="0" sz="28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3" name="Google Shape;63;p2"/>
          <p:cNvSpPr txBox="1"/>
          <p:nvPr/>
        </p:nvSpPr>
        <p:spPr>
          <a:xfrm>
            <a:off x="696025" y="1901525"/>
            <a:ext cx="4388100" cy="30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Proxima Nova"/>
              <a:buChar char="●"/>
            </a:pPr>
            <a:r>
              <a:rPr lang="it" sz="2300">
                <a:latin typeface="Proxima Nova"/>
                <a:ea typeface="Proxima Nova"/>
                <a:cs typeface="Proxima Nova"/>
                <a:sym typeface="Proxima Nova"/>
              </a:rPr>
              <a:t>Ripensare gli spazi della scuola per il benessere delle persone che la vivono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Proxima Nova"/>
              <a:buChar char="●"/>
            </a:pPr>
            <a:r>
              <a:rPr lang="it" sz="2300">
                <a:latin typeface="Proxima Nova"/>
                <a:ea typeface="Proxima Nova"/>
                <a:cs typeface="Proxima Nova"/>
                <a:sym typeface="Proxima Nova"/>
              </a:rPr>
              <a:t>M</a:t>
            </a:r>
            <a:r>
              <a:rPr lang="it" sz="2300">
                <a:latin typeface="Proxima Nova"/>
                <a:ea typeface="Proxima Nova"/>
                <a:cs typeface="Proxima Nova"/>
                <a:sym typeface="Proxima Nova"/>
              </a:rPr>
              <a:t>igliorare e innovare l’attività didattica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Proxima Nova"/>
              <a:buChar char="●"/>
            </a:pPr>
            <a:r>
              <a:rPr lang="it" sz="2300">
                <a:latin typeface="Proxima Nova"/>
                <a:ea typeface="Proxima Nova"/>
                <a:cs typeface="Proxima Nova"/>
                <a:sym typeface="Proxima Nova"/>
              </a:rPr>
              <a:t>Responsabilizzare tutti per sentirsi parte di una comunità.</a:t>
            </a:r>
            <a:endParaRPr b="0" i="0" sz="23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4" name="Google Shape;64;p2"/>
          <p:cNvPicPr preferRelativeResize="0"/>
          <p:nvPr/>
        </p:nvPicPr>
        <p:blipFill rotWithShape="1">
          <a:blip r:embed="rId3">
            <a:alphaModFix/>
          </a:blip>
          <a:srcRect b="0" l="4710" r="4710" t="0"/>
          <a:stretch/>
        </p:blipFill>
        <p:spPr>
          <a:xfrm>
            <a:off x="5383455" y="0"/>
            <a:ext cx="7801200" cy="5143500"/>
          </a:xfrm>
          <a:prstGeom prst="trapezoid">
            <a:avLst>
              <a:gd fmla="val 25000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3"/>
          <p:cNvPicPr preferRelativeResize="0"/>
          <p:nvPr/>
        </p:nvPicPr>
        <p:blipFill rotWithShape="1">
          <a:blip r:embed="rId3">
            <a:alphaModFix/>
          </a:blip>
          <a:srcRect b="0" l="15307" r="15300" t="0"/>
          <a:stretch/>
        </p:blipFill>
        <p:spPr>
          <a:xfrm>
            <a:off x="-16800" y="0"/>
            <a:ext cx="917761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"/>
          <p:cNvSpPr txBox="1"/>
          <p:nvPr/>
        </p:nvSpPr>
        <p:spPr>
          <a:xfrm>
            <a:off x="2257500" y="2244975"/>
            <a:ext cx="4629000" cy="72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lang="it" sz="35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IL TITOLO ALLA FINE!</a:t>
            </a:r>
            <a:endParaRPr b="1" i="0" sz="35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"/>
          <p:cNvSpPr txBox="1"/>
          <p:nvPr/>
        </p:nvSpPr>
        <p:spPr>
          <a:xfrm>
            <a:off x="692200" y="1783625"/>
            <a:ext cx="1979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it" sz="2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TARGET </a:t>
            </a:r>
            <a:endParaRPr b="1" i="0" sz="24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6" name="Google Shape;76;p4"/>
          <p:cNvSpPr txBox="1"/>
          <p:nvPr/>
        </p:nvSpPr>
        <p:spPr>
          <a:xfrm>
            <a:off x="692200" y="2390050"/>
            <a:ext cx="7027500" cy="26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Proxima Nova"/>
              <a:buChar char="-"/>
            </a:pPr>
            <a:r>
              <a:rPr lang="it" sz="2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Infanzia (5 anni)</a:t>
            </a:r>
            <a:endParaRPr sz="23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Proxima Nova"/>
              <a:buChar char="-"/>
            </a:pPr>
            <a:r>
              <a:rPr lang="it" sz="2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Primaria</a:t>
            </a:r>
            <a:endParaRPr sz="23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Proxima Nova"/>
              <a:buChar char="-"/>
            </a:pPr>
            <a:r>
              <a:rPr lang="it" sz="2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Secondaria di primo grado</a:t>
            </a:r>
            <a:endParaRPr sz="23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Proxima Nova"/>
              <a:buChar char="-"/>
            </a:pPr>
            <a:r>
              <a:rPr lang="it" sz="2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Secondaria di </a:t>
            </a:r>
            <a:r>
              <a:rPr lang="it" sz="2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secondo</a:t>
            </a:r>
            <a:r>
              <a:rPr lang="it" sz="2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grado (III e IV)</a:t>
            </a:r>
            <a:endParaRPr sz="23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7" name="Google Shape;7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1122463"/>
            <a:ext cx="432902" cy="460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0513" y="127625"/>
            <a:ext cx="4541624" cy="369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03975" y="1384150"/>
            <a:ext cx="1773851" cy="118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4180686">
            <a:off x="4477426" y="1664900"/>
            <a:ext cx="1969826" cy="1969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bb9f4fb500_0_10"/>
          <p:cNvSpPr txBox="1"/>
          <p:nvPr/>
        </p:nvSpPr>
        <p:spPr>
          <a:xfrm>
            <a:off x="1025497" y="449425"/>
            <a:ext cx="56400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it" sz="19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OBIETTIVI DIDATTICI E TRASVERSALI</a:t>
            </a:r>
            <a:endParaRPr b="1" i="0" sz="19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6" name="Google Shape;86;g2bb9f4fb500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1562" y="297024"/>
            <a:ext cx="480691" cy="4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g2bb9f4fb500_0_10"/>
          <p:cNvSpPr txBox="1"/>
          <p:nvPr/>
        </p:nvSpPr>
        <p:spPr>
          <a:xfrm>
            <a:off x="882300" y="1027650"/>
            <a:ext cx="7379400" cy="37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700" u="sng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Competenze personali: </a:t>
            </a:r>
            <a:br>
              <a:rPr lang="it" sz="1700" u="sng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it" sz="1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Saper gestire e affrontare le sfide che si incontreranno durante il percorso</a:t>
            </a:r>
            <a:endParaRPr sz="17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700" u="sng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Competenze sociali: </a:t>
            </a:r>
            <a:br>
              <a:rPr lang="it" sz="1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it" sz="1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Saper comunicare e collaborare con gli altri, </a:t>
            </a:r>
            <a:r>
              <a:rPr lang="it" sz="1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sviluppando</a:t>
            </a:r>
            <a:r>
              <a:rPr lang="it" sz="1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un atteggiamento empatico.</a:t>
            </a:r>
            <a:endParaRPr sz="17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700" u="sng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Imparare ad Imparare: </a:t>
            </a:r>
            <a:endParaRPr sz="17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Saper cercare, valutare e scegliere informazioni e argomenti per sviluppare soluzioni innovative </a:t>
            </a:r>
            <a:endParaRPr sz="17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Saper pianificare e organizzare il proprio lavoro, accogliendo gli spunti e i rilanci.</a:t>
            </a:r>
            <a:endParaRPr b="0" i="0" sz="15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bb9f4fb500_0_18"/>
          <p:cNvSpPr txBox="1"/>
          <p:nvPr/>
        </p:nvSpPr>
        <p:spPr>
          <a:xfrm>
            <a:off x="1300325" y="1305900"/>
            <a:ext cx="1979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it" sz="19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FORMAT</a:t>
            </a:r>
            <a:endParaRPr b="1" i="0" sz="19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3" name="Google Shape;93;g2bb9f4fb500_0_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9353" y="660777"/>
            <a:ext cx="460960" cy="42889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g2bb9f4fb500_0_18"/>
          <p:cNvSpPr txBox="1"/>
          <p:nvPr/>
        </p:nvSpPr>
        <p:spPr>
          <a:xfrm>
            <a:off x="1300325" y="1912325"/>
            <a:ext cx="7073100" cy="25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Metodologie attive: 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-"/>
            </a:pPr>
            <a:r>
              <a:rPr b="1" lang="it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Challenge based</a:t>
            </a:r>
            <a:r>
              <a:rPr lang="it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,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-"/>
            </a:pPr>
            <a:r>
              <a:rPr lang="it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Dibattito e/o dialogo maieutico,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-"/>
            </a:pPr>
            <a:r>
              <a:rPr lang="it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Brain storming,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-"/>
            </a:pPr>
            <a:r>
              <a:rPr lang="it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Future thinking, 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-"/>
            </a:pPr>
            <a:r>
              <a:rPr lang="it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Ambienti di sperimentazione tecnologica,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-"/>
            </a:pPr>
            <a:r>
              <a:rPr lang="it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Mostra-elaborato finale: installazione artistica (fisica e virtuale).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/>
          <p:nvPr/>
        </p:nvSpPr>
        <p:spPr>
          <a:xfrm>
            <a:off x="696025" y="695325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it" sz="2800">
                <a:latin typeface="Proxima Nova"/>
                <a:ea typeface="Proxima Nova"/>
                <a:cs typeface="Proxima Nova"/>
                <a:sym typeface="Proxima Nova"/>
              </a:rPr>
              <a:t>FASE 1 </a:t>
            </a:r>
            <a:r>
              <a:rPr lang="it" sz="2800">
                <a:latin typeface="Proxima Nova"/>
                <a:ea typeface="Proxima Nova"/>
                <a:cs typeface="Proxima Nova"/>
                <a:sym typeface="Proxima Nova"/>
              </a:rPr>
              <a:t>(3 ore)</a:t>
            </a:r>
            <a:endParaRPr i="0" sz="28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0" name="Google Shape;100;p5"/>
          <p:cNvSpPr txBox="1"/>
          <p:nvPr/>
        </p:nvSpPr>
        <p:spPr>
          <a:xfrm>
            <a:off x="491925" y="1542600"/>
            <a:ext cx="5279700" cy="3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Proxima Nova"/>
              <a:buChar char="-"/>
            </a:pPr>
            <a:r>
              <a:rPr b="1" lang="it" sz="2300">
                <a:latin typeface="Proxima Nova"/>
                <a:ea typeface="Proxima Nova"/>
                <a:cs typeface="Proxima Nova"/>
                <a:sym typeface="Proxima Nova"/>
              </a:rPr>
              <a:t>Il Dirigente lancia la sfida:</a:t>
            </a:r>
            <a:r>
              <a:rPr lang="it" sz="2300">
                <a:latin typeface="Proxima Nova"/>
                <a:ea typeface="Proxima Nova"/>
                <a:cs typeface="Proxima Nova"/>
                <a:sym typeface="Proxima Nova"/>
              </a:rPr>
              <a:t> i ragazzi avranno la possibilità di modificare uno o più ambienti della scuola.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Proxima Nova"/>
              <a:buChar char="-"/>
            </a:pPr>
            <a:r>
              <a:rPr b="1" lang="it" sz="2300">
                <a:latin typeface="Proxima Nova"/>
                <a:ea typeface="Proxima Nova"/>
                <a:cs typeface="Proxima Nova"/>
                <a:sym typeface="Proxima Nova"/>
              </a:rPr>
              <a:t>Esplorazione degli </a:t>
            </a:r>
            <a:r>
              <a:rPr b="1" lang="it" sz="2300">
                <a:latin typeface="Proxima Nova"/>
                <a:ea typeface="Proxima Nova"/>
                <a:cs typeface="Proxima Nova"/>
                <a:sym typeface="Proxima Nova"/>
              </a:rPr>
              <a:t>ambienti</a:t>
            </a:r>
            <a:r>
              <a:rPr lang="it" sz="2300">
                <a:latin typeface="Proxima Nova"/>
                <a:ea typeface="Proxima Nova"/>
                <a:cs typeface="Proxima Nova"/>
                <a:sym typeface="Proxima Nova"/>
              </a:rPr>
              <a:t> e raccolta del materiale.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Proxima Nova"/>
              <a:buChar char="-"/>
            </a:pPr>
            <a:r>
              <a:rPr lang="it" sz="2300">
                <a:latin typeface="Proxima Nova"/>
                <a:ea typeface="Proxima Nova"/>
                <a:cs typeface="Proxima Nova"/>
                <a:sym typeface="Proxima Nova"/>
              </a:rPr>
              <a:t>Intervento di un </a:t>
            </a:r>
            <a:r>
              <a:rPr b="1" lang="it" sz="2300">
                <a:latin typeface="Proxima Nova"/>
                <a:ea typeface="Proxima Nova"/>
                <a:cs typeface="Proxima Nova"/>
                <a:sym typeface="Proxima Nova"/>
              </a:rPr>
              <a:t>esperto</a:t>
            </a:r>
            <a:r>
              <a:rPr lang="it" sz="2300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Proxima Nova"/>
              <a:buChar char="-"/>
            </a:pPr>
            <a:r>
              <a:rPr b="1" lang="it" sz="2300">
                <a:latin typeface="Proxima Nova"/>
                <a:ea typeface="Proxima Nova"/>
                <a:cs typeface="Proxima Nova"/>
                <a:sym typeface="Proxima Nova"/>
              </a:rPr>
              <a:t>Google moduli </a:t>
            </a:r>
            <a:r>
              <a:rPr lang="it" sz="2300">
                <a:latin typeface="Proxima Nova"/>
                <a:ea typeface="Proxima Nova"/>
                <a:cs typeface="Proxima Nova"/>
                <a:sym typeface="Proxima Nova"/>
              </a:rPr>
              <a:t>per raccogliere le proposte.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1" name="Google Shape;101;p5"/>
          <p:cNvPicPr preferRelativeResize="0"/>
          <p:nvPr/>
        </p:nvPicPr>
        <p:blipFill rotWithShape="1">
          <a:blip r:embed="rId3">
            <a:alphaModFix/>
          </a:blip>
          <a:srcRect b="0" l="24885" r="0" t="0"/>
          <a:stretch/>
        </p:blipFill>
        <p:spPr>
          <a:xfrm>
            <a:off x="5830200" y="0"/>
            <a:ext cx="480672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bb9f4fb500_0_32"/>
          <p:cNvSpPr txBox="1"/>
          <p:nvPr/>
        </p:nvSpPr>
        <p:spPr>
          <a:xfrm>
            <a:off x="696025" y="695325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it" sz="2800">
                <a:latin typeface="Proxima Nova"/>
                <a:ea typeface="Proxima Nova"/>
                <a:cs typeface="Proxima Nova"/>
                <a:sym typeface="Proxima Nova"/>
              </a:rPr>
              <a:t>FASE 2 </a:t>
            </a:r>
            <a:r>
              <a:rPr lang="it" sz="2800">
                <a:latin typeface="Proxima Nova"/>
                <a:ea typeface="Proxima Nova"/>
                <a:cs typeface="Proxima Nova"/>
                <a:sym typeface="Proxima Nova"/>
              </a:rPr>
              <a:t>(4 ore)</a:t>
            </a:r>
            <a:endParaRPr i="0" sz="28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g2bb9f4fb500_0_32"/>
          <p:cNvSpPr txBox="1"/>
          <p:nvPr/>
        </p:nvSpPr>
        <p:spPr>
          <a:xfrm>
            <a:off x="491925" y="1542600"/>
            <a:ext cx="5279700" cy="43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Proxima Nova"/>
              <a:buChar char="-"/>
            </a:pPr>
            <a:r>
              <a:rPr b="1" lang="it" sz="2300">
                <a:latin typeface="Proxima Nova"/>
                <a:ea typeface="Proxima Nova"/>
                <a:cs typeface="Proxima Nova"/>
                <a:sym typeface="Proxima Nova"/>
              </a:rPr>
              <a:t>Padlet: </a:t>
            </a:r>
            <a:r>
              <a:rPr lang="it" sz="2300">
                <a:latin typeface="Proxima Nova"/>
                <a:ea typeface="Proxima Nova"/>
                <a:cs typeface="Proxima Nova"/>
                <a:sym typeface="Proxima Nova"/>
              </a:rPr>
              <a:t>bacheca delle idee.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Proxima Nova"/>
              <a:buChar char="-"/>
            </a:pPr>
            <a:r>
              <a:rPr b="1" lang="it" sz="2300">
                <a:latin typeface="Proxima Nova"/>
                <a:ea typeface="Proxima Nova"/>
                <a:cs typeface="Proxima Nova"/>
                <a:sym typeface="Proxima Nova"/>
              </a:rPr>
              <a:t>Brainstorming </a:t>
            </a:r>
            <a:r>
              <a:rPr lang="it" sz="2300">
                <a:latin typeface="Proxima Nova"/>
                <a:ea typeface="Proxima Nova"/>
                <a:cs typeface="Proxima Nova"/>
                <a:sym typeface="Proxima Nova"/>
              </a:rPr>
              <a:t>in gruppi</a:t>
            </a:r>
            <a:r>
              <a:rPr lang="it" sz="2300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Proxima Nova"/>
              <a:buChar char="-"/>
            </a:pPr>
            <a:r>
              <a:rPr b="1" lang="it" sz="2300">
                <a:latin typeface="Proxima Nova"/>
                <a:ea typeface="Proxima Nova"/>
                <a:cs typeface="Proxima Nova"/>
                <a:sym typeface="Proxima Nova"/>
              </a:rPr>
              <a:t>Progettazione dell’idea </a:t>
            </a:r>
            <a:r>
              <a:rPr lang="it" sz="2300">
                <a:latin typeface="Proxima Nova"/>
                <a:ea typeface="Proxima Nova"/>
                <a:cs typeface="Proxima Nova"/>
                <a:sym typeface="Proxima Nova"/>
              </a:rPr>
              <a:t>che si vuole sviluppare usando diversi canali e strumenti (Sketchup, DALL-E, Crayion, modellini 3D ecc)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Proxima Nova"/>
              <a:buChar char="-"/>
            </a:pPr>
            <a:r>
              <a:rPr lang="it" sz="2300">
                <a:latin typeface="Proxima Nova"/>
                <a:ea typeface="Proxima Nova"/>
                <a:cs typeface="Proxima Nova"/>
                <a:sym typeface="Proxima Nova"/>
              </a:rPr>
              <a:t>Creazione delle </a:t>
            </a:r>
            <a:r>
              <a:rPr b="1" lang="it" sz="2300">
                <a:latin typeface="Proxima Nova"/>
                <a:ea typeface="Proxima Nova"/>
                <a:cs typeface="Proxima Nova"/>
                <a:sym typeface="Proxima Nova"/>
              </a:rPr>
              <a:t>presentazioni </a:t>
            </a:r>
            <a:r>
              <a:rPr lang="it" sz="2300">
                <a:latin typeface="Proxima Nova"/>
                <a:ea typeface="Proxima Nova"/>
                <a:cs typeface="Proxima Nova"/>
                <a:sym typeface="Proxima Nova"/>
              </a:rPr>
              <a:t>(Canva, PPT, podcast ecc) e di un</a:t>
            </a:r>
            <a:br>
              <a:rPr lang="it" sz="23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it" sz="2300">
                <a:latin typeface="Proxima Nova"/>
                <a:ea typeface="Proxima Nova"/>
                <a:cs typeface="Proxima Nova"/>
                <a:sym typeface="Proxima Nova"/>
              </a:rPr>
              <a:t>QR CODE.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8" name="Google Shape;108;g2bb9f4fb500_0_32"/>
          <p:cNvPicPr preferRelativeResize="0"/>
          <p:nvPr/>
        </p:nvPicPr>
        <p:blipFill rotWithShape="1">
          <a:blip r:embed="rId3">
            <a:alphaModFix/>
          </a:blip>
          <a:srcRect b="0" l="18820" r="18820" t="0"/>
          <a:stretch/>
        </p:blipFill>
        <p:spPr>
          <a:xfrm>
            <a:off x="5830200" y="0"/>
            <a:ext cx="480672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bb9f4fb500_0_38"/>
          <p:cNvSpPr txBox="1"/>
          <p:nvPr/>
        </p:nvSpPr>
        <p:spPr>
          <a:xfrm>
            <a:off x="696025" y="695325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it" sz="2800">
                <a:latin typeface="Proxima Nova"/>
                <a:ea typeface="Proxima Nova"/>
                <a:cs typeface="Proxima Nova"/>
                <a:sym typeface="Proxima Nova"/>
              </a:rPr>
              <a:t>FASE 3 </a:t>
            </a:r>
            <a:r>
              <a:rPr lang="it" sz="2800">
                <a:latin typeface="Proxima Nova"/>
                <a:ea typeface="Proxima Nova"/>
                <a:cs typeface="Proxima Nova"/>
                <a:sym typeface="Proxima Nova"/>
              </a:rPr>
              <a:t>(2 ore)</a:t>
            </a:r>
            <a:endParaRPr i="0" sz="28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4" name="Google Shape;114;g2bb9f4fb500_0_38"/>
          <p:cNvSpPr txBox="1"/>
          <p:nvPr/>
        </p:nvSpPr>
        <p:spPr>
          <a:xfrm>
            <a:off x="491925" y="1542600"/>
            <a:ext cx="5043900" cy="39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Proxima Nova"/>
              <a:buChar char="-"/>
            </a:pPr>
            <a:r>
              <a:rPr lang="it" sz="2300">
                <a:latin typeface="Proxima Nova"/>
                <a:ea typeface="Proxima Nova"/>
                <a:cs typeface="Proxima Nova"/>
                <a:sym typeface="Proxima Nova"/>
              </a:rPr>
              <a:t>Allestimento della</a:t>
            </a:r>
            <a:r>
              <a:rPr b="1" lang="it" sz="2300">
                <a:latin typeface="Proxima Nova"/>
                <a:ea typeface="Proxima Nova"/>
                <a:cs typeface="Proxima Nova"/>
                <a:sym typeface="Proxima Nova"/>
              </a:rPr>
              <a:t> mostra </a:t>
            </a:r>
            <a:r>
              <a:rPr lang="it" sz="2300">
                <a:latin typeface="Proxima Nova"/>
                <a:ea typeface="Proxima Nova"/>
                <a:cs typeface="Proxima Nova"/>
                <a:sym typeface="Proxima Nova"/>
              </a:rPr>
              <a:t>fisica e di quella virtuale (eMaze)</a:t>
            </a:r>
            <a:r>
              <a:rPr lang="it" sz="2300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Proxima Nova"/>
              <a:buChar char="-"/>
            </a:pPr>
            <a:r>
              <a:rPr b="1" lang="it" sz="2300">
                <a:latin typeface="Proxima Nova"/>
                <a:ea typeface="Proxima Nova"/>
                <a:cs typeface="Proxima Nova"/>
                <a:sym typeface="Proxima Nova"/>
              </a:rPr>
              <a:t>Valutazione</a:t>
            </a:r>
            <a:r>
              <a:rPr lang="it" sz="2300">
                <a:latin typeface="Proxima Nova"/>
                <a:ea typeface="Proxima Nova"/>
                <a:cs typeface="Proxima Nova"/>
                <a:sym typeface="Proxima Nova"/>
              </a:rPr>
              <a:t> dei progetti da parte di una</a:t>
            </a:r>
            <a:r>
              <a:rPr b="1" lang="it" sz="2300">
                <a:latin typeface="Proxima Nova"/>
                <a:ea typeface="Proxima Nova"/>
                <a:cs typeface="Proxima Nova"/>
                <a:sym typeface="Proxima Nova"/>
              </a:rPr>
              <a:t> giuria mista </a:t>
            </a:r>
            <a:r>
              <a:rPr lang="it" sz="2300">
                <a:latin typeface="Proxima Nova"/>
                <a:ea typeface="Proxima Nova"/>
                <a:cs typeface="Proxima Nova"/>
                <a:sym typeface="Proxima Nova"/>
              </a:rPr>
              <a:t>(DS, studenti, insegnanti, esperti, ATA e comune).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300">
                <a:latin typeface="Proxima Nova"/>
                <a:ea typeface="Proxima Nova"/>
                <a:cs typeface="Proxima Nova"/>
                <a:sym typeface="Proxima Nova"/>
              </a:rPr>
              <a:t>Eventuale presentazione del progetto per accedere ai fondi del bilancio partecipato.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5" name="Google Shape;115;g2bb9f4fb500_0_38"/>
          <p:cNvPicPr preferRelativeResize="0"/>
          <p:nvPr/>
        </p:nvPicPr>
        <p:blipFill rotWithShape="1">
          <a:blip r:embed="rId3">
            <a:alphaModFix/>
          </a:blip>
          <a:srcRect b="0" l="23692" r="23692" t="0"/>
          <a:stretch/>
        </p:blipFill>
        <p:spPr>
          <a:xfrm>
            <a:off x="5830200" y="0"/>
            <a:ext cx="480672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