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media/image1.jpeg" ContentType="image/jpeg"/>
  <Override PartName="/ppt/media/image5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</p:sldIdLst>
  <p:sldSz cx="9144000" cy="51435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EB96D371-C5DB-459E-BAB7-D533DD7F8679}" type="slidenum">
              <a:t>&lt;#&gt;</a:t>
            </a:fld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2A303326-B727-4B27-91C6-0C43B6C880AC}" type="slidenum">
              <a:t>&lt;#&gt;</a:t>
            </a:fld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42C65C0C-D0B4-416B-8D62-DF29CA8BF705}" type="slidenum">
              <a:t>&lt;#&gt;</a:t>
            </a:fld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8B8F602D-09A5-4B1B-A0E4-F941D89EDC60}" type="slidenum">
              <a:t>&lt;#&gt;</a:t>
            </a:fld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58A3793-1D65-46D7-BE36-328A28CF2528}" type="slidenum">
              <a:t>&lt;#&gt;</a:t>
            </a:fld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949E28C-7394-4C8C-93FF-DBCEB952B411}" type="slidenum">
              <a:t>&lt;#&gt;</a:t>
            </a:fld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45C9EFB-2E6D-42E2-AD9C-7F1F13C91602}" type="slidenum">
              <a:t>&lt;#&gt;</a:t>
            </a:fld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EEEE2D1-2216-45D5-80E3-856B1BE4A115}" type="slidenum">
              <a:t>&lt;#&gt;</a:t>
            </a:fld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4486A04-1F12-4E45-A73B-E3BBB33CB334}" type="slidenum">
              <a:t>&lt;#&gt;</a:t>
            </a:fld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C2A6F76-D792-4501-9DAB-98BA0599131D}" type="slidenum">
              <a:t>&lt;#&gt;</a:t>
            </a:fld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BB894AC-0D23-47D1-97F2-89697403F8D9}" type="slidenum">
              <a:t>&lt;#&gt;</a:t>
            </a:fld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44DC9EF9-50BE-4B40-B19C-2E85678E7431}" type="slidenum">
              <a:t>&lt;#&gt;</a:t>
            </a:fld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54458D3-784C-4ABC-A1ED-249E128251DE}" type="slidenum">
              <a:t>&lt;#&gt;</a:t>
            </a:fld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AA8BDDC-92DF-49A7-8404-69AF3A1AB99F}" type="slidenum">
              <a:t>&lt;#&gt;</a:t>
            </a:fld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2D396A7-1EBD-4168-9870-C78725C6AABD}" type="slidenum">
              <a:t>&lt;#&gt;</a:t>
            </a:fld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B44EBC9-3924-42D6-91BA-077F4542232A}" type="slidenum">
              <a:t>&lt;#&gt;</a:t>
            </a:fld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527B83C-1993-4B9F-BD5F-C4AABE5A8154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67CBB24E-115F-406F-B1A9-4524A733C4FD}" type="slidenum">
              <a:t>&lt;#&gt;</a:t>
            </a:fld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555B291E-9A8F-4797-BDFF-8B895E6A5960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362DDF49-E4BD-424C-A7BF-E3D1EA440E27}" type="slidenum">
              <a:t>&lt;#&gt;</a:t>
            </a:fld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FBFD4196-9F55-44AA-9E44-1C1CCF72450D}" type="slidenum">
              <a:t>&lt;#&gt;</a:t>
            </a:fld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FE85D29A-A090-4ADA-B435-84E74B336D6A}" type="slidenum">
              <a:t>&lt;#&gt;</a:t>
            </a:fld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839D21FC-B1B7-46C8-A074-F77265668DA6}" type="slidenum">
              <a:t>&lt;#&gt;</a:t>
            </a:fld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89688C7A-44A0-437B-8AF4-E5CB59552003}" type="slidenum">
              <a:t>&lt;#&gt;</a:t>
            </a:fld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11760" y="418320"/>
            <a:ext cx="8519400" cy="62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it-IT" sz="1800" spc="-1" strike="noStrike">
                <a:latin typeface="Arial"/>
              </a:rPr>
              <a:t>Fai clic per </a:t>
            </a:r>
            <a:r>
              <a:rPr b="0" lang="it-IT" sz="1800" spc="-1" strike="noStrike">
                <a:latin typeface="Arial"/>
              </a:rPr>
              <a:t>modificare il </a:t>
            </a:r>
            <a:r>
              <a:rPr b="0" lang="it-IT" sz="1800" spc="-1" strike="noStrike">
                <a:latin typeface="Arial"/>
              </a:rPr>
              <a:t>formato del testo </a:t>
            </a:r>
            <a:r>
              <a:rPr b="0" lang="it-IT" sz="1800" spc="-1" strike="noStrike">
                <a:latin typeface="Arial"/>
              </a:rPr>
              <a:t>del titolo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19400" cy="341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latin typeface="Arial"/>
              </a:rPr>
              <a:t>Fai clic per modificare il formato del testo della struttura</a:t>
            </a:r>
            <a:endParaRPr b="0" lang="it-IT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latin typeface="Arial"/>
              </a:rPr>
              <a:t>Secondo livello struttura</a:t>
            </a:r>
            <a:endParaRPr b="0" lang="it-IT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latin typeface="Arial"/>
              </a:rPr>
              <a:t>Terzo livello struttura</a:t>
            </a:r>
            <a:endParaRPr b="0" lang="it-IT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latin typeface="Arial"/>
              </a:rPr>
              <a:t>Quarto livello struttura</a:t>
            </a:r>
            <a:endParaRPr b="0" lang="it-IT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latin typeface="Arial"/>
              </a:rPr>
              <a:t>Quinto livello struttura</a:t>
            </a:r>
            <a:endParaRPr b="0" lang="it-IT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latin typeface="Arial"/>
              </a:rPr>
              <a:t>Sesto livello struttura</a:t>
            </a:r>
            <a:endParaRPr b="0" lang="it-IT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latin typeface="Arial"/>
              </a:rPr>
              <a:t>Settimo livello struttura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1"/>
          </p:nvPr>
        </p:nvSpPr>
        <p:spPr>
          <a:xfrm>
            <a:off x="8472600" y="4663080"/>
            <a:ext cx="547560" cy="392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it" sz="1000" spc="-1" strike="noStrike">
                <a:solidFill>
                  <a:srgbClr val="595959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0185B776-CF98-49B5-98B9-F09F824073F6}" type="slidenum">
              <a:rPr b="0" lang="it" sz="1000" spc="-1" strike="noStrike">
                <a:solidFill>
                  <a:srgbClr val="595959"/>
                </a:solidFill>
                <a:latin typeface="Arial"/>
                <a:ea typeface="Arial"/>
              </a:rPr>
              <a:t>&lt;numero&gt;</a:t>
            </a:fld>
            <a:endParaRPr b="0" lang="it-IT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sldNum" idx="2"/>
          </p:nvPr>
        </p:nvSpPr>
        <p:spPr>
          <a:xfrm>
            <a:off x="8472600" y="4663080"/>
            <a:ext cx="547560" cy="392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it" sz="1000" spc="-1" strike="noStrike">
                <a:solidFill>
                  <a:srgbClr val="595959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D4E6CE55-7177-4A21-861E-F10F61EFAFAE}" type="slidenum">
              <a:rPr b="0" lang="it" sz="1000" spc="-1" strike="noStrike">
                <a:solidFill>
                  <a:srgbClr val="595959"/>
                </a:solidFill>
                <a:latin typeface="Arial"/>
                <a:ea typeface="Arial"/>
              </a:rPr>
              <a:t>&lt;numero&gt;</a:t>
            </a:fld>
            <a:endParaRPr b="0" lang="it-IT" sz="1000" spc="-1" strike="noStrike">
              <a:latin typeface="Times New Roman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it-IT" sz="4400" spc="-1" strike="noStrike">
                <a:latin typeface="Arial"/>
              </a:rPr>
              <a:t>Fai clic per </a:t>
            </a:r>
            <a:r>
              <a:rPr b="0" lang="it-IT" sz="4400" spc="-1" strike="noStrike">
                <a:latin typeface="Arial"/>
              </a:rPr>
              <a:t>modificare </a:t>
            </a:r>
            <a:r>
              <a:rPr b="0" lang="it-IT" sz="4400" spc="-1" strike="noStrike">
                <a:latin typeface="Arial"/>
              </a:rPr>
              <a:t>il formato </a:t>
            </a:r>
            <a:r>
              <a:rPr b="0" lang="it-IT" sz="4400" spc="-1" strike="noStrike">
                <a:latin typeface="Arial"/>
              </a:rPr>
              <a:t>del testo </a:t>
            </a:r>
            <a:r>
              <a:rPr b="0" lang="it-IT" sz="4400" spc="-1" strike="noStrike">
                <a:latin typeface="Arial"/>
              </a:rPr>
              <a:t>del titolo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Arial"/>
              </a:rPr>
              <a:t>Fai clic per modificare il formato del testo della struttura</a:t>
            </a:r>
            <a:endParaRPr b="0" lang="it-IT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latin typeface="Arial"/>
              </a:rPr>
              <a:t>Secondo livello struttura</a:t>
            </a:r>
            <a:endParaRPr b="0" lang="it-IT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latin typeface="Arial"/>
              </a:rPr>
              <a:t>Terzo livello struttura</a:t>
            </a:r>
            <a:endParaRPr b="0" lang="it-IT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latin typeface="Arial"/>
              </a:rPr>
              <a:t>Quarto livello struttura</a:t>
            </a:r>
            <a:endParaRPr b="0" lang="it-IT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Quinto livello struttura</a:t>
            </a:r>
            <a:endParaRPr b="0" lang="it-IT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Sesto livello struttura</a:t>
            </a:r>
            <a:endParaRPr b="0" lang="it-IT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Settimo livello struttura</a:t>
            </a:r>
            <a:endParaRPr b="0" lang="it-IT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54;p1" descr=""/>
          <p:cNvPicPr/>
          <p:nvPr/>
        </p:nvPicPr>
        <p:blipFill>
          <a:blip r:embed="rId1"/>
          <a:srcRect l="0" t="12274" r="0" b="12265"/>
          <a:stretch/>
        </p:blipFill>
        <p:spPr>
          <a:xfrm>
            <a:off x="0" y="0"/>
            <a:ext cx="9092880" cy="5142600"/>
          </a:xfrm>
          <a:prstGeom prst="rect">
            <a:avLst/>
          </a:prstGeom>
          <a:ln w="0">
            <a:noFill/>
          </a:ln>
        </p:spPr>
      </p:pic>
      <p:pic>
        <p:nvPicPr>
          <p:cNvPr id="79" name="Google Shape;55;p1" descr="Immagine che contiene Carattere, calligrafia, testo, tipografia&#10;&#10;Descrizione generata automaticamente"/>
          <p:cNvPicPr/>
          <p:nvPr/>
        </p:nvPicPr>
        <p:blipFill>
          <a:blip r:embed="rId2"/>
          <a:stretch/>
        </p:blipFill>
        <p:spPr>
          <a:xfrm>
            <a:off x="4402440" y="0"/>
            <a:ext cx="4776480" cy="5142600"/>
          </a:xfrm>
          <a:prstGeom prst="rect">
            <a:avLst/>
          </a:prstGeom>
          <a:ln w="0">
            <a:noFill/>
          </a:ln>
        </p:spPr>
      </p:pic>
      <p:pic>
        <p:nvPicPr>
          <p:cNvPr id="80" name="Google Shape;56;p1" descr="Immagine che contiene Carattere, testo, bianco, logo&#10;&#10;Descrizione generata automaticamente"/>
          <p:cNvPicPr/>
          <p:nvPr/>
        </p:nvPicPr>
        <p:blipFill>
          <a:blip r:embed="rId3"/>
          <a:stretch/>
        </p:blipFill>
        <p:spPr>
          <a:xfrm>
            <a:off x="5863320" y="4196160"/>
            <a:ext cx="2364120" cy="778680"/>
          </a:xfrm>
          <a:prstGeom prst="rect">
            <a:avLst/>
          </a:prstGeom>
          <a:ln w="0">
            <a:noFill/>
          </a:ln>
        </p:spPr>
      </p:pic>
      <p:sp>
        <p:nvSpPr>
          <p:cNvPr id="81" name="Google Shape;57;p1"/>
          <p:cNvSpPr/>
          <p:nvPr/>
        </p:nvSpPr>
        <p:spPr>
          <a:xfrm>
            <a:off x="739800" y="442800"/>
            <a:ext cx="3528000" cy="406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it" sz="2800" spc="-1" strike="noStrike">
                <a:solidFill>
                  <a:srgbClr val="ffffff"/>
                </a:solidFill>
                <a:latin typeface="Arial"/>
                <a:ea typeface="Arial"/>
              </a:rPr>
              <a:t>GRUPPO: Educ-ATI</a:t>
            </a:r>
            <a:endParaRPr b="0" lang="it-IT" sz="2800" spc="-1" strike="noStrike">
              <a:latin typeface="Arial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62;p2"/>
          <p:cNvSpPr/>
          <p:nvPr/>
        </p:nvSpPr>
        <p:spPr>
          <a:xfrm>
            <a:off x="662400" y="116640"/>
            <a:ext cx="4929840" cy="103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it" sz="2800" spc="-1" strike="noStrike">
                <a:solidFill>
                  <a:srgbClr val="000000"/>
                </a:solidFill>
                <a:latin typeface="Proxima Nova"/>
                <a:ea typeface="Proxima Nova"/>
              </a:rPr>
              <a:t>VISIONE CHE HA ISPIRATO IL GRUPPO</a:t>
            </a:r>
            <a:endParaRPr b="0" lang="it-IT" sz="2800" spc="-1" strike="noStrike">
              <a:latin typeface="Arial"/>
            </a:endParaRPr>
          </a:p>
        </p:txBody>
      </p:sp>
      <p:sp>
        <p:nvSpPr>
          <p:cNvPr id="83" name="Google Shape;63;p2"/>
          <p:cNvSpPr/>
          <p:nvPr/>
        </p:nvSpPr>
        <p:spPr>
          <a:xfrm>
            <a:off x="695880" y="1194120"/>
            <a:ext cx="4883400" cy="323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it" sz="2000" spc="-1" strike="noStrike">
                <a:solidFill>
                  <a:srgbClr val="000000"/>
                </a:solidFill>
                <a:latin typeface="Proxima Nova"/>
                <a:ea typeface="Proxima Nova"/>
              </a:rPr>
              <a:t>Vogliamo mettere in evidenza il disinteresse globale che avvolge la nostra società bombardata ogni giorno dal digitale facendo riscoprire la bellezza del mondo offline. Vogliamo insegnare che i due mondi, quello virtuale e quello reale, possono coesistere e completarsi perché non c’è un online e un offline ma un onlife.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84" name="Google Shape;64;p2"/>
          <p:cNvSpPr/>
          <p:nvPr/>
        </p:nvSpPr>
        <p:spPr>
          <a:xfrm>
            <a:off x="5383440" y="0"/>
            <a:ext cx="7800120" cy="5142600"/>
          </a:xfrm>
          <a:prstGeom prst="trapezoid">
            <a:avLst>
              <a:gd name="adj" fmla="val 25000"/>
            </a:avLst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69;p3" descr=""/>
          <p:cNvPicPr/>
          <p:nvPr/>
        </p:nvPicPr>
        <p:blipFill>
          <a:blip r:embed="rId1">
            <a:alphaModFix amt="69000"/>
          </a:blip>
          <a:stretch/>
        </p:blipFill>
        <p:spPr>
          <a:xfrm>
            <a:off x="-16920" y="0"/>
            <a:ext cx="9176400" cy="5142600"/>
          </a:xfrm>
          <a:prstGeom prst="rect">
            <a:avLst/>
          </a:prstGeom>
          <a:ln w="0">
            <a:noFill/>
          </a:ln>
        </p:spPr>
      </p:pic>
      <p:sp>
        <p:nvSpPr>
          <p:cNvPr id="86" name="Google Shape;70;p3"/>
          <p:cNvSpPr/>
          <p:nvPr/>
        </p:nvSpPr>
        <p:spPr>
          <a:xfrm>
            <a:off x="-20160" y="1980000"/>
            <a:ext cx="9179640" cy="109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it" sz="3500" spc="-1" strike="noStrike">
                <a:solidFill>
                  <a:srgbClr val="ffffff"/>
                </a:solidFill>
                <a:latin typeface="Proxima Nova"/>
                <a:ea typeface="Proxima Nova"/>
              </a:rPr>
              <a:t>Boomer non si nasce, si diventa! :)</a:t>
            </a:r>
            <a:endParaRPr b="0" lang="it-IT" sz="35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it" sz="2500" spc="-1" strike="noStrike">
                <a:solidFill>
                  <a:srgbClr val="ffffff"/>
                </a:solidFill>
                <a:latin typeface="Proxima Nova"/>
                <a:ea typeface="Proxima Nova"/>
              </a:rPr>
              <a:t>(Troviamoci a metà strada)</a:t>
            </a:r>
            <a:endParaRPr b="0" lang="it-IT" sz="2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75;p4"/>
          <p:cNvSpPr/>
          <p:nvPr/>
        </p:nvSpPr>
        <p:spPr>
          <a:xfrm>
            <a:off x="476280" y="847800"/>
            <a:ext cx="1978200" cy="76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it" sz="1900" spc="-1" strike="noStrike">
                <a:solidFill>
                  <a:srgbClr val="000000"/>
                </a:solidFill>
                <a:latin typeface="Proxima Nova"/>
                <a:ea typeface="Proxima Nova"/>
              </a:rPr>
              <a:t>TARGET (classe)</a:t>
            </a:r>
            <a:endParaRPr b="0" lang="it-IT" sz="1900" spc="-1" strike="noStrike">
              <a:latin typeface="Arial"/>
            </a:endParaRPr>
          </a:p>
        </p:txBody>
      </p:sp>
      <p:sp>
        <p:nvSpPr>
          <p:cNvPr id="88" name="Google Shape;76;p4"/>
          <p:cNvSpPr/>
          <p:nvPr/>
        </p:nvSpPr>
        <p:spPr>
          <a:xfrm>
            <a:off x="360000" y="1620000"/>
            <a:ext cx="2286360" cy="186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>
              <a:lnSpc>
                <a:spcPct val="115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0" lang="it" sz="1600" spc="-1" strike="noStrike">
                <a:solidFill>
                  <a:srgbClr val="000000"/>
                </a:solidFill>
                <a:latin typeface="Proxima Nova"/>
                <a:ea typeface="Proxima Nova"/>
              </a:rPr>
              <a:t>Ragazzi classi terze scuola secondaria primo grado e classi prime scuole secondaria secondo grado.</a:t>
            </a:r>
            <a:endParaRPr b="0" lang="it-IT" sz="1600" spc="-1" strike="noStrike">
              <a:latin typeface="Arial"/>
            </a:endParaRPr>
          </a:p>
        </p:txBody>
      </p:sp>
      <p:sp>
        <p:nvSpPr>
          <p:cNvPr id="89" name="Google Shape;77;p4"/>
          <p:cNvSpPr/>
          <p:nvPr/>
        </p:nvSpPr>
        <p:spPr>
          <a:xfrm>
            <a:off x="2865240" y="860400"/>
            <a:ext cx="3059640" cy="76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it" sz="1900" spc="-1" strike="noStrike">
                <a:solidFill>
                  <a:srgbClr val="000000"/>
                </a:solidFill>
                <a:latin typeface="Proxima Nova"/>
                <a:ea typeface="Proxima Nova"/>
              </a:rPr>
              <a:t>OBIETTIVI DIDATTICI E TRASVERSALI</a:t>
            </a:r>
            <a:endParaRPr b="0" lang="it-IT" sz="1900" spc="-1" strike="noStrike">
              <a:latin typeface="Arial"/>
            </a:endParaRPr>
          </a:p>
        </p:txBody>
      </p:sp>
      <p:sp>
        <p:nvSpPr>
          <p:cNvPr id="90" name="Google Shape;78;p4"/>
          <p:cNvSpPr/>
          <p:nvPr/>
        </p:nvSpPr>
        <p:spPr>
          <a:xfrm>
            <a:off x="6463800" y="847800"/>
            <a:ext cx="1978200" cy="47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it" sz="1900" spc="-1" strike="noStrike">
                <a:solidFill>
                  <a:srgbClr val="000000"/>
                </a:solidFill>
                <a:latin typeface="Proxima Nova"/>
                <a:ea typeface="Proxima Nova"/>
              </a:rPr>
              <a:t>FORMAT </a:t>
            </a:r>
            <a:endParaRPr b="0" lang="it-IT" sz="1900" spc="-1" strike="noStrike">
              <a:latin typeface="Arial"/>
            </a:endParaRPr>
          </a:p>
        </p:txBody>
      </p:sp>
      <p:pic>
        <p:nvPicPr>
          <p:cNvPr id="91" name="Google Shape;79;p4" descr=""/>
          <p:cNvPicPr/>
          <p:nvPr/>
        </p:nvPicPr>
        <p:blipFill>
          <a:blip r:embed="rId1"/>
          <a:stretch/>
        </p:blipFill>
        <p:spPr>
          <a:xfrm>
            <a:off x="1149480" y="186480"/>
            <a:ext cx="432000" cy="459720"/>
          </a:xfrm>
          <a:prstGeom prst="rect">
            <a:avLst/>
          </a:prstGeom>
          <a:ln w="0">
            <a:noFill/>
          </a:ln>
        </p:spPr>
      </p:pic>
      <p:pic>
        <p:nvPicPr>
          <p:cNvPr id="92" name="Google Shape;80;p4" descr=""/>
          <p:cNvPicPr/>
          <p:nvPr/>
        </p:nvPicPr>
        <p:blipFill>
          <a:blip r:embed="rId2"/>
          <a:stretch/>
        </p:blipFill>
        <p:spPr>
          <a:xfrm>
            <a:off x="3322440" y="214560"/>
            <a:ext cx="479520" cy="475920"/>
          </a:xfrm>
          <a:prstGeom prst="rect">
            <a:avLst/>
          </a:prstGeom>
          <a:ln w="0">
            <a:noFill/>
          </a:ln>
        </p:spPr>
      </p:pic>
      <p:pic>
        <p:nvPicPr>
          <p:cNvPr id="93" name="Google Shape;81;p4" descr=""/>
          <p:cNvPicPr/>
          <p:nvPr/>
        </p:nvPicPr>
        <p:blipFill>
          <a:blip r:embed="rId3"/>
          <a:stretch/>
        </p:blipFill>
        <p:spPr>
          <a:xfrm>
            <a:off x="6435000" y="130680"/>
            <a:ext cx="459720" cy="427680"/>
          </a:xfrm>
          <a:prstGeom prst="rect">
            <a:avLst/>
          </a:prstGeom>
          <a:ln w="0">
            <a:noFill/>
          </a:ln>
        </p:spPr>
      </p:pic>
      <p:sp>
        <p:nvSpPr>
          <p:cNvPr id="94" name="Google Shape;82;p4"/>
          <p:cNvSpPr/>
          <p:nvPr/>
        </p:nvSpPr>
        <p:spPr>
          <a:xfrm>
            <a:off x="2880000" y="1620000"/>
            <a:ext cx="3239640" cy="333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>
              <a:lnSpc>
                <a:spcPct val="115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0" lang="it" sz="1600" spc="-1" strike="noStrike">
                <a:solidFill>
                  <a:srgbClr val="000000"/>
                </a:solidFill>
                <a:latin typeface="Proxima Nova"/>
                <a:ea typeface="Proxima Nova"/>
              </a:rPr>
              <a:t>Uso consapevole del digitale: benefici ed effettli collaterali.</a:t>
            </a:r>
            <a:endParaRPr b="0" lang="it-IT" sz="16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0" lang="it" sz="1600" spc="-1" strike="noStrike">
                <a:solidFill>
                  <a:srgbClr val="000000"/>
                </a:solidFill>
                <a:latin typeface="Proxima Nova"/>
                <a:ea typeface="Proxima Nova"/>
              </a:rPr>
              <a:t>Dialogo intergenerazionale.</a:t>
            </a:r>
            <a:endParaRPr b="0" lang="it-IT" sz="16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0" lang="it" sz="1600" spc="-1" strike="noStrike">
                <a:solidFill>
                  <a:srgbClr val="000000"/>
                </a:solidFill>
                <a:latin typeface="Proxima Nova"/>
                <a:ea typeface="Proxima Nova"/>
              </a:rPr>
              <a:t>Relazione discente-docente.</a:t>
            </a:r>
            <a:endParaRPr b="0" lang="it-IT" sz="16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0" lang="it" sz="1600" spc="-1" strike="noStrike">
                <a:solidFill>
                  <a:srgbClr val="000000"/>
                </a:solidFill>
                <a:latin typeface="Proxima Nova"/>
                <a:ea typeface="Proxima Nova"/>
              </a:rPr>
              <a:t>Orientarsi nello spazio.</a:t>
            </a:r>
            <a:endParaRPr b="0" lang="it-IT" sz="16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0" lang="it" sz="1600" spc="-1" strike="noStrike">
                <a:solidFill>
                  <a:srgbClr val="000000"/>
                </a:solidFill>
                <a:latin typeface="Proxima Nova"/>
                <a:ea typeface="Proxima Nova"/>
              </a:rPr>
              <a:t>Metacognizione.</a:t>
            </a:r>
            <a:endParaRPr b="0" lang="it-IT" sz="16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0" lang="it" sz="1600" spc="-1" strike="noStrike">
                <a:solidFill>
                  <a:srgbClr val="000000"/>
                </a:solidFill>
                <a:latin typeface="Proxima Nova"/>
                <a:ea typeface="Proxima Nova"/>
              </a:rPr>
              <a:t>Diversi linguaggi espressivi.</a:t>
            </a:r>
            <a:endParaRPr b="0" lang="it-IT" sz="16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0" lang="it" sz="1600" spc="-1" strike="noStrike">
                <a:solidFill>
                  <a:srgbClr val="000000"/>
                </a:solidFill>
                <a:latin typeface="Proxima Nova"/>
                <a:ea typeface="Proxima Nova"/>
              </a:rPr>
              <a:t>Collaborazione.</a:t>
            </a:r>
            <a:endParaRPr b="0" lang="it-IT" sz="1600" spc="-1" strike="noStrike">
              <a:latin typeface="Arial"/>
            </a:endParaRPr>
          </a:p>
        </p:txBody>
      </p:sp>
      <p:sp>
        <p:nvSpPr>
          <p:cNvPr id="95" name="Google Shape;83;p4"/>
          <p:cNvSpPr/>
          <p:nvPr/>
        </p:nvSpPr>
        <p:spPr>
          <a:xfrm>
            <a:off x="6353280" y="1620000"/>
            <a:ext cx="2286360" cy="177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>
              <a:lnSpc>
                <a:spcPct val="115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0" lang="it" sz="1600" spc="-1" strike="noStrike">
                <a:solidFill>
                  <a:srgbClr val="000000"/>
                </a:solidFill>
                <a:latin typeface="Proxima Nova"/>
                <a:ea typeface="Proxima Nova"/>
              </a:rPr>
              <a:t>Lezione dialogata</a:t>
            </a:r>
            <a:endParaRPr b="0" lang="it-IT" sz="16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0" lang="it" sz="1600" spc="-1" strike="noStrike">
                <a:solidFill>
                  <a:srgbClr val="000000"/>
                </a:solidFill>
                <a:latin typeface="Proxima Nova"/>
                <a:ea typeface="Proxima Nova"/>
              </a:rPr>
              <a:t>Caccia al tesoro</a:t>
            </a:r>
            <a:endParaRPr b="0" lang="it-IT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0" lang="it" sz="1600" spc="-1" strike="noStrike">
                <a:solidFill>
                  <a:srgbClr val="000000"/>
                </a:solidFill>
                <a:latin typeface="Proxima Nova"/>
                <a:ea typeface="Proxima Nova"/>
              </a:rPr>
              <a:t>Video tiktok come prodotto finale sull’esperienza</a:t>
            </a:r>
            <a:endParaRPr b="0" lang="it-IT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88;p5"/>
          <p:cNvSpPr/>
          <p:nvPr/>
        </p:nvSpPr>
        <p:spPr>
          <a:xfrm>
            <a:off x="5383440" y="0"/>
            <a:ext cx="7800120" cy="5142600"/>
          </a:xfrm>
          <a:prstGeom prst="trapezoid">
            <a:avLst>
              <a:gd name="adj" fmla="val 25000"/>
            </a:avLst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7" name="Google Shape;89;p5"/>
          <p:cNvSpPr/>
          <p:nvPr/>
        </p:nvSpPr>
        <p:spPr>
          <a:xfrm>
            <a:off x="1080000" y="540000"/>
            <a:ext cx="3060000" cy="60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it" sz="2800" spc="-1" strike="noStrike">
                <a:solidFill>
                  <a:srgbClr val="000000"/>
                </a:solidFill>
                <a:latin typeface="Proxima Nova"/>
                <a:ea typeface="Proxima Nova"/>
              </a:rPr>
              <a:t>DESCRIZIONE</a:t>
            </a:r>
            <a:endParaRPr b="0" lang="it-IT" sz="2800" spc="-1" strike="noStrike">
              <a:latin typeface="Arial"/>
            </a:endParaRPr>
          </a:p>
        </p:txBody>
      </p:sp>
      <p:sp>
        <p:nvSpPr>
          <p:cNvPr id="98" name="Google Shape;90;p5"/>
          <p:cNvSpPr/>
          <p:nvPr/>
        </p:nvSpPr>
        <p:spPr>
          <a:xfrm>
            <a:off x="360000" y="1353960"/>
            <a:ext cx="5220000" cy="347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it" sz="2300" spc="-1" strike="noStrike">
                <a:solidFill>
                  <a:srgbClr val="000000"/>
                </a:solidFill>
                <a:latin typeface="Proxima Nova"/>
                <a:ea typeface="Proxima Nova"/>
              </a:rPr>
              <a:t>Fasi di lavoro</a:t>
            </a:r>
            <a:endParaRPr b="0" lang="it-IT" sz="23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it-IT" sz="23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it" sz="2300" spc="-1" strike="noStrike">
                <a:solidFill>
                  <a:srgbClr val="000000"/>
                </a:solidFill>
                <a:latin typeface="Proxima Nova"/>
                <a:ea typeface="Proxima Nova"/>
              </a:rPr>
              <a:t>1- Riunione con i boomer</a:t>
            </a:r>
            <a:endParaRPr b="0" lang="it-IT" sz="23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it-IT" sz="23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it" sz="2300" spc="-1" strike="noStrike">
                <a:solidFill>
                  <a:srgbClr val="000000"/>
                </a:solidFill>
                <a:latin typeface="Proxima Nova"/>
                <a:ea typeface="Proxima Nova"/>
              </a:rPr>
              <a:t>2- Around Arconate find your treasure. (2h + 2h)</a:t>
            </a:r>
            <a:endParaRPr b="0" lang="it-IT" sz="23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it-IT" sz="23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it" sz="2300" spc="-1" strike="noStrike">
                <a:solidFill>
                  <a:srgbClr val="000000"/>
                </a:solidFill>
                <a:latin typeface="Proxima Nova"/>
                <a:ea typeface="Proxima Nova"/>
              </a:rPr>
              <a:t>3- Troviamoci a metà strada. (2h)</a:t>
            </a:r>
            <a:endParaRPr b="0" lang="it-IT" sz="23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it" sz="1600" spc="-1" strike="noStrike">
                <a:solidFill>
                  <a:srgbClr val="000000"/>
                </a:solidFill>
                <a:latin typeface="Proxima Nova"/>
                <a:ea typeface="Proxima Nova"/>
              </a:rPr>
              <a:t>(Riflessione sul percorso realizzando un breve video)</a:t>
            </a:r>
            <a:endParaRPr b="0" lang="it-IT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5;p6"/>
          <p:cNvSpPr/>
          <p:nvPr/>
        </p:nvSpPr>
        <p:spPr>
          <a:xfrm>
            <a:off x="695880" y="695160"/>
            <a:ext cx="2998800" cy="60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it" sz="2800" spc="-1" strike="noStrike">
                <a:solidFill>
                  <a:srgbClr val="000000"/>
                </a:solidFill>
                <a:latin typeface="Proxima Nova"/>
                <a:ea typeface="Proxima Nova"/>
              </a:rPr>
              <a:t>IL TEAM</a:t>
            </a:r>
            <a:endParaRPr b="0" lang="it-IT" sz="2800" spc="-1" strike="noStrike">
              <a:latin typeface="Arial"/>
            </a:endParaRPr>
          </a:p>
        </p:txBody>
      </p:sp>
      <p:sp>
        <p:nvSpPr>
          <p:cNvPr id="100" name="Google Shape;96;p6"/>
          <p:cNvSpPr/>
          <p:nvPr/>
        </p:nvSpPr>
        <p:spPr>
          <a:xfrm>
            <a:off x="695880" y="1821240"/>
            <a:ext cx="2207520" cy="44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it" sz="1700" spc="-1" strike="noStrike">
                <a:solidFill>
                  <a:srgbClr val="475fc2"/>
                </a:solidFill>
                <a:latin typeface="Proxima Nova"/>
                <a:ea typeface="Proxima Nova"/>
              </a:rPr>
              <a:t>Daniela Masetti</a:t>
            </a:r>
            <a:endParaRPr b="0" lang="it-IT" sz="1700" spc="-1" strike="noStrike">
              <a:latin typeface="Arial"/>
            </a:endParaRPr>
          </a:p>
        </p:txBody>
      </p:sp>
      <p:sp>
        <p:nvSpPr>
          <p:cNvPr id="101" name="Google Shape;97;p6"/>
          <p:cNvSpPr/>
          <p:nvPr/>
        </p:nvSpPr>
        <p:spPr>
          <a:xfrm>
            <a:off x="3467880" y="1821240"/>
            <a:ext cx="2207520" cy="44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it" sz="1700" spc="-1" strike="noStrike">
                <a:solidFill>
                  <a:srgbClr val="475fc2"/>
                </a:solidFill>
                <a:latin typeface="Proxima Nova"/>
                <a:ea typeface="Proxima Nova"/>
              </a:rPr>
              <a:t>Tecla Giovanelli</a:t>
            </a:r>
            <a:endParaRPr b="0" lang="it-IT" sz="1700" spc="-1" strike="noStrike">
              <a:latin typeface="Arial"/>
            </a:endParaRPr>
          </a:p>
        </p:txBody>
      </p:sp>
      <p:sp>
        <p:nvSpPr>
          <p:cNvPr id="102" name="Google Shape;98;p6"/>
          <p:cNvSpPr/>
          <p:nvPr/>
        </p:nvSpPr>
        <p:spPr>
          <a:xfrm>
            <a:off x="6120000" y="1821240"/>
            <a:ext cx="2327040" cy="44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it" sz="1700" spc="-1" strike="noStrike">
                <a:solidFill>
                  <a:srgbClr val="475fc2"/>
                </a:solidFill>
                <a:latin typeface="Proxima Nova"/>
                <a:ea typeface="Proxima Nova"/>
              </a:rPr>
              <a:t>Riccardo Ottolina</a:t>
            </a:r>
            <a:endParaRPr b="0" lang="it-IT" sz="1700" spc="-1" strike="noStrike">
              <a:latin typeface="Arial"/>
            </a:endParaRPr>
          </a:p>
        </p:txBody>
      </p:sp>
      <p:sp>
        <p:nvSpPr>
          <p:cNvPr id="103" name="Google Shape;99;p6"/>
          <p:cNvSpPr/>
          <p:nvPr/>
        </p:nvSpPr>
        <p:spPr>
          <a:xfrm>
            <a:off x="695880" y="2571840"/>
            <a:ext cx="2207520" cy="44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it" sz="1700" spc="-1" strike="noStrike">
                <a:solidFill>
                  <a:srgbClr val="475fc2"/>
                </a:solidFill>
                <a:latin typeface="Proxima Nova"/>
                <a:ea typeface="Proxima Nova"/>
              </a:rPr>
              <a:t>Sonia Bonini</a:t>
            </a:r>
            <a:endParaRPr b="0" lang="it-IT" sz="17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</TotalTime>
  <Application>LibreOffice/7.3.7.2$Linux_X86_64 LibreOffice_project/30$Build-2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it-IT</dc:language>
  <cp:lastModifiedBy/>
  <dcterms:modified xsi:type="dcterms:W3CDTF">2024-02-22T15:34:23Z</dcterms:modified>
  <cp:revision>14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