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5" roundtripDataSignature="AMtx7mhzQhsjoQTV8nGTRq9qe5JD4bEh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b3d012456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b3d012456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" sz="1150">
                <a:solidFill>
                  <a:srgbClr val="313537"/>
                </a:solidFill>
              </a:rPr>
              <a:t>La percezione di un’abilità varia da contesto a contesto: un’abilità può essere considerata soft in un certo ambito lavorativo, ma hard in un altro. A titolo di esempio la comunicazione interculturale potrebbe essere utile per un manager chimico, ma è assolutamente indispensabile ad un responsabile delle risorse umane in una società multiculturale, quindi nel primo caso sarebbe indubbiamente una skill generale e quindi soft, mentre nel secondo potrebbe essere classificata come specifica al ruolo e quindi hard.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474747"/>
                </a:solidFill>
              </a:rPr>
              <a:t>Le Soft Skills sono competenze relazionali e umane vicine a tratti della personalità essenziali nella vita professionale e che integrano competenze e conoscenze specialistiche (Hard Skills). Ognuno di noi le acquisisce parzialmente, indipendentemente dal proprio background professionale o personale.</a:t>
            </a:r>
            <a:endParaRPr sz="1200">
              <a:solidFill>
                <a:srgbClr val="47474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b3d0124568_1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b3d0124568_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b3d0124568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b3d0124568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b3d0124568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b3d0124568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b3d0124568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b3d0124568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b3d0124568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b3d0124568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b3d0124568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b3d0124568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b3d0124568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b3d0124568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generazioniconnesse.it/site/it/0000/00/00/onlife/" TargetMode="External"/><Relationship Id="rId4" Type="http://schemas.openxmlformats.org/officeDocument/2006/relationships/hyperlink" Target="https://scuoladigitale.istruzione.it/pnsd/ambiti/ambienti-e-strumenti/azione-6-linee-guida-per-politiche-attive-di-byod-bring-your-own-device/" TargetMode="External"/><Relationship Id="rId5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centroscuola.it/products/lappello" TargetMode="External"/><Relationship Id="rId4" Type="http://schemas.openxmlformats.org/officeDocument/2006/relationships/hyperlink" Target="https://www.cambridgeitaly.it/blog/coltivare-relazioni-nostra-classe" TargetMode="External"/><Relationship Id="rId5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youtu.be/OmgNuXyWGT4?si=0ooF_oZgEPYT-Kmb" TargetMode="External"/><Relationship Id="rId4" Type="http://schemas.openxmlformats.org/officeDocument/2006/relationships/hyperlink" Target="https://youtu.be/0FFLFcB9xfQ?si=gFQjBEeK2BC4Wd-5" TargetMode="External"/><Relationship Id="rId5" Type="http://schemas.openxmlformats.org/officeDocument/2006/relationships/hyperlink" Target="https://youtu.be/pjwP3R6VtJI?si=bWctg3yOlII-55wF" TargetMode="External"/><Relationship Id="rId6" Type="http://schemas.openxmlformats.org/officeDocument/2006/relationships/hyperlink" Target="https://youtu.be/55aqnvJOccQ?si=LiaEWrZ1gjXakFbX" TargetMode="External"/><Relationship Id="rId7" Type="http://schemas.openxmlformats.org/officeDocument/2006/relationships/hyperlink" Target="https://youtu.be/WhZ1t0erUWo?si=RwIaqd6mJVM8OEDK" TargetMode="External"/><Relationship Id="rId8" Type="http://schemas.openxmlformats.org/officeDocument/2006/relationships/hyperlink" Target="https://youtu.be/FH4mcLDqib8?si=S5jKbNHlX1Tyv1iR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b3d0124568_1_0"/>
          <p:cNvSpPr txBox="1"/>
          <p:nvPr>
            <p:ph type="ctrTitle"/>
          </p:nvPr>
        </p:nvSpPr>
        <p:spPr>
          <a:xfrm>
            <a:off x="311700" y="164675"/>
            <a:ext cx="8832300" cy="263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4A86E8"/>
                </a:solidFill>
              </a:rPr>
              <a:t>HACKATHON: LA SCUOLA DEL FUTURO</a:t>
            </a:r>
            <a:endParaRPr b="1">
              <a:solidFill>
                <a:srgbClr val="4A86E8"/>
              </a:solidFill>
            </a:endParaRPr>
          </a:p>
        </p:txBody>
      </p:sp>
      <p:sp>
        <p:nvSpPr>
          <p:cNvPr id="55" name="Google Shape;55;g2b3d0124568_1_0"/>
          <p:cNvSpPr txBox="1"/>
          <p:nvPr>
            <p:ph idx="1" type="subTitle"/>
          </p:nvPr>
        </p:nvSpPr>
        <p:spPr>
          <a:xfrm>
            <a:off x="311700" y="2834125"/>
            <a:ext cx="94749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b="1" lang="it" sz="1620"/>
              <a:t>30 e 31 gennaio 2024</a:t>
            </a:r>
            <a:endParaRPr b="1" sz="162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b="1" lang="it" sz="1620"/>
              <a:t>istituto Superiore Carlo Dell’Acqua</a:t>
            </a:r>
            <a:endParaRPr b="1" sz="162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b="1" lang="it" sz="1620"/>
              <a:t>Istituto Superiore Bernocchi</a:t>
            </a:r>
            <a:endParaRPr b="1" sz="162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 b="1" sz="162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 b="1" sz="162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 b="1" sz="162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 b="1" sz="162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 b="1" sz="162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 b="1" sz="162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 b="1" sz="162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 b="1" sz="162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 b="1" sz="1620"/>
          </a:p>
        </p:txBody>
      </p:sp>
      <p:pic>
        <p:nvPicPr>
          <p:cNvPr id="56" name="Google Shape;56;g2b3d0124568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8375" y="2727625"/>
            <a:ext cx="2526875" cy="250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60213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4"/>
          <p:cNvPicPr preferRelativeResize="0"/>
          <p:nvPr/>
        </p:nvPicPr>
        <p:blipFill rotWithShape="1">
          <a:blip r:embed="rId3">
            <a:alphaModFix/>
          </a:blip>
          <a:srcRect b="0" l="17837" r="0" t="0"/>
          <a:stretch/>
        </p:blipFill>
        <p:spPr>
          <a:xfrm>
            <a:off x="87675" y="0"/>
            <a:ext cx="8939650" cy="507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37025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5"/>
          <p:cNvSpPr/>
          <p:nvPr/>
        </p:nvSpPr>
        <p:spPr>
          <a:xfrm>
            <a:off x="333625" y="40950"/>
            <a:ext cx="2512944" cy="2048544"/>
          </a:xfrm>
          <a:prstGeom prst="irregularSeal1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5"/>
          <p:cNvSpPr txBox="1"/>
          <p:nvPr/>
        </p:nvSpPr>
        <p:spPr>
          <a:xfrm>
            <a:off x="932450" y="816975"/>
            <a:ext cx="1326000" cy="2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trasversali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5"/>
          <p:cNvSpPr/>
          <p:nvPr/>
        </p:nvSpPr>
        <p:spPr>
          <a:xfrm>
            <a:off x="175925" y="2524501"/>
            <a:ext cx="2468016" cy="2048544"/>
          </a:xfrm>
          <a:prstGeom prst="irregularSeal1">
            <a:avLst/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5"/>
          <p:cNvSpPr/>
          <p:nvPr/>
        </p:nvSpPr>
        <p:spPr>
          <a:xfrm>
            <a:off x="6685475" y="40950"/>
            <a:ext cx="2512944" cy="2005776"/>
          </a:xfrm>
          <a:prstGeom prst="irregularSeal1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5"/>
          <p:cNvSpPr/>
          <p:nvPr/>
        </p:nvSpPr>
        <p:spPr>
          <a:xfrm>
            <a:off x="6941175" y="3030501"/>
            <a:ext cx="2321406" cy="2113020"/>
          </a:xfrm>
          <a:prstGeom prst="irregularSeal1">
            <a:avLst/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5"/>
          <p:cNvSpPr txBox="1"/>
          <p:nvPr/>
        </p:nvSpPr>
        <p:spPr>
          <a:xfrm>
            <a:off x="804150" y="3137350"/>
            <a:ext cx="13689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attributi personali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5"/>
          <p:cNvSpPr txBox="1"/>
          <p:nvPr/>
        </p:nvSpPr>
        <p:spPr>
          <a:xfrm>
            <a:off x="7428700" y="3691100"/>
            <a:ext cx="13260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tratti di personalità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5"/>
          <p:cNvSpPr txBox="1"/>
          <p:nvPr/>
        </p:nvSpPr>
        <p:spPr>
          <a:xfrm>
            <a:off x="7220150" y="635550"/>
            <a:ext cx="1721400" cy="4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competenze comunicative</a:t>
            </a:r>
            <a:r>
              <a:rPr b="0" i="0" lang="it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/>
          <p:nvPr/>
        </p:nvSpPr>
        <p:spPr>
          <a:xfrm>
            <a:off x="494025" y="121900"/>
            <a:ext cx="4902900" cy="44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t/>
            </a:r>
            <a:endParaRPr b="1" i="0" sz="1150" u="none" cap="none" strike="noStrike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it" sz="2100" u="none" cap="none" strike="noStrike">
                <a:solidFill>
                  <a:srgbClr val="FF0000"/>
                </a:solidFill>
                <a:highlight>
                  <a:srgbClr val="FEFEFE"/>
                </a:highlight>
                <a:latin typeface="Verdana"/>
                <a:ea typeface="Verdana"/>
                <a:cs typeface="Verdana"/>
                <a:sym typeface="Verdana"/>
              </a:rPr>
              <a:t>Consiglio dell’UE e</a:t>
            </a:r>
            <a:r>
              <a:rPr b="1" lang="it" sz="2100">
                <a:solidFill>
                  <a:srgbClr val="FF0000"/>
                </a:solidFill>
                <a:highlight>
                  <a:srgbClr val="FEFEFE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i="1" lang="it" sz="2100" u="none" cap="none" strike="noStrike">
                <a:solidFill>
                  <a:srgbClr val="FF0000"/>
                </a:solidFill>
                <a:highlight>
                  <a:srgbClr val="FEFEFE"/>
                </a:highlight>
                <a:latin typeface="Verdana"/>
                <a:ea typeface="Verdana"/>
                <a:cs typeface="Verdana"/>
                <a:sym typeface="Verdana"/>
              </a:rPr>
              <a:t>soft skills</a:t>
            </a:r>
            <a:endParaRPr b="1" i="0" sz="2100" u="none" cap="none" strike="noStrike">
              <a:solidFill>
                <a:srgbClr val="FF0000"/>
              </a:solidFill>
              <a:highlight>
                <a:srgbClr val="FEFEFE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13E53"/>
              </a:buClr>
              <a:buSzPts val="1500"/>
              <a:buFont typeface="Verdana"/>
              <a:buChar char="●"/>
            </a:pPr>
            <a:r>
              <a:rPr i="0" lang="it" sz="1500" u="none" cap="none" strike="noStrike">
                <a:solidFill>
                  <a:srgbClr val="313E53"/>
                </a:solidFill>
                <a:highlight>
                  <a:srgbClr val="FEFEFE"/>
                </a:highlight>
                <a:latin typeface="Verdana"/>
                <a:ea typeface="Verdana"/>
                <a:cs typeface="Verdana"/>
                <a:sym typeface="Verdana"/>
              </a:rPr>
              <a:t>autonomia, fiducia in se stessi, resistenza allo stress, </a:t>
            </a:r>
            <a:endParaRPr i="0" sz="1500" u="none" cap="none" strike="noStrike">
              <a:solidFill>
                <a:srgbClr val="313E53"/>
              </a:solidFill>
              <a:highlight>
                <a:srgbClr val="FEFEFE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3E53"/>
              </a:buClr>
              <a:buSzPts val="1500"/>
              <a:buFont typeface="Verdana"/>
              <a:buChar char="●"/>
            </a:pPr>
            <a:r>
              <a:rPr i="0" lang="it" sz="1500" u="none" cap="none" strike="noStrike">
                <a:solidFill>
                  <a:srgbClr val="313E53"/>
                </a:solidFill>
                <a:highlight>
                  <a:srgbClr val="FEFEFE"/>
                </a:highlight>
                <a:latin typeface="Verdana"/>
                <a:ea typeface="Verdana"/>
                <a:cs typeface="Verdana"/>
                <a:sym typeface="Verdana"/>
              </a:rPr>
              <a:t>capacità di pianificare ed organizzare, </a:t>
            </a:r>
            <a:endParaRPr i="0" sz="1500" u="none" cap="none" strike="noStrike">
              <a:solidFill>
                <a:srgbClr val="313E53"/>
              </a:solidFill>
              <a:highlight>
                <a:srgbClr val="FEFEFE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3E53"/>
              </a:buClr>
              <a:buSzPts val="1500"/>
              <a:buFont typeface="Verdana"/>
              <a:buChar char="●"/>
            </a:pPr>
            <a:r>
              <a:rPr i="0" lang="it" sz="1500" u="none" cap="none" strike="noStrike">
                <a:solidFill>
                  <a:srgbClr val="313E53"/>
                </a:solidFill>
                <a:highlight>
                  <a:srgbClr val="FEFEFE"/>
                </a:highlight>
                <a:latin typeface="Verdana"/>
                <a:ea typeface="Verdana"/>
                <a:cs typeface="Verdana"/>
                <a:sym typeface="Verdana"/>
              </a:rPr>
              <a:t>costanza di apprendere in maniera continuativa, </a:t>
            </a:r>
            <a:endParaRPr i="0" sz="1500" u="none" cap="none" strike="noStrike">
              <a:solidFill>
                <a:srgbClr val="313E53"/>
              </a:solidFill>
              <a:highlight>
                <a:srgbClr val="FEFEFE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3E53"/>
              </a:buClr>
              <a:buSzPts val="1500"/>
              <a:buFont typeface="Verdana"/>
              <a:buChar char="●"/>
            </a:pPr>
            <a:r>
              <a:rPr i="0" lang="it" sz="1500" u="none" cap="none" strike="noStrike">
                <a:solidFill>
                  <a:srgbClr val="313E53"/>
                </a:solidFill>
                <a:highlight>
                  <a:srgbClr val="FEFEFE"/>
                </a:highlight>
                <a:latin typeface="Verdana"/>
                <a:ea typeface="Verdana"/>
                <a:cs typeface="Verdana"/>
                <a:sym typeface="Verdana"/>
              </a:rPr>
              <a:t>capacità di saper raggiungere gli obiettivi, </a:t>
            </a:r>
            <a:endParaRPr i="0" sz="1500" u="none" cap="none" strike="noStrike">
              <a:solidFill>
                <a:srgbClr val="313E53"/>
              </a:solidFill>
              <a:highlight>
                <a:srgbClr val="FEFEFE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3E53"/>
              </a:buClr>
              <a:buSzPts val="1500"/>
              <a:buFont typeface="Verdana"/>
              <a:buChar char="●"/>
            </a:pPr>
            <a:r>
              <a:rPr i="0" lang="it" sz="1500" u="none" cap="none" strike="noStrike">
                <a:solidFill>
                  <a:srgbClr val="313E53"/>
                </a:solidFill>
                <a:highlight>
                  <a:srgbClr val="FEFEFE"/>
                </a:highlight>
                <a:latin typeface="Verdana"/>
                <a:ea typeface="Verdana"/>
                <a:cs typeface="Verdana"/>
                <a:sym typeface="Verdana"/>
              </a:rPr>
              <a:t>capacità di saper gestire le informazioni, </a:t>
            </a:r>
            <a:endParaRPr i="0" sz="1500" u="none" cap="none" strike="noStrike">
              <a:solidFill>
                <a:srgbClr val="313E53"/>
              </a:solidFill>
              <a:highlight>
                <a:srgbClr val="FEFEFE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3E53"/>
              </a:buClr>
              <a:buSzPts val="1500"/>
              <a:buFont typeface="Verdana"/>
              <a:buChar char="●"/>
            </a:pPr>
            <a:r>
              <a:rPr i="0" lang="it" sz="1500" u="none" cap="none" strike="noStrike">
                <a:solidFill>
                  <a:srgbClr val="313E53"/>
                </a:solidFill>
                <a:highlight>
                  <a:srgbClr val="FEFEFE"/>
                </a:highlight>
                <a:latin typeface="Verdana"/>
                <a:ea typeface="Verdana"/>
                <a:cs typeface="Verdana"/>
                <a:sym typeface="Verdana"/>
              </a:rPr>
              <a:t>essere intraprendente e avere spirito di iniziativa, </a:t>
            </a:r>
            <a:endParaRPr i="0" sz="1500" u="none" cap="none" strike="noStrike">
              <a:solidFill>
                <a:srgbClr val="313E53"/>
              </a:solidFill>
              <a:highlight>
                <a:srgbClr val="FEFEFE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3E53"/>
              </a:buClr>
              <a:buSzPts val="1500"/>
              <a:buFont typeface="Verdana"/>
              <a:buChar char="●"/>
            </a:pPr>
            <a:r>
              <a:rPr i="0" lang="it" sz="1500" u="none" cap="none" strike="noStrike">
                <a:solidFill>
                  <a:srgbClr val="313E53"/>
                </a:solidFill>
                <a:highlight>
                  <a:srgbClr val="FEFEFE"/>
                </a:highlight>
                <a:latin typeface="Verdana"/>
                <a:ea typeface="Verdana"/>
                <a:cs typeface="Verdana"/>
                <a:sym typeface="Verdana"/>
              </a:rPr>
              <a:t>capacità comunicativa, </a:t>
            </a:r>
            <a:endParaRPr i="0" sz="1500" u="none" cap="none" strike="noStrike">
              <a:solidFill>
                <a:srgbClr val="313E53"/>
              </a:solidFill>
              <a:highlight>
                <a:srgbClr val="FEFEFE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3E53"/>
              </a:buClr>
              <a:buSzPts val="1500"/>
              <a:buFont typeface="Verdana"/>
              <a:buChar char="●"/>
            </a:pPr>
            <a:r>
              <a:rPr i="0" lang="it" sz="1500" u="none" cap="none" strike="noStrike">
                <a:solidFill>
                  <a:srgbClr val="313E53"/>
                </a:solidFill>
                <a:highlight>
                  <a:srgbClr val="FEFEFE"/>
                </a:highlight>
                <a:latin typeface="Verdana"/>
                <a:ea typeface="Verdana"/>
                <a:cs typeface="Verdana"/>
                <a:sym typeface="Verdana"/>
              </a:rPr>
              <a:t>capacità di problem solving, </a:t>
            </a:r>
            <a:endParaRPr i="0" sz="1500" u="none" cap="none" strike="noStrike">
              <a:solidFill>
                <a:srgbClr val="313E53"/>
              </a:solidFill>
              <a:highlight>
                <a:srgbClr val="FEFEFE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3E53"/>
              </a:buClr>
              <a:buSzPts val="1500"/>
              <a:buFont typeface="Verdana"/>
              <a:buChar char="●"/>
            </a:pPr>
            <a:r>
              <a:rPr i="0" lang="it" sz="1500" u="none" cap="none" strike="noStrike">
                <a:solidFill>
                  <a:srgbClr val="313E53"/>
                </a:solidFill>
                <a:highlight>
                  <a:srgbClr val="FEFEFE"/>
                </a:highlight>
                <a:latin typeface="Verdana"/>
                <a:ea typeface="Verdana"/>
                <a:cs typeface="Verdana"/>
                <a:sym typeface="Verdana"/>
              </a:rPr>
              <a:t>saper lavorare in gruppo, </a:t>
            </a:r>
            <a:endParaRPr i="0" sz="1500" u="none" cap="none" strike="noStrike">
              <a:solidFill>
                <a:srgbClr val="313E53"/>
              </a:solidFill>
              <a:highlight>
                <a:srgbClr val="FEFEFE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3E53"/>
              </a:buClr>
              <a:buSzPts val="1500"/>
              <a:buFont typeface="Verdana"/>
              <a:buChar char="●"/>
            </a:pPr>
            <a:r>
              <a:rPr i="0" lang="it" sz="1500" u="none" cap="none" strike="noStrike">
                <a:solidFill>
                  <a:srgbClr val="313E53"/>
                </a:solidFill>
                <a:highlight>
                  <a:srgbClr val="FEFEFE"/>
                </a:highlight>
                <a:latin typeface="Verdana"/>
                <a:ea typeface="Verdana"/>
                <a:cs typeface="Verdana"/>
                <a:sym typeface="Verdana"/>
              </a:rPr>
              <a:t>capacità di leadership. </a:t>
            </a:r>
            <a:endParaRPr i="0" sz="1500" u="none" cap="none" strike="noStrike">
              <a:solidFill>
                <a:srgbClr val="313E53"/>
              </a:solidFill>
              <a:highlight>
                <a:srgbClr val="FEFEFE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i="0" sz="1350" u="none" cap="none" strike="noStrike">
              <a:solidFill>
                <a:srgbClr val="33333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6925" y="1599900"/>
            <a:ext cx="357187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 txBox="1"/>
          <p:nvPr/>
        </p:nvSpPr>
        <p:spPr>
          <a:xfrm>
            <a:off x="365700" y="207450"/>
            <a:ext cx="8319300" cy="47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it" sz="18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Come identificare le soft skills</a:t>
            </a:r>
            <a:endParaRPr b="1" i="0" sz="1800" u="none" cap="none" strike="noStrik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it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Le</a:t>
            </a:r>
            <a:r>
              <a:rPr b="0" i="1" lang="it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soft skills</a:t>
            </a:r>
            <a:r>
              <a:rPr b="0" i="0" lang="it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sono classificabili in categorie e a farlo ci ha pensato la Commissione Europea a seguito di una ricerca relativa al mercato professionale.</a:t>
            </a:r>
            <a:endParaRPr b="0" i="0" sz="12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01625" lvl="0" marL="4572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1A2941"/>
              </a:buClr>
              <a:buSzPts val="1150"/>
              <a:buFont typeface="Verdana"/>
              <a:buChar char="●"/>
            </a:pPr>
            <a:r>
              <a:rPr b="1" i="0" lang="it" sz="115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Soft skills di efficacia personale</a:t>
            </a:r>
            <a:r>
              <a:rPr b="0" i="0" lang="it" sz="1150" u="none" cap="none" strike="noStrike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b="0" i="0" lang="it" sz="115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resistenza allo stress, flessibilità, autostima, stress control, creatività e apprendimento continuo;</a:t>
            </a:r>
            <a:endParaRPr b="0" i="0" sz="115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01625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2941"/>
              </a:buClr>
              <a:buSzPts val="1150"/>
              <a:buFont typeface="Verdana"/>
              <a:buChar char="●"/>
            </a:pPr>
            <a:r>
              <a:rPr b="1" i="0" lang="it" sz="115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Soft Skills di servizio e relazionali</a:t>
            </a:r>
            <a:r>
              <a:rPr b="0" i="0" lang="it" sz="1150" u="none" cap="none" strike="noStrike">
                <a:solidFill>
                  <a:srgbClr val="1A2941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b="0" i="0" lang="it" sz="1150" u="none" cap="none" strike="noStrike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orientamento al cliente, comunicazione con l’esterno, cooperazione e capacità di mantenere rapporti con terzi;</a:t>
            </a:r>
            <a:endParaRPr b="0" i="0" sz="1150" u="none" cap="none" strike="noStrike">
              <a:solidFill>
                <a:srgbClr val="FEFEF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01625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2941"/>
              </a:buClr>
              <a:buSzPts val="1150"/>
              <a:buFont typeface="Verdana"/>
              <a:buChar char="●"/>
            </a:pPr>
            <a:r>
              <a:rPr b="1" i="0" lang="it" sz="115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Skills di influenza e impatto</a:t>
            </a:r>
            <a:r>
              <a:rPr b="0" i="0" lang="it" sz="1150" u="none" cap="none" strike="noStrike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: tendenza alla persuasione, organizzazione consapevole, mantenimento della leadership e coaching;</a:t>
            </a:r>
            <a:endParaRPr b="0" i="0" sz="1150" u="none" cap="none" strike="noStrike">
              <a:solidFill>
                <a:srgbClr val="FEFEF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01625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2941"/>
              </a:buClr>
              <a:buSzPts val="1150"/>
              <a:buFont typeface="Verdana"/>
              <a:buChar char="●"/>
            </a:pPr>
            <a:r>
              <a:rPr b="1" i="0" lang="it" sz="115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Skills per la realizzazione</a:t>
            </a:r>
            <a:r>
              <a:rPr b="0" i="0" lang="it" sz="1150" u="none" cap="none" strike="noStrike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: ordine e qualità, iniziativa, approccio costruttivo, orientamento al risultato, organizzazione e pianificazione delle attività, autonomia nel lavoro e problem solving;</a:t>
            </a:r>
            <a:endParaRPr b="0" i="0" sz="1150" u="none" cap="none" strike="noStrike">
              <a:solidFill>
                <a:srgbClr val="FEFEF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01625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2941"/>
              </a:buClr>
              <a:buSzPts val="1150"/>
              <a:buFont typeface="Verdana"/>
              <a:buChar char="●"/>
            </a:pPr>
            <a:r>
              <a:rPr b="1" i="0" lang="it" sz="115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Skills cognitive</a:t>
            </a:r>
            <a:r>
              <a:rPr b="0" i="0" lang="it" sz="1150" u="none" cap="none" strike="noStrike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: capacità di astrazione e analisi.</a:t>
            </a:r>
            <a:endParaRPr b="0" i="0" sz="1150" u="none" cap="none" strike="noStrike">
              <a:solidFill>
                <a:srgbClr val="FEFEF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" sz="1200" u="none" cap="none" strike="noStrike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Si tratta di caratteristiche che vengono praticate nella vita di tutti i giorni, ma non riusciamo a riconoscerle come possibili marce in più per sfondare nella vita professionale.</a:t>
            </a:r>
            <a:endParaRPr b="0" i="0" sz="1200" u="none" cap="none" strike="noStrike">
              <a:solidFill>
                <a:srgbClr val="FEFEF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EFEF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FEFEFE"/>
                </a:solidFill>
              </a:rPr>
              <a:t>O</a:t>
            </a:r>
            <a:r>
              <a:rPr b="0" i="0" lang="it" sz="12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ccorre iniziare dalla scuola per l’infanzia a elicitare queste competenze, </a:t>
            </a:r>
            <a:endParaRPr b="0" i="0" sz="1200" u="none" cap="none" strike="noStrike">
              <a:solidFill>
                <a:srgbClr val="FEFEF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it" sz="2200" u="none" cap="none" strike="noStrike">
                <a:solidFill>
                  <a:srgbClr val="FFFF00"/>
                </a:solidFill>
              </a:rPr>
              <a:t>quale può essere il ruolo della scuola?</a:t>
            </a:r>
            <a:endParaRPr b="1" i="0" sz="2200" u="none" cap="none" strike="noStrik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5300" y="195175"/>
            <a:ext cx="64515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 txBox="1"/>
          <p:nvPr/>
        </p:nvSpPr>
        <p:spPr>
          <a:xfrm>
            <a:off x="109075" y="143300"/>
            <a:ext cx="8886000" cy="50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t" sz="18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SOFT SKILLS e SCUOLA</a:t>
            </a:r>
            <a:endParaRPr b="1" i="0" sz="1800" u="none" cap="none" strike="noStrik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Char char="●"/>
            </a:pPr>
            <a:r>
              <a:rPr i="0" lang="it" sz="1200" u="none" cap="none" strike="noStrike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gli elementi che contribuiscono alla valutazione delle soft skills riguardano le</a:t>
            </a:r>
            <a:r>
              <a:rPr i="0" lang="it" sz="1200" u="none" cap="none" strike="noStrike">
                <a:solidFill>
                  <a:srgbClr val="1A294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i="0" lang="it" sz="12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osservazioni sistematiche, le autobiografie cognitive e i compiti relativi alla realtà.</a:t>
            </a:r>
            <a:endParaRPr i="0" sz="1200" u="none" cap="none" strike="noStrik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i="0" sz="1200" u="none" cap="none" strike="noStrike">
              <a:solidFill>
                <a:srgbClr val="1A294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200"/>
              <a:buFont typeface="Verdana"/>
              <a:buChar char="●"/>
            </a:pPr>
            <a:r>
              <a:rPr i="0" lang="it" sz="12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alternanza scuola lavoro e sviluppo delle soft skills</a:t>
            </a:r>
            <a:endParaRPr i="0" sz="1200" u="none" cap="none" strike="noStrik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i="0" sz="1200" u="none" cap="none" strike="noStrike">
              <a:solidFill>
                <a:srgbClr val="1A294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941"/>
              </a:buClr>
              <a:buSzPts val="1200"/>
              <a:buFont typeface="Verdana"/>
              <a:buChar char="●"/>
            </a:pPr>
            <a:r>
              <a:rPr i="0" lang="it" sz="12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Acquisire un nuovo modo di pensare e di agire,</a:t>
            </a:r>
            <a:r>
              <a:rPr i="0" lang="it" sz="1200" u="none" cap="none" strike="noStrike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 sin dal periodo scolastico, aiuta i ragazzi a vivere meglio nella società, a comprendere il multiculturalismo e a rispettarlo, insegna a saper comunicare le emozioni in maniera chiara e ordinata ma, soprattutto, rispettare le scelte altrui. </a:t>
            </a:r>
            <a:endParaRPr i="0" sz="1200" u="none" cap="none" strike="noStrike">
              <a:solidFill>
                <a:srgbClr val="FEFEF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i="0" sz="1200" u="none" cap="none" strike="noStrike">
              <a:solidFill>
                <a:srgbClr val="1A294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Verdana"/>
              <a:buChar char="●"/>
            </a:pPr>
            <a:r>
              <a:rPr i="0" lang="it" sz="1200" u="none" cap="none" strike="noStrike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Le soft skills contribuiscono alla</a:t>
            </a:r>
            <a:r>
              <a:rPr i="0" lang="it" sz="12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 maturazione personale </a:t>
            </a:r>
            <a:r>
              <a:rPr i="0" lang="it" sz="1200" u="none" cap="none" strike="noStrike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di ogni soggetto, soprattutto nei più giovani, creano lavoratori consapevoli e in grado di dare quel valore in più alla propria attività.</a:t>
            </a:r>
            <a:endParaRPr i="0" sz="1200" u="none" cap="none" strike="noStrike">
              <a:solidFill>
                <a:srgbClr val="FEFEF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i="0" sz="1200" u="none" cap="none" strike="noStrik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it" sz="12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OBIETTIVI PER I DOCENTI </a:t>
            </a:r>
            <a:endParaRPr b="1" i="0" sz="1200" u="none" cap="none" strike="noStrik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i="0" sz="1200" u="none" cap="none" strike="noStrike">
              <a:solidFill>
                <a:srgbClr val="1A294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Verdana"/>
              <a:buChar char="●"/>
            </a:pPr>
            <a:r>
              <a:rPr i="0" lang="it" sz="1200" u="none" cap="none" strike="noStrike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aggiornarsi su come sviluppare al meglio tutte queste capacità trasversali dei ragazzi. </a:t>
            </a:r>
            <a:endParaRPr i="0" sz="1200" u="none" cap="none" strike="noStrike">
              <a:solidFill>
                <a:srgbClr val="FEFEF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i="0" sz="1200" u="none" cap="none" strike="noStrike">
              <a:solidFill>
                <a:srgbClr val="FEFEF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Verdana"/>
              <a:buChar char="●"/>
            </a:pPr>
            <a:r>
              <a:rPr i="0" lang="it" sz="1200" u="none" cap="none" strike="noStrike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Insegnare agli alunni a essere persone consapevoli attraverso quesiti che non esulino dalla realtà e che diano modo di pensare in maniera diversa. </a:t>
            </a:r>
            <a:endParaRPr i="0" sz="1200" u="none" cap="none" strike="noStrike">
              <a:solidFill>
                <a:srgbClr val="FEFEF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9800" y="201325"/>
            <a:ext cx="6534150" cy="362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0"/>
          <p:cNvSpPr txBox="1"/>
          <p:nvPr/>
        </p:nvSpPr>
        <p:spPr>
          <a:xfrm>
            <a:off x="494025" y="4067750"/>
            <a:ext cx="8084100" cy="8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" sz="1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LIFECOMP Competenze che possono aiutare a diventare più resilienti e a gestire le sfide e  cambiamenti nella loro vita personale e professionale in un mondo in continua evoluzione</a:t>
            </a:r>
            <a:endParaRPr b="0" i="0" sz="18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"/>
          <p:cNvSpPr txBox="1"/>
          <p:nvPr/>
        </p:nvSpPr>
        <p:spPr>
          <a:xfrm>
            <a:off x="226700" y="79125"/>
            <a:ext cx="8650800" cy="45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it" sz="15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PERSONALI</a:t>
            </a:r>
            <a:endParaRPr b="1" i="0" sz="1500" u="none" cap="none" strike="noStrik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921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FEFEFE"/>
              </a:buClr>
              <a:buSzPts val="1000"/>
              <a:buFont typeface="Arial"/>
              <a:buAutoNum type="arabicPeriod"/>
            </a:pPr>
            <a:r>
              <a:rPr b="1" i="0" lang="it" sz="10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Autoregolazione</a:t>
            </a:r>
            <a:r>
              <a:rPr b="0" i="0" lang="it" sz="1000" u="none" cap="none" strike="noStrike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: consapevolezza e gestione di emozioni, pensieri e comportamenti</a:t>
            </a:r>
            <a:endParaRPr b="0" i="0" sz="1000" u="none" cap="none" strike="noStrike">
              <a:solidFill>
                <a:srgbClr val="FEFEF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921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000"/>
              <a:buFont typeface="Arial"/>
              <a:buAutoNum type="arabicPeriod"/>
            </a:pPr>
            <a:r>
              <a:rPr b="1" i="0" lang="it" sz="10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Flessibilità</a:t>
            </a:r>
            <a:r>
              <a:rPr b="0" i="0" lang="it" sz="1000" u="none" cap="none" strike="noStrike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: capacità di gestire le transizioni e l’incertezza e di affrontare le sfide</a:t>
            </a:r>
            <a:endParaRPr b="0" i="0" sz="1000" u="none" cap="none" strike="noStrike">
              <a:solidFill>
                <a:srgbClr val="FEFEF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921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000"/>
              <a:buFont typeface="Arial"/>
              <a:buAutoNum type="arabicPeriod"/>
            </a:pPr>
            <a:r>
              <a:rPr b="1" i="0" lang="it" sz="10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Benessere</a:t>
            </a:r>
            <a:r>
              <a:rPr b="1" i="0" lang="it" sz="1000" u="none" cap="none" strike="noStrike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b="0" i="0" lang="it" sz="1000" u="none" cap="none" strike="noStrike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ricerca della soddisfazione nella vita, cura della salute fisica, mentale e sociale e adozione di uno stile di vita sostenibile</a:t>
            </a:r>
            <a:endParaRPr b="0" i="0" sz="1000" u="none" cap="none" strike="noStrike">
              <a:solidFill>
                <a:srgbClr val="FEFEF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it" u="none" cap="none" strike="noStrike">
                <a:solidFill>
                  <a:srgbClr val="FF9900"/>
                </a:solidFill>
                <a:latin typeface="Verdana"/>
                <a:ea typeface="Verdana"/>
                <a:cs typeface="Verdana"/>
                <a:sym typeface="Verdana"/>
              </a:rPr>
              <a:t>SOCIALI</a:t>
            </a:r>
            <a:endParaRPr b="1" i="0" u="none" cap="none" strike="noStrike">
              <a:solidFill>
                <a:srgbClr val="FF99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921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FEFEFE"/>
              </a:buClr>
              <a:buSzPts val="1000"/>
              <a:buFont typeface="Arial"/>
              <a:buAutoNum type="arabicPeriod"/>
            </a:pPr>
            <a:r>
              <a:rPr b="1" i="0" lang="it" sz="1000" u="none" cap="none" strike="noStrike">
                <a:solidFill>
                  <a:srgbClr val="FF9900"/>
                </a:solidFill>
                <a:latin typeface="Verdana"/>
                <a:ea typeface="Verdana"/>
                <a:cs typeface="Verdana"/>
                <a:sym typeface="Verdana"/>
              </a:rPr>
              <a:t>Empatia</a:t>
            </a:r>
            <a:r>
              <a:rPr b="1" i="0" lang="it" sz="1000" u="none" cap="none" strike="noStrike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b="0" i="0" lang="it" sz="1000" u="none" cap="none" strike="noStrike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la comprensione delle emozioni, delle esperienze e dei valori di un’altra persona e il saper dare risposte appropriate</a:t>
            </a:r>
            <a:endParaRPr b="0" i="0" sz="1000" u="none" cap="none" strike="noStrike">
              <a:solidFill>
                <a:srgbClr val="FEFEF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921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000"/>
              <a:buFont typeface="Arial"/>
              <a:buAutoNum type="arabicPeriod"/>
            </a:pPr>
            <a:r>
              <a:rPr b="1" i="0" lang="it" sz="1000" u="none" cap="none" strike="noStrike">
                <a:solidFill>
                  <a:srgbClr val="FF9900"/>
                </a:solidFill>
                <a:latin typeface="Verdana"/>
                <a:ea typeface="Verdana"/>
                <a:cs typeface="Verdana"/>
                <a:sym typeface="Verdana"/>
              </a:rPr>
              <a:t>Comunicazione</a:t>
            </a:r>
            <a:r>
              <a:rPr b="1" i="0" lang="it" sz="1000" u="none" cap="none" strike="noStrike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b="0" i="0" lang="it" sz="1000" u="none" cap="none" strike="noStrike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utilizzo di strategie di comunicazione pertinenti, di codici e strumenti specifici a seconda del contesto e del contenuto</a:t>
            </a:r>
            <a:endParaRPr b="0" i="0" sz="1000" u="none" cap="none" strike="noStrike">
              <a:solidFill>
                <a:srgbClr val="FEFEF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921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000"/>
              <a:buFont typeface="Arial"/>
              <a:buAutoNum type="arabicPeriod"/>
            </a:pPr>
            <a:r>
              <a:rPr b="1" i="0" lang="it" sz="1000" u="none" cap="none" strike="noStrike">
                <a:solidFill>
                  <a:srgbClr val="FF9900"/>
                </a:solidFill>
                <a:latin typeface="Verdana"/>
                <a:ea typeface="Verdana"/>
                <a:cs typeface="Verdana"/>
                <a:sym typeface="Verdana"/>
              </a:rPr>
              <a:t>Collaborazione</a:t>
            </a:r>
            <a:r>
              <a:rPr b="0" i="0" lang="it" sz="1000" u="none" cap="none" strike="noStrike">
                <a:solidFill>
                  <a:srgbClr val="FF9900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b="0" i="0" lang="it" sz="1000" u="none" cap="none" strike="noStrike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impegno in attività di gruppo e lavoro di squadra in cui si riconoscono e rispettano gli altri</a:t>
            </a:r>
            <a:endParaRPr b="0" i="0" sz="1000" u="none" cap="none" strike="noStrike">
              <a:solidFill>
                <a:srgbClr val="FEFEF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it" u="none" cap="none" strike="noStrik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rPr>
              <a:t>IMPARARE AD IMPARARE</a:t>
            </a:r>
            <a:endParaRPr b="1" i="0" u="none" cap="none" strike="noStrike">
              <a:solidFill>
                <a:srgbClr val="CC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921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FEFEFE"/>
              </a:buClr>
              <a:buSzPts val="1000"/>
              <a:buFont typeface="Arial"/>
              <a:buAutoNum type="arabicPeriod"/>
            </a:pPr>
            <a:r>
              <a:rPr b="1" i="0" lang="it" sz="1000" u="none" cap="none" strike="noStrik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rPr>
              <a:t>Mentalità di crescita</a:t>
            </a:r>
            <a:r>
              <a:rPr b="0" i="0" lang="it" sz="1000" u="none" cap="none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0" i="0" lang="it" sz="1000" u="none" cap="none" strike="noStrike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(Growth mindset): credere nel potenziale proprio e degli altri di imparare e progredire continuamente</a:t>
            </a:r>
            <a:endParaRPr b="0" i="0" sz="1000" u="none" cap="none" strike="noStrike">
              <a:solidFill>
                <a:srgbClr val="FEFEF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921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000"/>
              <a:buFont typeface="Arial"/>
              <a:buAutoNum type="arabicPeriod"/>
            </a:pPr>
            <a:r>
              <a:rPr b="1" i="0" lang="it" sz="1000" u="none" cap="none" strike="noStrik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rPr>
              <a:t>Pensiero critico</a:t>
            </a:r>
            <a:r>
              <a:rPr b="0" i="0" lang="it" sz="1000" u="none" cap="none" strike="noStrik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r>
              <a:rPr b="0" i="0" lang="it" sz="1000" u="none" cap="none" strike="noStrike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 capacità di valutare informazioni e argomenti per sostenere conclusioni motivate e sviluppare soluzioni innovative</a:t>
            </a:r>
            <a:endParaRPr b="0" i="0" sz="1000" u="none" cap="none" strike="noStrike">
              <a:solidFill>
                <a:srgbClr val="FEFEF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921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000"/>
              <a:buFont typeface="Arial"/>
              <a:buAutoNum type="arabicPeriod"/>
            </a:pPr>
            <a:r>
              <a:rPr b="1" i="0" lang="it" sz="1000" u="none" cap="none" strike="noStrik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rPr>
              <a:t>Gestione dell’apprendimento</a:t>
            </a:r>
            <a:r>
              <a:rPr b="0" i="0" lang="it" sz="1000" u="none" cap="none" strike="noStrik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r>
              <a:rPr b="0" i="0" lang="it" sz="1000" u="none" cap="none" strike="noStrike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 pianificazione, organizzazione, monitoraggio e revisione del proprio apprendimento</a:t>
            </a:r>
            <a:endParaRPr b="0" i="0" sz="1000" u="none" cap="none" strike="noStrike">
              <a:solidFill>
                <a:srgbClr val="FEFEF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b3d0124568_1_58"/>
          <p:cNvSpPr txBox="1"/>
          <p:nvPr>
            <p:ph type="title"/>
          </p:nvPr>
        </p:nvSpPr>
        <p:spPr>
          <a:xfrm>
            <a:off x="311700" y="79125"/>
            <a:ext cx="8520600" cy="82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2577">
                <a:solidFill>
                  <a:srgbClr val="FF0000"/>
                </a:solidFill>
              </a:rPr>
              <a:t>I criteri di valutazione per gli elaborati sono:</a:t>
            </a:r>
            <a:endParaRPr b="1" sz="3577">
              <a:solidFill>
                <a:srgbClr val="FF0000"/>
              </a:solidFill>
            </a:endParaRPr>
          </a:p>
        </p:txBody>
      </p:sp>
      <p:sp>
        <p:nvSpPr>
          <p:cNvPr id="169" name="Google Shape;169;g2b3d0124568_1_58"/>
          <p:cNvSpPr txBox="1"/>
          <p:nvPr/>
        </p:nvSpPr>
        <p:spPr>
          <a:xfrm>
            <a:off x="216000" y="673700"/>
            <a:ext cx="8244600" cy="43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000">
                <a:solidFill>
                  <a:schemeClr val="dk2"/>
                </a:solidFill>
              </a:rPr>
              <a:t>1. *Rilevanza pedagogica:* Valutazione dell'approccio educativo e della sua pertinenza rispetto agli obiettivi formativi.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000">
                <a:solidFill>
                  <a:schemeClr val="dk2"/>
                </a:solidFill>
              </a:rPr>
              <a:t>2. *Sviluppo di competenze:* Analisi della capacità degli elaborati nel favorire lo sviluppo di competenze trasversali, sia soft skills che hard skills.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000">
                <a:solidFill>
                  <a:schemeClr val="dk2"/>
                </a:solidFill>
              </a:rPr>
              <a:t>3. *Innovazione e utilizzo delle tecnologie:* Valutazione del grado di innovazione e dell'efficace integrazione di nuove tecnologie e intelligenza artificiale.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000">
                <a:solidFill>
                  <a:schemeClr val="dk2"/>
                </a:solidFill>
              </a:rPr>
              <a:t>4. *Qualità relazionale:* Esame dell'impatto delle attività sul miglioramento delle relazioni, sia tra docenti che tra docenti e studenti.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000">
                <a:solidFill>
                  <a:schemeClr val="dk2"/>
                </a:solidFill>
              </a:rPr>
              <a:t>5. *Risultati misurabili:* Considerazione di risultati tangibili ottenuti durante l'evento o le lezioni, inclusi indicatori di apprendimento e partecipazione attiva.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000">
                <a:solidFill>
                  <a:schemeClr val="dk2"/>
                </a:solidFill>
              </a:rPr>
              <a:t>6. *Adattabilità al contesto didattico:* Valutazione della fattibilità di implementazione degli elaborati nel contesto scolastico, considerando risorse e tempi disponibili.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000">
                <a:solidFill>
                  <a:schemeClr val="dk2"/>
                </a:solidFill>
              </a:rPr>
              <a:t>7. *Riflessione sull'apprendimento:* Analisi della capacità dei docenti di riflettere sul processo di apprendimento, identificando punti di forza e aree di miglioramento.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000">
                <a:solidFill>
                  <a:schemeClr val="dk2"/>
                </a:solidFill>
              </a:rPr>
              <a:t>8. *Sostenibilità a lungo termine:* Esame della possibilità di integrare gli elementi degli elaborati nel piano didattico a lungo termine, contribuendo al progresso continuo degli studenti.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000">
                <a:solidFill>
                  <a:schemeClr val="dk2"/>
                </a:solidFill>
              </a:rPr>
              <a:t>9. *Creatività e originalità:* Valutazione dell'originalità e della creatività nell'approccio adottato per affrontare le necessità degli studenti.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000">
                <a:solidFill>
                  <a:schemeClr val="dk2"/>
                </a:solidFill>
              </a:rPr>
              <a:t>10. *Presentazione e comunicazione:* Considerazione della chiarezza, coerenza e efficacia nella presentazione degli elaborati, inclusi materiali didattici e risorse utilizzate.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b3d0124568_1_10"/>
          <p:cNvSpPr txBox="1"/>
          <p:nvPr>
            <p:ph type="title"/>
          </p:nvPr>
        </p:nvSpPr>
        <p:spPr>
          <a:xfrm>
            <a:off x="490250" y="450150"/>
            <a:ext cx="5746200" cy="446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3800"/>
              <a:t>30 gennaio</a:t>
            </a:r>
            <a:endParaRPr sz="38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it" sz="3000"/>
              <a:t>14,00 accoglienza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it" sz="3000"/>
              <a:t>14,30 presentazione della sfida e divisione in gruppi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it" sz="3000"/>
              <a:t>16,00 fase di ideazione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it" sz="3000"/>
              <a:t>17,00 fase di scelta dell’attività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it" sz="3000"/>
              <a:t>18,30 buffet</a:t>
            </a:r>
            <a:endParaRPr sz="3000"/>
          </a:p>
        </p:txBody>
      </p:sp>
      <p:pic>
        <p:nvPicPr>
          <p:cNvPr id="62" name="Google Shape;62;g2b3d0124568_1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1375" y="1084450"/>
            <a:ext cx="3312625" cy="313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b3d0124568_1_1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3800"/>
              <a:t>31 gennaio</a:t>
            </a:r>
            <a:endParaRPr sz="38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it" sz="3000"/>
              <a:t>14,00 accoglienza e ripresa dei lavori in gruppi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it" sz="3000"/>
              <a:t>14,30 definizione del prodotto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it" sz="3000"/>
              <a:t>16,30 pitch di ciascun gruppo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it" sz="3000"/>
              <a:t>17,30 nomina del gruppo vincitore 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it" sz="3000"/>
              <a:t>18 impegno dei DS e saluti</a:t>
            </a:r>
            <a:endParaRPr sz="3000"/>
          </a:p>
        </p:txBody>
      </p:sp>
      <p:pic>
        <p:nvPicPr>
          <p:cNvPr id="68" name="Google Shape;68;g2b3d0124568_1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7125" y="1565500"/>
            <a:ext cx="2852250" cy="285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b3d0124568_1_6"/>
          <p:cNvSpPr txBox="1"/>
          <p:nvPr/>
        </p:nvSpPr>
        <p:spPr>
          <a:xfrm>
            <a:off x="643750" y="677950"/>
            <a:ext cx="4341600" cy="41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</a:rPr>
              <a:t>Realizzate in gruppo un’attività </a:t>
            </a:r>
            <a:r>
              <a:rPr lang="it" sz="1800">
                <a:solidFill>
                  <a:srgbClr val="FF0000"/>
                </a:solidFill>
              </a:rPr>
              <a:t>della durata massima di 8 ore</a:t>
            </a:r>
            <a:r>
              <a:rPr lang="it" sz="1800">
                <a:solidFill>
                  <a:schemeClr val="dk2"/>
                </a:solidFill>
              </a:rPr>
              <a:t>, che possa assumere la forma di un evento o di una lezioni innovativa.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</a:rPr>
              <a:t>L’attività deve mettere </a:t>
            </a:r>
            <a:r>
              <a:rPr lang="it" sz="1800">
                <a:solidFill>
                  <a:srgbClr val="FF0000"/>
                </a:solidFill>
              </a:rPr>
              <a:t>gli studenti al centro: </a:t>
            </a:r>
            <a:r>
              <a:rPr lang="it" sz="1800">
                <a:solidFill>
                  <a:schemeClr val="dk2"/>
                </a:solidFill>
              </a:rPr>
              <a:t>sviluppare le competenze trasversali, favorire le relazioni con e tra gli studenti.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</a:rPr>
              <a:t>Si richiede esplicitamente che negli elaborati si consideri l'integrazione delle nuove tecnologie, anche dell'intelligenza artificiale.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accent1"/>
                </a:solidFill>
              </a:rPr>
              <a:t>Gli elaborati saranno presi in esame per una possibile inclusione nel piano didattico del 2024/25.</a:t>
            </a:r>
            <a:endParaRPr sz="2100">
              <a:solidFill>
                <a:schemeClr val="accent1"/>
              </a:solidFill>
            </a:endParaRPr>
          </a:p>
        </p:txBody>
      </p:sp>
      <p:pic>
        <p:nvPicPr>
          <p:cNvPr id="74" name="Google Shape;74;g2b3d0124568_1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4325" y="1924012"/>
            <a:ext cx="3945902" cy="167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b3d0124568_1_24"/>
          <p:cNvSpPr txBox="1"/>
          <p:nvPr>
            <p:ph type="title"/>
          </p:nvPr>
        </p:nvSpPr>
        <p:spPr>
          <a:xfrm>
            <a:off x="365150" y="423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3120">
                <a:solidFill>
                  <a:schemeClr val="accent1"/>
                </a:solidFill>
              </a:rPr>
              <a:t>DIGITALE E RELAZIONI</a:t>
            </a:r>
            <a:endParaRPr b="1" sz="3120">
              <a:solidFill>
                <a:schemeClr val="accent1"/>
              </a:solidFill>
            </a:endParaRPr>
          </a:p>
        </p:txBody>
      </p:sp>
      <p:sp>
        <p:nvSpPr>
          <p:cNvPr id="80" name="Google Shape;80;g2b3d0124568_1_2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/>
              <a:t>COSA PENSIAMO QUANDO DICIAMO DIGITALE</a:t>
            </a:r>
            <a:endParaRPr sz="1700"/>
          </a:p>
        </p:txBody>
      </p:sp>
      <p:sp>
        <p:nvSpPr>
          <p:cNvPr id="81" name="Google Shape;81;g2b3d0124568_1_24"/>
          <p:cNvSpPr txBox="1"/>
          <p:nvPr>
            <p:ph idx="2" type="body"/>
          </p:nvPr>
        </p:nvSpPr>
        <p:spPr>
          <a:xfrm>
            <a:off x="4832400" y="1244700"/>
            <a:ext cx="3999900" cy="3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/>
              <a:t>COSA E’ IL DIGITALE….</a:t>
            </a:r>
            <a:endParaRPr sz="1700"/>
          </a:p>
        </p:txBody>
      </p:sp>
      <p:pic>
        <p:nvPicPr>
          <p:cNvPr id="82" name="Google Shape;82;g2b3d0124568_1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1774" y="1784125"/>
            <a:ext cx="3674750" cy="278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g2b3d0124568_1_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1" y="1784125"/>
            <a:ext cx="4181225" cy="2784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b3d0124568_1_3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0000"/>
                </a:solidFill>
              </a:rPr>
              <a:t>SPUNTI DI RIFLESSIONE SUL DIGITALE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89" name="Google Shape;89;g2b3d0124568_1_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u="sng">
                <a:solidFill>
                  <a:schemeClr val="hlink"/>
                </a:solidFill>
                <a:hlinkClick r:id="rId3"/>
              </a:rPr>
              <a:t>https://www.generazioniconnesse.it/site/it/0000/00/00/onlife/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CONCETTO DI ONLIFE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u="sng">
                <a:solidFill>
                  <a:schemeClr val="hlink"/>
                </a:solidFill>
                <a:hlinkClick r:id="rId4"/>
              </a:rPr>
              <a:t>https://scuoladigitale.istruzione.it/pnsd/ambiti/ambienti-e-strumenti/azione-6-linee-guida-per-politiche-attive-di-byod-bring-your-own-device/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PNSD</a:t>
            </a:r>
            <a:r>
              <a:rPr lang="it"/>
              <a:t>, PIANO DEL MINISTERO CHE PREVEDE L’USO DEL DEVICE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g2b3d0124568_1_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1500" y="901875"/>
            <a:ext cx="4762500" cy="366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b3d0124568_1_4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0000"/>
                </a:solidFill>
              </a:rPr>
              <a:t>LE RELAZIONI A SCUOLA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96" name="Google Shape;96;g2b3d0124568_1_4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u="sng">
                <a:solidFill>
                  <a:schemeClr val="hlink"/>
                </a:solidFill>
                <a:hlinkClick r:id="rId3"/>
              </a:rPr>
              <a:t>https://centroscuola.it/products/lappello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APPELLO, CHE SIGNIFICATO HA?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u="sng">
                <a:solidFill>
                  <a:schemeClr val="hlink"/>
                </a:solidFill>
                <a:hlinkClick r:id="rId4"/>
              </a:rPr>
              <a:t>https://www.cambridgeitaly.it/blog/coltivare-relazioni-nostra-classe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PERCHÉ</a:t>
            </a:r>
            <a:r>
              <a:rPr lang="it"/>
              <a:t>’ SONO IMPORTANTI LE RELAZIONI IN CLASSE?</a:t>
            </a:r>
            <a:endParaRPr/>
          </a:p>
        </p:txBody>
      </p:sp>
      <p:pic>
        <p:nvPicPr>
          <p:cNvPr id="97" name="Google Shape;97;g2b3d0124568_1_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7925" y="1073263"/>
            <a:ext cx="5719501" cy="3812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1825" y="152400"/>
            <a:ext cx="618364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/>
          <p:nvPr/>
        </p:nvSpPr>
        <p:spPr>
          <a:xfrm>
            <a:off x="211725" y="250225"/>
            <a:ext cx="8505600" cy="39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VIDEO UTILI PER INTROD</a:t>
            </a:r>
            <a:r>
              <a:rPr lang="it"/>
              <a:t>URRE IL CONCETTO DI SOFT SKILLS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https://youtu.be/OmgNuXyWGT4?si=0ooF_oZgEPYT-Kmb</a:t>
            </a:r>
            <a:r>
              <a:rPr b="0" i="0" lang="it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https://youtu.be/0FFLFcB9xfQ?si=gFQjBEeK2BC4Wd-5</a:t>
            </a:r>
            <a:r>
              <a:rPr lang="it" sz="1800">
                <a:solidFill>
                  <a:schemeClr val="dk2"/>
                </a:solidFill>
              </a:rPr>
              <a:t> 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https://youtu.be/pjwP3R6VtJI?si=bWctg3yOlII-55wF</a:t>
            </a:r>
            <a:r>
              <a:rPr b="0" i="0" lang="it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it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https://youtu.be/55aqnvJOccQ?si=LiaEWrZ1gjXakFbX</a:t>
            </a:r>
            <a:r>
              <a:rPr lang="it" sz="1800">
                <a:solidFill>
                  <a:schemeClr val="dk2"/>
                </a:solidFill>
              </a:rPr>
              <a:t> 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https://youtu.be/WhZ1t0erUWo?si=RwIaqd6mJVM8OEDK</a:t>
            </a:r>
            <a:r>
              <a:rPr lang="it" sz="1800">
                <a:solidFill>
                  <a:schemeClr val="dk2"/>
                </a:solidFill>
              </a:rPr>
              <a:t> </a:t>
            </a:r>
            <a:endParaRPr sz="18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" sz="1800" u="sng">
                <a:solidFill>
                  <a:schemeClr val="hlink"/>
                </a:solidFill>
                <a:hlinkClick r:id="rId8"/>
              </a:rPr>
              <a:t>https://youtu.be/FH4mcLDqib8?si=S5jKbNHlX1Tyv1iR</a:t>
            </a:r>
            <a:r>
              <a:rPr lang="it" sz="1800">
                <a:solidFill>
                  <a:schemeClr val="dk2"/>
                </a:solidFill>
              </a:rPr>
              <a:t> 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8717225" y="7207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